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5"/>
    <p:sldMasterId id="2147483687" r:id="rId6"/>
  </p:sldMasterIdLst>
  <p:notesMasterIdLst>
    <p:notesMasterId r:id="rId22"/>
  </p:notesMasterIdLst>
  <p:sldIdLst>
    <p:sldId id="311" r:id="rId7"/>
    <p:sldId id="276" r:id="rId8"/>
    <p:sldId id="277" r:id="rId9"/>
    <p:sldId id="304" r:id="rId10"/>
    <p:sldId id="306" r:id="rId11"/>
    <p:sldId id="307" r:id="rId12"/>
    <p:sldId id="308" r:id="rId13"/>
    <p:sldId id="309" r:id="rId14"/>
    <p:sldId id="292" r:id="rId15"/>
    <p:sldId id="310" r:id="rId16"/>
    <p:sldId id="284" r:id="rId17"/>
    <p:sldId id="283" r:id="rId18"/>
    <p:sldId id="282" r:id="rId19"/>
    <p:sldId id="278" r:id="rId20"/>
    <p:sldId id="312" r:id="rId21"/>
  </p:sldIdLst>
  <p:sldSz cx="9144000" cy="5143500" type="screen16x9"/>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061A"/>
    <a:srgbClr val="FF00FF"/>
    <a:srgbClr val="990918"/>
    <a:srgbClr val="59C1FF"/>
    <a:srgbClr val="18174A"/>
    <a:srgbClr val="FF0000"/>
    <a:srgbClr val="50CFFF"/>
    <a:srgbClr val="4FB8FF"/>
    <a:srgbClr val="9EE5FF"/>
    <a:srgbClr val="68D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66" autoAdjust="0"/>
    <p:restoredTop sz="94637"/>
  </p:normalViewPr>
  <p:slideViewPr>
    <p:cSldViewPr snapToGrid="0" snapToObjects="1" showGuides="1">
      <p:cViewPr varScale="1">
        <p:scale>
          <a:sx n="92" d="100"/>
          <a:sy n="92" d="100"/>
        </p:scale>
        <p:origin x="576" y="7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showGuides="1">
      <p:cViewPr varScale="1">
        <p:scale>
          <a:sx n="161" d="100"/>
          <a:sy n="161" d="100"/>
        </p:scale>
        <p:origin x="5584"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4028440" cy="351737"/>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5265809" y="2"/>
            <a:ext cx="4028440" cy="351737"/>
          </a:xfrm>
          <a:prstGeom prst="rect">
            <a:avLst/>
          </a:prstGeom>
        </p:spPr>
        <p:txBody>
          <a:bodyPr vert="horz" lIns="93177" tIns="46589" rIns="93177" bIns="46589" rtlCol="0"/>
          <a:lstStyle>
            <a:lvl1pPr algn="r">
              <a:defRPr sz="1200"/>
            </a:lvl1pPr>
          </a:lstStyle>
          <a:p>
            <a:fld id="{9265AF69-E431-1548-A8F6-7F98AB12150B}" type="datetimeFigureOut">
              <a:rPr lang="en-US" smtClean="0"/>
              <a:pPr/>
              <a:t>4/22/2019</a:t>
            </a:fld>
            <a:endParaRPr lang="en-US" dirty="0"/>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929640" y="3373754"/>
            <a:ext cx="7437120" cy="2760346"/>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3E81EB4C-7431-1D4B-9BA2-FE9D2D13D921}" type="slidenum">
              <a:rPr lang="en-US" smtClean="0"/>
              <a:pPr/>
              <a:t>‹#›</a:t>
            </a:fld>
            <a:endParaRPr lang="en-US" dirty="0"/>
          </a:p>
        </p:txBody>
      </p:sp>
    </p:spTree>
    <p:extLst>
      <p:ext uri="{BB962C8B-B14F-4D97-AF65-F5344CB8AC3E}">
        <p14:creationId xmlns:p14="http://schemas.microsoft.com/office/powerpoint/2010/main" val="1360664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1EB4C-7431-1D4B-9BA2-FE9D2D13D921}" type="slidenum">
              <a:rPr lang="en-US" smtClean="0"/>
              <a:pPr/>
              <a:t>2</a:t>
            </a:fld>
            <a:endParaRPr lang="en-US" dirty="0"/>
          </a:p>
        </p:txBody>
      </p:sp>
    </p:spTree>
    <p:extLst>
      <p:ext uri="{BB962C8B-B14F-4D97-AF65-F5344CB8AC3E}">
        <p14:creationId xmlns:p14="http://schemas.microsoft.com/office/powerpoint/2010/main" val="133593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1EB4C-7431-1D4B-9BA2-FE9D2D13D921}" type="slidenum">
              <a:rPr lang="en-US" smtClean="0"/>
              <a:pPr/>
              <a:t>11</a:t>
            </a:fld>
            <a:endParaRPr lang="en-US" dirty="0"/>
          </a:p>
        </p:txBody>
      </p:sp>
    </p:spTree>
    <p:extLst>
      <p:ext uri="{BB962C8B-B14F-4D97-AF65-F5344CB8AC3E}">
        <p14:creationId xmlns:p14="http://schemas.microsoft.com/office/powerpoint/2010/main" val="3995825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1EB4C-7431-1D4B-9BA2-FE9D2D13D921}" type="slidenum">
              <a:rPr lang="en-US" smtClean="0"/>
              <a:pPr/>
              <a:t>12</a:t>
            </a:fld>
            <a:endParaRPr lang="en-US" dirty="0"/>
          </a:p>
        </p:txBody>
      </p:sp>
    </p:spTree>
    <p:extLst>
      <p:ext uri="{BB962C8B-B14F-4D97-AF65-F5344CB8AC3E}">
        <p14:creationId xmlns:p14="http://schemas.microsoft.com/office/powerpoint/2010/main" val="10725006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1EB4C-7431-1D4B-9BA2-FE9D2D13D921}" type="slidenum">
              <a:rPr lang="en-US" smtClean="0"/>
              <a:pPr/>
              <a:t>13</a:t>
            </a:fld>
            <a:endParaRPr lang="en-US" dirty="0"/>
          </a:p>
        </p:txBody>
      </p:sp>
    </p:spTree>
    <p:extLst>
      <p:ext uri="{BB962C8B-B14F-4D97-AF65-F5344CB8AC3E}">
        <p14:creationId xmlns:p14="http://schemas.microsoft.com/office/powerpoint/2010/main" val="22654658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1EB4C-7431-1D4B-9BA2-FE9D2D13D921}" type="slidenum">
              <a:rPr lang="en-US" smtClean="0"/>
              <a:pPr/>
              <a:t>14</a:t>
            </a:fld>
            <a:endParaRPr lang="en-US" dirty="0"/>
          </a:p>
        </p:txBody>
      </p:sp>
    </p:spTree>
    <p:extLst>
      <p:ext uri="{BB962C8B-B14F-4D97-AF65-F5344CB8AC3E}">
        <p14:creationId xmlns:p14="http://schemas.microsoft.com/office/powerpoint/2010/main" val="410730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Goals of what a trust is, now it works the benefits to the</a:t>
            </a:r>
            <a:r>
              <a:rPr lang="en-US" baseline="0" dirty="0" smtClean="0"/>
              <a:t> beneficiary, how to pick a trustee and what is this thing called and ABLE account?</a:t>
            </a:r>
            <a:endParaRPr lang="en-US" dirty="0"/>
          </a:p>
        </p:txBody>
      </p:sp>
      <p:sp>
        <p:nvSpPr>
          <p:cNvPr id="4" name="Slide Number Placeholder 3"/>
          <p:cNvSpPr>
            <a:spLocks noGrp="1"/>
          </p:cNvSpPr>
          <p:nvPr>
            <p:ph type="sldNum" sz="quarter" idx="10"/>
          </p:nvPr>
        </p:nvSpPr>
        <p:spPr/>
        <p:txBody>
          <a:bodyPr/>
          <a:lstStyle/>
          <a:p>
            <a:fld id="{3E81EB4C-7431-1D4B-9BA2-FE9D2D13D921}" type="slidenum">
              <a:rPr lang="en-US" smtClean="0"/>
              <a:pPr/>
              <a:t>3</a:t>
            </a:fld>
            <a:endParaRPr lang="en-US" dirty="0"/>
          </a:p>
        </p:txBody>
      </p:sp>
    </p:spTree>
    <p:extLst>
      <p:ext uri="{BB962C8B-B14F-4D97-AF65-F5344CB8AC3E}">
        <p14:creationId xmlns:p14="http://schemas.microsoft.com/office/powerpoint/2010/main" val="1042364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1EB4C-7431-1D4B-9BA2-FE9D2D13D921}" type="slidenum">
              <a:rPr lang="en-US" smtClean="0"/>
              <a:pPr/>
              <a:t>4</a:t>
            </a:fld>
            <a:endParaRPr lang="en-US" dirty="0"/>
          </a:p>
        </p:txBody>
      </p:sp>
    </p:spTree>
    <p:extLst>
      <p:ext uri="{BB962C8B-B14F-4D97-AF65-F5344CB8AC3E}">
        <p14:creationId xmlns:p14="http://schemas.microsoft.com/office/powerpoint/2010/main" val="3230510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1EB4C-7431-1D4B-9BA2-FE9D2D13D921}" type="slidenum">
              <a:rPr lang="en-US" smtClean="0"/>
              <a:pPr/>
              <a:t>5</a:t>
            </a:fld>
            <a:endParaRPr lang="en-US" dirty="0"/>
          </a:p>
        </p:txBody>
      </p:sp>
    </p:spTree>
    <p:extLst>
      <p:ext uri="{BB962C8B-B14F-4D97-AF65-F5344CB8AC3E}">
        <p14:creationId xmlns:p14="http://schemas.microsoft.com/office/powerpoint/2010/main" val="1293230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1EB4C-7431-1D4B-9BA2-FE9D2D13D921}" type="slidenum">
              <a:rPr lang="en-US" smtClean="0"/>
              <a:pPr/>
              <a:t>6</a:t>
            </a:fld>
            <a:endParaRPr lang="en-US" dirty="0"/>
          </a:p>
        </p:txBody>
      </p:sp>
    </p:spTree>
    <p:extLst>
      <p:ext uri="{BB962C8B-B14F-4D97-AF65-F5344CB8AC3E}">
        <p14:creationId xmlns:p14="http://schemas.microsoft.com/office/powerpoint/2010/main" val="2521421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1EB4C-7431-1D4B-9BA2-FE9D2D13D921}" type="slidenum">
              <a:rPr lang="en-US" smtClean="0"/>
              <a:pPr/>
              <a:t>7</a:t>
            </a:fld>
            <a:endParaRPr lang="en-US" dirty="0"/>
          </a:p>
        </p:txBody>
      </p:sp>
    </p:spTree>
    <p:extLst>
      <p:ext uri="{BB962C8B-B14F-4D97-AF65-F5344CB8AC3E}">
        <p14:creationId xmlns:p14="http://schemas.microsoft.com/office/powerpoint/2010/main" val="3988146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1EB4C-7431-1D4B-9BA2-FE9D2D13D921}" type="slidenum">
              <a:rPr lang="en-US" smtClean="0"/>
              <a:pPr/>
              <a:t>8</a:t>
            </a:fld>
            <a:endParaRPr lang="en-US" dirty="0"/>
          </a:p>
        </p:txBody>
      </p:sp>
    </p:spTree>
    <p:extLst>
      <p:ext uri="{BB962C8B-B14F-4D97-AF65-F5344CB8AC3E}">
        <p14:creationId xmlns:p14="http://schemas.microsoft.com/office/powerpoint/2010/main" val="4211049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1EB4C-7431-1D4B-9BA2-FE9D2D13D921}" type="slidenum">
              <a:rPr lang="en-US" smtClean="0"/>
              <a:pPr/>
              <a:t>9</a:t>
            </a:fld>
            <a:endParaRPr lang="en-US" dirty="0"/>
          </a:p>
        </p:txBody>
      </p:sp>
    </p:spTree>
    <p:extLst>
      <p:ext uri="{BB962C8B-B14F-4D97-AF65-F5344CB8AC3E}">
        <p14:creationId xmlns:p14="http://schemas.microsoft.com/office/powerpoint/2010/main" val="606386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1EB4C-7431-1D4B-9BA2-FE9D2D13D921}" type="slidenum">
              <a:rPr lang="en-US" smtClean="0"/>
              <a:pPr/>
              <a:t>10</a:t>
            </a:fld>
            <a:endParaRPr lang="en-US" dirty="0"/>
          </a:p>
        </p:txBody>
      </p:sp>
    </p:spTree>
    <p:extLst>
      <p:ext uri="{BB962C8B-B14F-4D97-AF65-F5344CB8AC3E}">
        <p14:creationId xmlns:p14="http://schemas.microsoft.com/office/powerpoint/2010/main" val="3931823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033272" y="2743200"/>
            <a:ext cx="7086600" cy="1314450"/>
          </a:xfrm>
          <a:prstGeom prst="rect">
            <a:avLst/>
          </a:prstGeom>
        </p:spPr>
        <p:txBody>
          <a:bodyPr lIns="0" tIns="173736" rIns="0" bIns="0">
            <a:no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en-US" sz="1600"/>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Flint Group  |  Month/Year</a:t>
            </a:r>
          </a:p>
        </p:txBody>
      </p:sp>
      <p:sp>
        <p:nvSpPr>
          <p:cNvPr id="7" name="Title 1"/>
          <p:cNvSpPr>
            <a:spLocks noGrp="1"/>
          </p:cNvSpPr>
          <p:nvPr>
            <p:ph type="title" hasCustomPrompt="1"/>
          </p:nvPr>
        </p:nvSpPr>
        <p:spPr>
          <a:xfrm>
            <a:off x="1033272" y="2276348"/>
            <a:ext cx="7086600" cy="466852"/>
          </a:xfrm>
        </p:spPr>
        <p:txBody>
          <a:bodyPr lIns="0" tIns="0" rIns="0" bIns="0" anchor="t">
            <a:noAutofit/>
          </a:bodyPr>
          <a:lstStyle>
            <a:lvl1pPr marL="0" marR="0" indent="0" algn="l" defTabSz="457200" rtl="0" eaLnBrk="1" fontAlgn="auto" latinLnBrk="0" hangingPunct="1">
              <a:lnSpc>
                <a:spcPct val="100000"/>
              </a:lnSpc>
              <a:spcBef>
                <a:spcPct val="0"/>
              </a:spcBef>
              <a:spcAft>
                <a:spcPts val="0"/>
              </a:spcAft>
              <a:buClrTx/>
              <a:buSzTx/>
              <a:buFontTx/>
              <a:buNone/>
              <a:tabLst/>
              <a:defRPr lang="en-US" sz="3400" baseline="0">
                <a:solidFill>
                  <a:srgbClr val="DD061A"/>
                </a:solidFill>
              </a:defRPr>
            </a:lvl1pPr>
          </a:lstStyle>
          <a:p>
            <a:r>
              <a:rPr lang="en-US" dirty="0" smtClean="0"/>
              <a:t>Chapter Slide Title</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1033272" y="804672"/>
            <a:ext cx="7086600" cy="457200"/>
          </a:xfrm>
        </p:spPr>
        <p:txBody>
          <a:bodyPr lIns="0" tIns="0" rIns="0" bIns="0" anchor="t">
            <a:noAutofit/>
          </a:bodyPr>
          <a:lstStyle>
            <a:lvl1pPr marL="0" marR="0" indent="0" algn="l" defTabSz="457200" rtl="0" eaLnBrk="1" fontAlgn="auto" latinLnBrk="0" hangingPunct="1">
              <a:lnSpc>
                <a:spcPct val="100000"/>
              </a:lnSpc>
              <a:spcBef>
                <a:spcPct val="0"/>
              </a:spcBef>
              <a:spcAft>
                <a:spcPts val="0"/>
              </a:spcAft>
              <a:buClrTx/>
              <a:buSzTx/>
              <a:buFontTx/>
              <a:buNone/>
              <a:tabLst/>
              <a:defRPr lang="en-US" sz="3200" b="0" baseline="0" smtClean="0">
                <a:solidFill>
                  <a:srgbClr val="DD061A"/>
                </a:solidFill>
              </a:defRPr>
            </a:lvl1pPr>
          </a:lstStyle>
          <a:p>
            <a:r>
              <a:rPr lang="en-US" dirty="0" smtClean="0"/>
              <a:t>Text</a:t>
            </a:r>
            <a:endParaRPr lang="en-US" dirty="0"/>
          </a:p>
        </p:txBody>
      </p:sp>
      <p:sp>
        <p:nvSpPr>
          <p:cNvPr id="5" name="Text Placeholder 4"/>
          <p:cNvSpPr>
            <a:spLocks noGrp="1"/>
          </p:cNvSpPr>
          <p:nvPr>
            <p:ph type="body" sz="quarter" idx="10"/>
          </p:nvPr>
        </p:nvSpPr>
        <p:spPr>
          <a:xfrm>
            <a:off x="1033463" y="1262063"/>
            <a:ext cx="7086600" cy="3328987"/>
          </a:xfrm>
          <a:prstGeom prst="rect">
            <a:avLst/>
          </a:prstGeom>
        </p:spPr>
        <p:txBody>
          <a:bodyPr lIns="0" tIns="182880" rIns="0" bIns="0"/>
          <a:lstStyle>
            <a:lvl1pPr marL="0" indent="0">
              <a:buFontTx/>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892">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Subtitle 2"/>
          <p:cNvSpPr>
            <a:spLocks noGrp="1"/>
          </p:cNvSpPr>
          <p:nvPr>
            <p:ph type="subTitle" idx="1"/>
          </p:nvPr>
        </p:nvSpPr>
        <p:spPr>
          <a:xfrm>
            <a:off x="1028700" y="1261873"/>
            <a:ext cx="7086600" cy="306577"/>
          </a:xfrm>
          <a:prstGeom prst="rect">
            <a:avLst/>
          </a:prstGeom>
        </p:spPr>
        <p:txBody>
          <a:bodyPr lIns="0" tIns="0" rIns="0" bIns="0" anchor="t"/>
          <a:lstStyle>
            <a:lvl1pPr marL="0" indent="0" algn="l">
              <a:buNone/>
              <a:defRPr>
                <a:solidFill>
                  <a:srgbClr val="6E6E6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8" name="Title 1"/>
          <p:cNvSpPr>
            <a:spLocks noGrp="1"/>
          </p:cNvSpPr>
          <p:nvPr>
            <p:ph type="title" hasCustomPrompt="1"/>
          </p:nvPr>
        </p:nvSpPr>
        <p:spPr>
          <a:xfrm>
            <a:off x="1033272" y="804672"/>
            <a:ext cx="7086600" cy="457200"/>
          </a:xfrm>
        </p:spPr>
        <p:txBody>
          <a:bodyPr lIns="0" tIns="0" rIns="0" bIns="0" anchor="t">
            <a:noAutofit/>
          </a:bodyPr>
          <a:lstStyle>
            <a:lvl1pPr marL="0" marR="0" indent="0" algn="l" defTabSz="457200" rtl="0" eaLnBrk="1" fontAlgn="auto" latinLnBrk="0" hangingPunct="1">
              <a:lnSpc>
                <a:spcPct val="100000"/>
              </a:lnSpc>
              <a:spcBef>
                <a:spcPct val="0"/>
              </a:spcBef>
              <a:spcAft>
                <a:spcPts val="0"/>
              </a:spcAft>
              <a:buClrTx/>
              <a:buSzTx/>
              <a:buFontTx/>
              <a:buNone/>
              <a:tabLst/>
              <a:defRPr lang="en-US" sz="3200" b="0" baseline="0" smtClean="0">
                <a:solidFill>
                  <a:srgbClr val="DD061A"/>
                </a:solidFill>
              </a:defRPr>
            </a:lvl1pPr>
          </a:lstStyle>
          <a:p>
            <a:r>
              <a:rPr lang="en-US" dirty="0" smtClean="0"/>
              <a:t>Text</a:t>
            </a:r>
            <a:endParaRPr lang="en-US" dirty="0"/>
          </a:p>
        </p:txBody>
      </p:sp>
      <p:sp>
        <p:nvSpPr>
          <p:cNvPr id="3" name="Text Placeholder 2"/>
          <p:cNvSpPr>
            <a:spLocks noGrp="1"/>
          </p:cNvSpPr>
          <p:nvPr>
            <p:ph type="body" sz="quarter" idx="10"/>
          </p:nvPr>
        </p:nvSpPr>
        <p:spPr>
          <a:xfrm>
            <a:off x="1028700" y="1568450"/>
            <a:ext cx="7086600" cy="3022600"/>
          </a:xfrm>
          <a:prstGeom prst="rect">
            <a:avLst/>
          </a:prstGeom>
        </p:spPr>
        <p:txBody>
          <a:bodyPr lIns="0" tIns="182880" rIns="0" bIns="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892">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0" y="804672"/>
            <a:ext cx="3543300" cy="3789553"/>
          </a:xfrm>
          <a:prstGeom prst="rect">
            <a:avLst/>
          </a:prstGeom>
        </p:spPr>
        <p:txBody>
          <a:bodyPr>
            <a:noAutofit/>
          </a:bodyPr>
          <a:lstStyle>
            <a:lvl1pPr>
              <a:buNone/>
              <a:defRPr sz="1600"/>
            </a:lvl1pPr>
            <a:lvl2pPr>
              <a:buNone/>
              <a:defRPr sz="1600"/>
            </a:lvl2pPr>
            <a:lvl3pPr>
              <a:buNone/>
              <a:defRPr sz="1600"/>
            </a:lvl3pPr>
            <a:lvl4pPr>
              <a:buNone/>
              <a:defRPr sz="1600"/>
            </a:lvl4pPr>
            <a:lvl5pPr>
              <a:buNone/>
              <a:defRPr sz="1600"/>
            </a:lvl5pPr>
            <a:lvl6pPr>
              <a:defRPr sz="2000"/>
            </a:lvl6pPr>
            <a:lvl7pPr>
              <a:defRPr sz="2000"/>
            </a:lvl7pPr>
            <a:lvl8pPr>
              <a:defRPr sz="2000"/>
            </a:lvl8pPr>
            <a:lvl9pPr>
              <a:defRPr sz="2000"/>
            </a:lvl9pPr>
          </a:lstStyle>
          <a:p>
            <a:pPr lvl="0"/>
            <a:endParaRPr lang="en-US" dirty="0"/>
          </a:p>
        </p:txBody>
      </p:sp>
      <p:sp>
        <p:nvSpPr>
          <p:cNvPr id="9" name="Title 1"/>
          <p:cNvSpPr>
            <a:spLocks noGrp="1"/>
          </p:cNvSpPr>
          <p:nvPr>
            <p:ph type="title" hasCustomPrompt="1"/>
          </p:nvPr>
        </p:nvSpPr>
        <p:spPr>
          <a:xfrm>
            <a:off x="1028700" y="804672"/>
            <a:ext cx="3383280" cy="457200"/>
          </a:xfrm>
        </p:spPr>
        <p:txBody>
          <a:bodyPr lIns="0" tIns="0" rIns="0" bIns="0" anchor="t">
            <a:noAutofit/>
          </a:bodyPr>
          <a:lstStyle>
            <a:lvl1pPr marL="0" marR="0" indent="0" algn="l" defTabSz="457200" rtl="0" eaLnBrk="1" fontAlgn="auto" latinLnBrk="0" hangingPunct="1">
              <a:lnSpc>
                <a:spcPct val="100000"/>
              </a:lnSpc>
              <a:spcBef>
                <a:spcPct val="0"/>
              </a:spcBef>
              <a:spcAft>
                <a:spcPts val="0"/>
              </a:spcAft>
              <a:buClrTx/>
              <a:buSzTx/>
              <a:buFontTx/>
              <a:buNone/>
              <a:tabLst/>
              <a:defRPr lang="en-US" sz="3200" b="0" baseline="0" smtClean="0">
                <a:solidFill>
                  <a:srgbClr val="DD061A"/>
                </a:solidFill>
              </a:defRPr>
            </a:lvl1pPr>
          </a:lstStyle>
          <a:p>
            <a:r>
              <a:rPr lang="en-US" dirty="0" smtClean="0"/>
              <a:t>Text/Image</a:t>
            </a:r>
            <a:endParaRPr lang="en-US" dirty="0"/>
          </a:p>
        </p:txBody>
      </p:sp>
      <p:sp>
        <p:nvSpPr>
          <p:cNvPr id="4" name="Text Placeholder 3"/>
          <p:cNvSpPr>
            <a:spLocks noGrp="1"/>
          </p:cNvSpPr>
          <p:nvPr>
            <p:ph type="body" sz="quarter" idx="11"/>
          </p:nvPr>
        </p:nvSpPr>
        <p:spPr>
          <a:xfrm>
            <a:off x="1028700" y="1262063"/>
            <a:ext cx="3382963" cy="3332162"/>
          </a:xfrm>
        </p:spPr>
        <p:txBody>
          <a:bodyPr lIns="0" tIns="182880" rIns="0" bIns="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736592" y="1261872"/>
            <a:ext cx="3383280" cy="3332353"/>
          </a:xfrm>
          <a:prstGeom prst="rect">
            <a:avLst/>
          </a:prstGeom>
        </p:spPr>
        <p:txBody>
          <a:bodyPr lIns="0" tIns="182880" rIns="0" bIns="0">
            <a:noAutofit/>
          </a:bodyPr>
          <a:lstStyle>
            <a:lvl1pPr>
              <a:buNone/>
              <a:defRPr sz="1600"/>
            </a:lvl1pPr>
            <a:lvl2pPr>
              <a:buNone/>
              <a:defRPr sz="1600"/>
            </a:lvl2pPr>
            <a:lvl3pPr>
              <a:buNone/>
              <a:defRPr sz="1600"/>
            </a:lvl3pPr>
            <a:lvl4pPr>
              <a:buNone/>
              <a:defRPr sz="1600"/>
            </a:lvl4pPr>
            <a:lvl5pPr>
              <a:buNone/>
              <a:defRPr sz="1600"/>
            </a:lvl5pPr>
            <a:lvl6pPr>
              <a:defRPr sz="2000"/>
            </a:lvl6pPr>
            <a:lvl7pPr>
              <a:defRPr sz="2000"/>
            </a:lvl7pPr>
            <a:lvl8pPr>
              <a:defRPr sz="2000"/>
            </a:lvl8pPr>
            <a:lvl9pPr>
              <a:defRPr sz="2000"/>
            </a:lvl9pPr>
          </a:lstStyle>
          <a:p>
            <a:pPr lvl="0"/>
            <a:endParaRPr lang="en-US" dirty="0"/>
          </a:p>
        </p:txBody>
      </p:sp>
      <p:sp>
        <p:nvSpPr>
          <p:cNvPr id="9" name="Title 1"/>
          <p:cNvSpPr>
            <a:spLocks noGrp="1"/>
          </p:cNvSpPr>
          <p:nvPr>
            <p:ph type="title" hasCustomPrompt="1"/>
          </p:nvPr>
        </p:nvSpPr>
        <p:spPr>
          <a:xfrm>
            <a:off x="1033272" y="804672"/>
            <a:ext cx="7086600" cy="457200"/>
          </a:xfrm>
        </p:spPr>
        <p:txBody>
          <a:bodyPr lIns="0" tIns="0" rIns="0" bIns="0" anchor="t">
            <a:noAutofit/>
          </a:bodyPr>
          <a:lstStyle>
            <a:lvl1pPr marL="0" marR="0" indent="0" algn="l" defTabSz="457200" rtl="0" eaLnBrk="1" fontAlgn="auto" latinLnBrk="0" hangingPunct="1">
              <a:lnSpc>
                <a:spcPct val="100000"/>
              </a:lnSpc>
              <a:spcBef>
                <a:spcPct val="0"/>
              </a:spcBef>
              <a:spcAft>
                <a:spcPts val="0"/>
              </a:spcAft>
              <a:buClrTx/>
              <a:buSzTx/>
              <a:buFontTx/>
              <a:buNone/>
              <a:tabLst/>
              <a:defRPr lang="en-US" sz="3200" b="0" baseline="0" smtClean="0">
                <a:solidFill>
                  <a:srgbClr val="DD061A"/>
                </a:solidFill>
              </a:defRPr>
            </a:lvl1pPr>
          </a:lstStyle>
          <a:p>
            <a:r>
              <a:rPr lang="en-US" dirty="0" smtClean="0"/>
              <a:t>Image/Image</a:t>
            </a:r>
            <a:endParaRPr lang="en-US" dirty="0"/>
          </a:p>
        </p:txBody>
      </p:sp>
      <p:sp>
        <p:nvSpPr>
          <p:cNvPr id="7" name="Content Placeholder 2"/>
          <p:cNvSpPr>
            <a:spLocks noGrp="1"/>
          </p:cNvSpPr>
          <p:nvPr>
            <p:ph idx="10"/>
          </p:nvPr>
        </p:nvSpPr>
        <p:spPr>
          <a:xfrm>
            <a:off x="1033272" y="1261872"/>
            <a:ext cx="3383280" cy="3332353"/>
          </a:xfrm>
          <a:prstGeom prst="rect">
            <a:avLst/>
          </a:prstGeom>
        </p:spPr>
        <p:txBody>
          <a:bodyPr lIns="0" tIns="182880" rIns="0" bIns="0">
            <a:noAutofit/>
          </a:bodyPr>
          <a:lstStyle>
            <a:lvl1pPr>
              <a:buNone/>
              <a:defRPr sz="1600"/>
            </a:lvl1pPr>
            <a:lvl2pPr>
              <a:buNone/>
              <a:defRPr sz="1600"/>
            </a:lvl2pPr>
            <a:lvl3pPr>
              <a:buNone/>
              <a:defRPr sz="1600"/>
            </a:lvl3pPr>
            <a:lvl4pPr>
              <a:buNone/>
              <a:defRPr sz="1600"/>
            </a:lvl4pPr>
            <a:lvl5pPr>
              <a:buNone/>
              <a:defRPr sz="1600"/>
            </a:lvl5pPr>
            <a:lvl6pPr>
              <a:defRPr sz="2000"/>
            </a:lvl6pPr>
            <a:lvl7pPr>
              <a:defRPr sz="2000"/>
            </a:lvl7pPr>
            <a:lvl8pPr>
              <a:defRPr sz="2000"/>
            </a:lvl8pPr>
            <a:lvl9pPr>
              <a:defRPr sz="2000"/>
            </a:lvl9pPr>
          </a:lstStyle>
          <a:p>
            <a:pPr lvl="0"/>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1033272" y="804672"/>
            <a:ext cx="7086600" cy="457200"/>
          </a:xfrm>
        </p:spPr>
        <p:txBody>
          <a:bodyPr lIns="0" tIns="0" rIns="0" bIns="0" anchor="t">
            <a:noAutofit/>
          </a:bodyPr>
          <a:lstStyle>
            <a:lvl1pPr marL="0" marR="0" indent="0" algn="l" defTabSz="457200" rtl="0" eaLnBrk="1" fontAlgn="auto" latinLnBrk="0" hangingPunct="1">
              <a:lnSpc>
                <a:spcPct val="100000"/>
              </a:lnSpc>
              <a:spcBef>
                <a:spcPct val="0"/>
              </a:spcBef>
              <a:spcAft>
                <a:spcPts val="0"/>
              </a:spcAft>
              <a:buClrTx/>
              <a:buSzTx/>
              <a:buFontTx/>
              <a:buNone/>
              <a:tabLst/>
              <a:defRPr lang="en-US" sz="3200" b="0" i="0" baseline="0" smtClean="0">
                <a:solidFill>
                  <a:srgbClr val="DD061A"/>
                </a:solidFill>
                <a:latin typeface="Helvetica Light" charset="0"/>
                <a:ea typeface="Roboto Condensed Light" charset="0"/>
                <a:cs typeface="Roboto Condensed Light" charset="0"/>
              </a:defRPr>
            </a:lvl1pPr>
          </a:lstStyle>
          <a:p>
            <a:r>
              <a:rPr lang="en-US" dirty="0" smtClean="0"/>
              <a:t>BULLETS</a:t>
            </a:r>
            <a:endParaRPr lang="en-US" dirty="0"/>
          </a:p>
        </p:txBody>
      </p:sp>
      <p:sp>
        <p:nvSpPr>
          <p:cNvPr id="4" name="Text Placeholder 3"/>
          <p:cNvSpPr>
            <a:spLocks noGrp="1"/>
          </p:cNvSpPr>
          <p:nvPr>
            <p:ph type="body" sz="quarter" idx="11"/>
          </p:nvPr>
        </p:nvSpPr>
        <p:spPr>
          <a:xfrm>
            <a:off x="1033463" y="1262063"/>
            <a:ext cx="7086600" cy="332898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0" y="0"/>
            <a:ext cx="9135879" cy="5143500"/>
          </a:xfrm>
          <a:prstGeom prst="rect">
            <a:avLst/>
          </a:prstGeom>
        </p:spPr>
      </p:pic>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6" name="Text Placeholder 5"/>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78" r:id="rId3"/>
    <p:sldLayoutId id="2147483674" r:id="rId4"/>
    <p:sldLayoutId id="2147483679" r:id="rId5"/>
    <p:sldLayoutId id="2147483680" r:id="rId6"/>
  </p:sldLayoutIdLst>
  <p:timing>
    <p:tnLst>
      <p:par>
        <p:cTn id="1" dur="indefinite" restart="never" nodeType="tmRoot"/>
      </p:par>
    </p:tnLst>
  </p:timing>
  <p:txStyles>
    <p:titleStyle>
      <a:lvl1pPr algn="l" defTabSz="457200" rtl="0" eaLnBrk="1" latinLnBrk="0" hangingPunct="1">
        <a:spcBef>
          <a:spcPct val="0"/>
        </a:spcBef>
        <a:buNone/>
        <a:defRPr sz="3400" b="0" i="0" kern="1200" baseline="0">
          <a:solidFill>
            <a:schemeClr val="accent5"/>
          </a:solidFill>
          <a:latin typeface="Helvetica Light" charset="0"/>
          <a:ea typeface="Roboto Condensed Light" charset="0"/>
          <a:cs typeface="Roboto Condensed Light" charset="0"/>
        </a:defRPr>
      </a:lvl1pPr>
    </p:titleStyle>
    <p:bodyStyle>
      <a:lvl1pPr marL="0" indent="0" algn="l" defTabSz="457200" rtl="0" eaLnBrk="1" latinLnBrk="0" hangingPunct="1">
        <a:spcBef>
          <a:spcPts val="300"/>
        </a:spcBef>
        <a:buSzPct val="60000"/>
        <a:buFontTx/>
        <a:buNone/>
        <a:defRPr sz="2100" b="0" i="0" kern="1200">
          <a:solidFill>
            <a:schemeClr val="accent5"/>
          </a:solidFill>
          <a:latin typeface="Helvetica Light" charset="0"/>
          <a:ea typeface="Roboto Light" charset="0"/>
          <a:cs typeface="Roboto Light" charset="0"/>
        </a:defRPr>
      </a:lvl1pPr>
      <a:lvl2pPr marL="457200" indent="-137160" algn="l" defTabSz="457200" rtl="0" eaLnBrk="1" latinLnBrk="0" hangingPunct="1">
        <a:spcBef>
          <a:spcPts val="300"/>
        </a:spcBef>
        <a:buSzPct val="60000"/>
        <a:buFont typeface="Arial" charset="0"/>
        <a:buChar char="•"/>
        <a:defRPr sz="2100" b="0" i="0" kern="1200">
          <a:solidFill>
            <a:schemeClr val="accent5"/>
          </a:solidFill>
          <a:latin typeface="Helvetica Light" charset="0"/>
          <a:ea typeface="Roboto Light" charset="0"/>
          <a:cs typeface="Roboto Light" charset="0"/>
        </a:defRPr>
      </a:lvl2pPr>
      <a:lvl3pPr marL="914400" indent="-228600" algn="l" defTabSz="457200" rtl="0" eaLnBrk="1" latinLnBrk="0" hangingPunct="1">
        <a:spcBef>
          <a:spcPts val="300"/>
        </a:spcBef>
        <a:buFont typeface=".HelveticaNeueDeskInterface-Regular" charset="-120"/>
        <a:buChar char="–"/>
        <a:defRPr sz="1700" b="0" i="0" kern="1200" baseline="0">
          <a:solidFill>
            <a:schemeClr val="accent5"/>
          </a:solidFill>
          <a:latin typeface="Helvetica Light" charset="0"/>
          <a:ea typeface="Roboto Light" charset="0"/>
          <a:cs typeface="Roboto Light" charset="0"/>
        </a:defRPr>
      </a:lvl3pPr>
      <a:lvl4pPr marL="1143000" indent="0" algn="l" defTabSz="457200" rtl="0" eaLnBrk="1" latinLnBrk="0" hangingPunct="1">
        <a:spcBef>
          <a:spcPts val="300"/>
        </a:spcBef>
        <a:buFontTx/>
        <a:buNone/>
        <a:defRPr sz="1700" b="0" i="0" kern="1200">
          <a:solidFill>
            <a:schemeClr val="accent5"/>
          </a:solidFill>
          <a:latin typeface="Helvetica Light" charset="0"/>
          <a:ea typeface="Roboto Light" charset="0"/>
          <a:cs typeface="Roboto Light" charset="0"/>
        </a:defRPr>
      </a:lvl4pPr>
      <a:lvl5pPr marL="1143000" indent="0" algn="l" defTabSz="457200" rtl="0" eaLnBrk="1" latinLnBrk="0" hangingPunct="1">
        <a:spcBef>
          <a:spcPts val="300"/>
        </a:spcBef>
        <a:buFontTx/>
        <a:buNone/>
        <a:defRPr sz="1700" b="0" i="0" kern="1200" baseline="0">
          <a:solidFill>
            <a:schemeClr val="accent5"/>
          </a:solidFill>
          <a:latin typeface="Helvetica Light" charset="0"/>
          <a:ea typeface="Roboto Light" charset="0"/>
          <a:cs typeface="Roboto Light"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8" r:id="rId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3" Type="http://schemas.openxmlformats.org/officeDocument/2006/relationships/hyperlink" Target="https://www.specialneedsalliance.org/" TargetMode="External"/><Relationship Id="rId2" Type="http://schemas.openxmlformats.org/officeDocument/2006/relationships/hyperlink" Target="mailto:lsspooledtrust@lssmn.org"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904063" y="4214192"/>
            <a:ext cx="7086600" cy="929308"/>
          </a:xfrm>
        </p:spPr>
        <p:txBody>
          <a:bodyPr/>
          <a:lstStyle/>
          <a:p>
            <a:pPr algn="ctr"/>
            <a:r>
              <a:rPr lang="en-US" sz="1100" dirty="0" smtClean="0">
                <a:latin typeface="Californian FB" panose="0207040306080B030204" pitchFamily="18" charset="0"/>
              </a:rPr>
              <a:t>Ensuring Trust: </a:t>
            </a:r>
          </a:p>
          <a:p>
            <a:pPr algn="ctr"/>
            <a:r>
              <a:rPr lang="en-US" sz="1100" dirty="0" smtClean="0">
                <a:latin typeface="Californian FB" panose="0207040306080B030204" pitchFamily="18" charset="0"/>
              </a:rPr>
              <a:t>Strengthening Efforts to Protect Vulnerable Adults Conference   April 8-9, 2019</a:t>
            </a:r>
          </a:p>
          <a:p>
            <a:pPr algn="ctr"/>
            <a:r>
              <a:rPr lang="en-US" sz="1100" dirty="0" smtClean="0">
                <a:latin typeface="Californian FB" panose="0207040306080B030204" pitchFamily="18" charset="0"/>
              </a:rPr>
              <a:t>Lutheran </a:t>
            </a:r>
            <a:r>
              <a:rPr lang="en-US" sz="1100" dirty="0">
                <a:latin typeface="Californian FB" panose="0207040306080B030204" pitchFamily="18" charset="0"/>
              </a:rPr>
              <a:t>Social Service | Kimberly Watson – Director Pooled Trust Services</a:t>
            </a:r>
          </a:p>
        </p:txBody>
      </p:sp>
      <p:sp>
        <p:nvSpPr>
          <p:cNvPr id="3" name="Title 2"/>
          <p:cNvSpPr>
            <a:spLocks noGrp="1"/>
          </p:cNvSpPr>
          <p:nvPr>
            <p:ph type="title"/>
          </p:nvPr>
        </p:nvSpPr>
        <p:spPr>
          <a:xfrm>
            <a:off x="1172420" y="576756"/>
            <a:ext cx="7086600" cy="3716948"/>
          </a:xfrm>
        </p:spPr>
        <p:txBody>
          <a:bodyPr/>
          <a:lstStyle/>
          <a:p>
            <a:r>
              <a:rPr lang="en-US" sz="2300" b="1" dirty="0"/>
              <a:t>A Special </a:t>
            </a:r>
            <a:r>
              <a:rPr lang="en-US" sz="2300" b="1" dirty="0" smtClean="0"/>
              <a:t>Needs / First Party (Self) Funded or </a:t>
            </a:r>
            <a:r>
              <a:rPr lang="en-US" sz="2300" b="1" dirty="0"/>
              <a:t>Supplemental </a:t>
            </a:r>
            <a:r>
              <a:rPr lang="en-US" sz="2300" b="1" dirty="0" smtClean="0"/>
              <a:t>Needs / Third Party Funded Trust </a:t>
            </a:r>
            <a:r>
              <a:rPr lang="en-US" sz="2300" b="1" dirty="0"/>
              <a:t>is designed to provide for the </a:t>
            </a:r>
            <a:r>
              <a:rPr lang="en-US" sz="2300" b="1" i="1" dirty="0"/>
              <a:t>supplemental needs</a:t>
            </a:r>
            <a:r>
              <a:rPr lang="en-US" sz="2300" b="1" dirty="0"/>
              <a:t> of a qualified disabled individual. The goal is to improve the quality of life for the beneficiary while retaining (protecting) eligibility for public benefits. Money placed into </a:t>
            </a:r>
            <a:r>
              <a:rPr lang="en-US" sz="2300" b="1" dirty="0" smtClean="0"/>
              <a:t>this type of Trust </a:t>
            </a:r>
            <a:r>
              <a:rPr lang="en-US" sz="2300" b="1" dirty="0"/>
              <a:t>does not count as an available asset for the disabled beneficiary. The money could otherwise interrupt or delay the individual’s public benefits.</a:t>
            </a:r>
            <a:endParaRPr lang="en-US" sz="2300" dirty="0"/>
          </a:p>
        </p:txBody>
      </p:sp>
    </p:spTree>
    <p:extLst>
      <p:ext uri="{BB962C8B-B14F-4D97-AF65-F5344CB8AC3E}">
        <p14:creationId xmlns:p14="http://schemas.microsoft.com/office/powerpoint/2010/main" val="20596528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3462" y="474562"/>
            <a:ext cx="7086409" cy="474986"/>
          </a:xfrm>
        </p:spPr>
        <p:txBody>
          <a:bodyPr/>
          <a:lstStyle/>
          <a:p>
            <a:r>
              <a:rPr lang="en-US" sz="2600" i="1" dirty="0" smtClean="0">
                <a:latin typeface="Helvetica Light"/>
              </a:rPr>
              <a:t>Who is </a:t>
            </a:r>
            <a:r>
              <a:rPr lang="en-US" sz="2600" dirty="0" smtClean="0">
                <a:latin typeface="Helvetica Light"/>
              </a:rPr>
              <a:t>a LSS Pooled Trust Client?</a:t>
            </a:r>
            <a:endParaRPr lang="en-US" sz="2600" dirty="0">
              <a:latin typeface="Helvetica Light"/>
            </a:endParaRPr>
          </a:p>
        </p:txBody>
      </p:sp>
      <p:sp>
        <p:nvSpPr>
          <p:cNvPr id="3" name="Text Placeholder 2"/>
          <p:cNvSpPr>
            <a:spLocks noGrp="1"/>
          </p:cNvSpPr>
          <p:nvPr>
            <p:ph type="body" sz="quarter" idx="10"/>
          </p:nvPr>
        </p:nvSpPr>
        <p:spPr>
          <a:xfrm>
            <a:off x="1033463" y="949547"/>
            <a:ext cx="7086600" cy="3328987"/>
          </a:xfrm>
        </p:spPr>
        <p:txBody>
          <a:bodyPr>
            <a:normAutofit/>
          </a:bodyPr>
          <a:lstStyle/>
          <a:p>
            <a:pPr lvl="1">
              <a:lnSpc>
                <a:spcPct val="90000"/>
              </a:lnSpc>
            </a:pPr>
            <a:endParaRPr lang="en-US" sz="2000" b="1" dirty="0" smtClean="0">
              <a:latin typeface="Californian FB" panose="0207040306080B030204" pitchFamily="18" charset="0"/>
            </a:endParaRPr>
          </a:p>
          <a:p>
            <a:pPr marL="320040" lvl="1" indent="0">
              <a:lnSpc>
                <a:spcPct val="90000"/>
              </a:lnSpc>
              <a:buNone/>
            </a:pPr>
            <a:endParaRPr lang="en-US" sz="2000" b="1" dirty="0">
              <a:latin typeface="Californian FB" panose="0207040306080B030204" pitchFamily="18" charset="0"/>
            </a:endParaRPr>
          </a:p>
          <a:p>
            <a:pPr lvl="1">
              <a:lnSpc>
                <a:spcPct val="90000"/>
              </a:lnSpc>
            </a:pPr>
            <a:r>
              <a:rPr lang="en-US" sz="2000" b="1" dirty="0" smtClean="0">
                <a:latin typeface="Californian FB" panose="0207040306080B030204" pitchFamily="18" charset="0"/>
              </a:rPr>
              <a:t>Any individual with a disability </a:t>
            </a:r>
          </a:p>
          <a:p>
            <a:pPr lvl="2">
              <a:lnSpc>
                <a:spcPct val="90000"/>
              </a:lnSpc>
            </a:pPr>
            <a:r>
              <a:rPr lang="en-US" sz="2000" b="1" dirty="0" smtClean="0">
                <a:latin typeface="Californian FB" panose="0207040306080B030204" pitchFamily="18" charset="0"/>
              </a:rPr>
              <a:t>With assets of $10,000 or more for individual living in MN and $8,000 or more for those living in ND.</a:t>
            </a:r>
          </a:p>
          <a:p>
            <a:pPr lvl="2">
              <a:lnSpc>
                <a:spcPct val="90000"/>
              </a:lnSpc>
            </a:pPr>
            <a:r>
              <a:rPr lang="en-US" sz="2000" b="1" dirty="0" smtClean="0">
                <a:latin typeface="Californian FB" panose="0207040306080B030204" pitchFamily="18" charset="0"/>
              </a:rPr>
              <a:t>Currently receiving public benefits or may need to rely on public benefits in the future.</a:t>
            </a:r>
          </a:p>
          <a:p>
            <a:pPr lvl="2">
              <a:lnSpc>
                <a:spcPct val="90000"/>
              </a:lnSpc>
            </a:pPr>
            <a:endParaRPr lang="en-US" sz="2000" b="1" dirty="0">
              <a:latin typeface="Californian FB" panose="0207040306080B030204" pitchFamily="18" charset="0"/>
            </a:endParaRPr>
          </a:p>
        </p:txBody>
      </p:sp>
      <p:sp>
        <p:nvSpPr>
          <p:cNvPr id="4" name="TextBox 3"/>
          <p:cNvSpPr txBox="1"/>
          <p:nvPr/>
        </p:nvSpPr>
        <p:spPr>
          <a:xfrm>
            <a:off x="954157" y="4472609"/>
            <a:ext cx="7454347" cy="600164"/>
          </a:xfrm>
          <a:prstGeom prst="rect">
            <a:avLst/>
          </a:prstGeom>
          <a:noFill/>
        </p:spPr>
        <p:txBody>
          <a:bodyPr wrap="square" rtlCol="0">
            <a:spAutoFit/>
          </a:bodyPr>
          <a:lstStyle/>
          <a:p>
            <a:pPr algn="ctr"/>
            <a:r>
              <a:rPr lang="en-US" sz="1100" dirty="0">
                <a:solidFill>
                  <a:schemeClr val="accent5"/>
                </a:solidFill>
                <a:latin typeface="Californian FB" panose="0207040306080B030204" pitchFamily="18" charset="0"/>
              </a:rPr>
              <a:t>Ensuring Trust: </a:t>
            </a:r>
          </a:p>
          <a:p>
            <a:pPr algn="ctr"/>
            <a:r>
              <a:rPr lang="en-US" sz="1100" dirty="0">
                <a:solidFill>
                  <a:schemeClr val="accent5"/>
                </a:solidFill>
                <a:latin typeface="Californian FB" panose="0207040306080B030204" pitchFamily="18" charset="0"/>
              </a:rPr>
              <a:t>Strengthening Efforts to Protect Vulnerable Adults Conference   April 8-9, 2019</a:t>
            </a:r>
          </a:p>
          <a:p>
            <a:pPr algn="ctr"/>
            <a:r>
              <a:rPr lang="en-US" sz="1100" dirty="0">
                <a:solidFill>
                  <a:schemeClr val="accent5"/>
                </a:solidFill>
                <a:latin typeface="Californian FB" panose="0207040306080B030204" pitchFamily="18" charset="0"/>
              </a:rPr>
              <a:t>Lutheran Social Service | Kimberly Watson – Director Pooled Trust Services</a:t>
            </a:r>
          </a:p>
        </p:txBody>
      </p:sp>
    </p:spTree>
    <p:extLst>
      <p:ext uri="{BB962C8B-B14F-4D97-AF65-F5344CB8AC3E}">
        <p14:creationId xmlns:p14="http://schemas.microsoft.com/office/powerpoint/2010/main" val="2563607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Definitions</a:t>
            </a:r>
            <a:endParaRPr lang="en-US" sz="2600" dirty="0"/>
          </a:p>
        </p:txBody>
      </p:sp>
      <p:sp>
        <p:nvSpPr>
          <p:cNvPr id="3" name="Text Placeholder 2"/>
          <p:cNvSpPr>
            <a:spLocks noGrp="1"/>
          </p:cNvSpPr>
          <p:nvPr>
            <p:ph type="body" sz="quarter" idx="10"/>
          </p:nvPr>
        </p:nvSpPr>
        <p:spPr/>
        <p:txBody>
          <a:bodyPr/>
          <a:lstStyle/>
          <a:p>
            <a:pPr lvl="0"/>
            <a:r>
              <a:rPr lang="en-US" dirty="0">
                <a:latin typeface="Californian FB" panose="0207040306080B030204" pitchFamily="18" charset="0"/>
              </a:rPr>
              <a:t>Beneficiary:  The person or persons whom a trust is intended to benefit.</a:t>
            </a:r>
          </a:p>
          <a:p>
            <a:pPr lvl="0"/>
            <a:endParaRPr lang="en-US" dirty="0">
              <a:latin typeface="Californian FB" panose="0207040306080B030204" pitchFamily="18" charset="0"/>
            </a:endParaRPr>
          </a:p>
          <a:p>
            <a:pPr lvl="0"/>
            <a:r>
              <a:rPr lang="en-US" dirty="0">
                <a:latin typeface="Californian FB" panose="0207040306080B030204" pitchFamily="18" charset="0"/>
              </a:rPr>
              <a:t>Grantor:  The person who transfers assets into a trust. This can be the beneficiary or a third party</a:t>
            </a:r>
            <a:r>
              <a:rPr lang="en-US" dirty="0" smtClean="0">
                <a:latin typeface="Californian FB" panose="0207040306080B030204" pitchFamily="18" charset="0"/>
              </a:rPr>
              <a:t>. Many times the Grantor and the Beneficiary are the same people!</a:t>
            </a:r>
            <a:endParaRPr lang="en-US" dirty="0">
              <a:latin typeface="Californian FB" panose="0207040306080B030204" pitchFamily="18" charset="0"/>
            </a:endParaRPr>
          </a:p>
          <a:p>
            <a:endParaRPr lang="en-US" dirty="0">
              <a:latin typeface="Californian FB" panose="0207040306080B030204" pitchFamily="18" charset="0"/>
            </a:endParaRPr>
          </a:p>
        </p:txBody>
      </p:sp>
      <p:sp>
        <p:nvSpPr>
          <p:cNvPr id="4" name="TextBox 3"/>
          <p:cNvSpPr txBox="1"/>
          <p:nvPr/>
        </p:nvSpPr>
        <p:spPr>
          <a:xfrm>
            <a:off x="646043" y="4472609"/>
            <a:ext cx="7742583" cy="877163"/>
          </a:xfrm>
          <a:prstGeom prst="rect">
            <a:avLst/>
          </a:prstGeom>
          <a:noFill/>
        </p:spPr>
        <p:txBody>
          <a:bodyPr wrap="square" rtlCol="0">
            <a:spAutoFit/>
          </a:bodyPr>
          <a:lstStyle/>
          <a:p>
            <a:pPr algn="ctr"/>
            <a:r>
              <a:rPr lang="en-US" sz="1100" dirty="0">
                <a:solidFill>
                  <a:schemeClr val="accent5"/>
                </a:solidFill>
                <a:latin typeface="Californian FB" panose="0207040306080B030204" pitchFamily="18" charset="0"/>
              </a:rPr>
              <a:t>Ensuring Trust: </a:t>
            </a:r>
          </a:p>
          <a:p>
            <a:pPr algn="ctr"/>
            <a:r>
              <a:rPr lang="en-US" sz="1100" dirty="0">
                <a:solidFill>
                  <a:schemeClr val="accent5"/>
                </a:solidFill>
                <a:latin typeface="Californian FB" panose="0207040306080B030204" pitchFamily="18" charset="0"/>
              </a:rPr>
              <a:t>Strengthening Efforts to Protect Vulnerable Adults Conference   April 8-9, 2019</a:t>
            </a:r>
          </a:p>
          <a:p>
            <a:pPr algn="ctr"/>
            <a:r>
              <a:rPr lang="en-US" sz="1100" dirty="0">
                <a:solidFill>
                  <a:schemeClr val="accent5"/>
                </a:solidFill>
                <a:latin typeface="Californian FB" panose="0207040306080B030204" pitchFamily="18" charset="0"/>
              </a:rPr>
              <a:t>Lutheran Social Service | Kimberly Watson – Director Pooled Trust Services</a:t>
            </a:r>
          </a:p>
          <a:p>
            <a:endParaRPr lang="en-US" dirty="0"/>
          </a:p>
        </p:txBody>
      </p:sp>
    </p:spTree>
    <p:extLst>
      <p:ext uri="{BB962C8B-B14F-4D97-AF65-F5344CB8AC3E}">
        <p14:creationId xmlns:p14="http://schemas.microsoft.com/office/powerpoint/2010/main" val="3737360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7525" y="307574"/>
            <a:ext cx="7086600" cy="457200"/>
          </a:xfrm>
        </p:spPr>
        <p:txBody>
          <a:bodyPr/>
          <a:lstStyle/>
          <a:p>
            <a:r>
              <a:rPr lang="en-US" i="1" dirty="0"/>
              <a:t>How </a:t>
            </a:r>
            <a:r>
              <a:rPr lang="en-US" dirty="0"/>
              <a:t>is</a:t>
            </a:r>
            <a:r>
              <a:rPr lang="en-US" i="1" dirty="0"/>
              <a:t> </a:t>
            </a:r>
            <a:r>
              <a:rPr lang="en-US" dirty="0"/>
              <a:t>it </a:t>
            </a:r>
            <a:r>
              <a:rPr lang="en-US" dirty="0" smtClean="0"/>
              <a:t>set up?</a:t>
            </a:r>
            <a:endParaRPr lang="en-US" dirty="0"/>
          </a:p>
        </p:txBody>
      </p:sp>
      <p:pic>
        <p:nvPicPr>
          <p:cNvPr id="6" name="Picture 5"/>
          <p:cNvPicPr>
            <a:picLocks noChangeAspect="1"/>
          </p:cNvPicPr>
          <p:nvPr/>
        </p:nvPicPr>
        <p:blipFill>
          <a:blip r:embed="rId3"/>
          <a:stretch>
            <a:fillRect/>
          </a:stretch>
        </p:blipFill>
        <p:spPr>
          <a:xfrm>
            <a:off x="1599564" y="571770"/>
            <a:ext cx="5944872" cy="3999960"/>
          </a:xfrm>
          <a:prstGeom prst="rect">
            <a:avLst/>
          </a:prstGeom>
        </p:spPr>
      </p:pic>
      <p:sp>
        <p:nvSpPr>
          <p:cNvPr id="3" name="TextBox 2"/>
          <p:cNvSpPr txBox="1"/>
          <p:nvPr/>
        </p:nvSpPr>
        <p:spPr>
          <a:xfrm>
            <a:off x="288235" y="4571730"/>
            <a:ext cx="8219661" cy="877163"/>
          </a:xfrm>
          <a:prstGeom prst="rect">
            <a:avLst/>
          </a:prstGeom>
          <a:noFill/>
        </p:spPr>
        <p:txBody>
          <a:bodyPr wrap="square" rtlCol="0">
            <a:spAutoFit/>
          </a:bodyPr>
          <a:lstStyle/>
          <a:p>
            <a:pPr algn="ctr"/>
            <a:r>
              <a:rPr lang="en-US" sz="1100" dirty="0">
                <a:solidFill>
                  <a:schemeClr val="accent5"/>
                </a:solidFill>
                <a:latin typeface="Californian FB" panose="0207040306080B030204" pitchFamily="18" charset="0"/>
              </a:rPr>
              <a:t>Ensuring Trust: </a:t>
            </a:r>
          </a:p>
          <a:p>
            <a:pPr algn="ctr"/>
            <a:r>
              <a:rPr lang="en-US" sz="1100" dirty="0">
                <a:solidFill>
                  <a:schemeClr val="accent5"/>
                </a:solidFill>
                <a:latin typeface="Californian FB" panose="0207040306080B030204" pitchFamily="18" charset="0"/>
              </a:rPr>
              <a:t>Strengthening Efforts to Protect Vulnerable Adults Conference   April 8-9, 2019</a:t>
            </a:r>
          </a:p>
          <a:p>
            <a:pPr algn="ctr"/>
            <a:r>
              <a:rPr lang="en-US" sz="1100" dirty="0">
                <a:solidFill>
                  <a:schemeClr val="accent5"/>
                </a:solidFill>
                <a:latin typeface="Californian FB" panose="0207040306080B030204" pitchFamily="18" charset="0"/>
              </a:rPr>
              <a:t>Lutheran Social Service | Kimberly Watson – Director Pooled Trust Services</a:t>
            </a:r>
          </a:p>
          <a:p>
            <a:endParaRPr lang="en-US" dirty="0"/>
          </a:p>
        </p:txBody>
      </p:sp>
    </p:spTree>
    <p:extLst>
      <p:ext uri="{BB962C8B-B14F-4D97-AF65-F5344CB8AC3E}">
        <p14:creationId xmlns:p14="http://schemas.microsoft.com/office/powerpoint/2010/main" val="4026778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3458" y="468775"/>
            <a:ext cx="7086600" cy="457200"/>
          </a:xfrm>
        </p:spPr>
        <p:txBody>
          <a:bodyPr/>
          <a:lstStyle/>
          <a:p>
            <a:r>
              <a:rPr lang="en-US" sz="2600" i="1" dirty="0" smtClean="0"/>
              <a:t>How</a:t>
            </a:r>
            <a:r>
              <a:rPr lang="en-US" sz="2600" dirty="0" smtClean="0"/>
              <a:t> is it used?</a:t>
            </a:r>
            <a:endParaRPr lang="en-US" sz="2600" dirty="0"/>
          </a:p>
        </p:txBody>
      </p:sp>
      <p:sp>
        <p:nvSpPr>
          <p:cNvPr id="4" name="Text Placeholder 2"/>
          <p:cNvSpPr>
            <a:spLocks noGrp="1"/>
          </p:cNvSpPr>
          <p:nvPr>
            <p:ph type="body" sz="quarter" idx="10"/>
          </p:nvPr>
        </p:nvSpPr>
        <p:spPr>
          <a:xfrm>
            <a:off x="1025162" y="925975"/>
            <a:ext cx="7086600" cy="3333509"/>
          </a:xfrm>
        </p:spPr>
        <p:txBody>
          <a:bodyPr>
            <a:normAutofit fontScale="40000" lnSpcReduction="20000"/>
          </a:bodyPr>
          <a:lstStyle/>
          <a:p>
            <a:pPr marL="114300"/>
            <a:r>
              <a:rPr lang="en-US" sz="4500" b="1" dirty="0">
                <a:latin typeface="Californian FB" panose="0207040306080B030204" pitchFamily="18" charset="0"/>
              </a:rPr>
              <a:t>Funds in a Special Needs Trust can be spent on (partial list), </a:t>
            </a:r>
            <a:r>
              <a:rPr lang="en-US" sz="4500" b="1" i="1" dirty="0">
                <a:latin typeface="Californian FB" panose="0207040306080B030204" pitchFamily="18" charset="0"/>
              </a:rPr>
              <a:t>if allowed by the public benefit program</a:t>
            </a:r>
            <a:r>
              <a:rPr lang="en-US" sz="4500" b="1" dirty="0">
                <a:latin typeface="Californian FB" panose="0207040306080B030204" pitchFamily="18" charset="0"/>
              </a:rPr>
              <a:t>:</a:t>
            </a:r>
          </a:p>
          <a:p>
            <a:pPr marL="342900" lvl="0" indent="-342900">
              <a:buFont typeface="Arial" panose="020B0604020202020204" pitchFamily="34" charset="0"/>
              <a:buChar char="•"/>
            </a:pPr>
            <a:r>
              <a:rPr lang="en-US" sz="4500" dirty="0">
                <a:latin typeface="Californian FB" panose="0207040306080B030204" pitchFamily="18" charset="0"/>
              </a:rPr>
              <a:t>Appropriate entertainment expenses</a:t>
            </a:r>
          </a:p>
          <a:p>
            <a:pPr marL="342900" lvl="0" indent="-342900">
              <a:buFont typeface="Arial" panose="020B0604020202020204" pitchFamily="34" charset="0"/>
              <a:buChar char="•"/>
            </a:pPr>
            <a:r>
              <a:rPr lang="en-US" sz="4500" dirty="0">
                <a:latin typeface="Californian FB" panose="0207040306080B030204" pitchFamily="18" charset="0"/>
              </a:rPr>
              <a:t>Clothing</a:t>
            </a:r>
          </a:p>
          <a:p>
            <a:pPr marL="342900" lvl="0" indent="-342900">
              <a:buFont typeface="Arial" panose="020B0604020202020204" pitchFamily="34" charset="0"/>
              <a:buChar char="•"/>
            </a:pPr>
            <a:r>
              <a:rPr lang="en-US" sz="4500" dirty="0">
                <a:latin typeface="Californian FB" panose="0207040306080B030204" pitchFamily="18" charset="0"/>
              </a:rPr>
              <a:t>Education</a:t>
            </a:r>
          </a:p>
          <a:p>
            <a:pPr marL="342900" lvl="0" indent="-342900">
              <a:buFont typeface="Arial" panose="020B0604020202020204" pitchFamily="34" charset="0"/>
              <a:buChar char="•"/>
            </a:pPr>
            <a:r>
              <a:rPr lang="en-US" sz="4500" dirty="0">
                <a:latin typeface="Californian FB" panose="0207040306080B030204" pitchFamily="18" charset="0"/>
              </a:rPr>
              <a:t>Furniture</a:t>
            </a:r>
          </a:p>
          <a:p>
            <a:pPr marL="342900" lvl="0" indent="-342900">
              <a:buFont typeface="Arial" panose="020B0604020202020204" pitchFamily="34" charset="0"/>
              <a:buChar char="•"/>
            </a:pPr>
            <a:r>
              <a:rPr lang="en-US" sz="4500" dirty="0">
                <a:latin typeface="Californian FB" panose="0207040306080B030204" pitchFamily="18" charset="0"/>
              </a:rPr>
              <a:t>Home purchase or repair</a:t>
            </a:r>
          </a:p>
          <a:p>
            <a:pPr marL="342900" lvl="0" indent="-342900">
              <a:buFont typeface="Arial" panose="020B0604020202020204" pitchFamily="34" charset="0"/>
              <a:buChar char="•"/>
            </a:pPr>
            <a:r>
              <a:rPr lang="en-US" sz="4500" dirty="0">
                <a:latin typeface="Californian FB" panose="0207040306080B030204" pitchFamily="18" charset="0"/>
              </a:rPr>
              <a:t>Medical or personal services not covered by public benefits</a:t>
            </a:r>
          </a:p>
          <a:p>
            <a:pPr marL="342900" lvl="0" indent="-342900">
              <a:buFont typeface="Arial" panose="020B0604020202020204" pitchFamily="34" charset="0"/>
              <a:buChar char="•"/>
            </a:pPr>
            <a:r>
              <a:rPr lang="en-US" sz="4500" dirty="0">
                <a:latin typeface="Californian FB" panose="0207040306080B030204" pitchFamily="18" charset="0"/>
              </a:rPr>
              <a:t>Prepaid burial plan</a:t>
            </a:r>
          </a:p>
          <a:p>
            <a:pPr marL="342900" lvl="0" indent="-342900">
              <a:buFont typeface="Arial" panose="020B0604020202020204" pitchFamily="34" charset="0"/>
              <a:buChar char="•"/>
            </a:pPr>
            <a:r>
              <a:rPr lang="en-US" sz="4500" dirty="0">
                <a:latin typeface="Californian FB" panose="0207040306080B030204" pitchFamily="18" charset="0"/>
              </a:rPr>
              <a:t>Supplemental caregiver services</a:t>
            </a:r>
          </a:p>
          <a:p>
            <a:pPr marL="342900" lvl="0" indent="-342900">
              <a:buFont typeface="Arial" panose="020B0604020202020204" pitchFamily="34" charset="0"/>
              <a:buChar char="•"/>
            </a:pPr>
            <a:r>
              <a:rPr lang="en-US" sz="4500" dirty="0">
                <a:latin typeface="Californian FB" panose="0207040306080B030204" pitchFamily="18" charset="0"/>
              </a:rPr>
              <a:t>Trust management and Care Coordination expenses</a:t>
            </a:r>
          </a:p>
          <a:p>
            <a:pPr marL="342900" lvl="0" indent="-342900">
              <a:buFont typeface="Arial" panose="020B0604020202020204" pitchFamily="34" charset="0"/>
              <a:buChar char="•"/>
            </a:pPr>
            <a:r>
              <a:rPr lang="en-US" sz="4500" dirty="0">
                <a:latin typeface="Californian FB" panose="0207040306080B030204" pitchFamily="18" charset="0"/>
              </a:rPr>
              <a:t>Vacations</a:t>
            </a:r>
          </a:p>
          <a:p>
            <a:endParaRPr lang="en-US" dirty="0"/>
          </a:p>
        </p:txBody>
      </p:sp>
      <p:sp>
        <p:nvSpPr>
          <p:cNvPr id="3" name="TextBox 2"/>
          <p:cNvSpPr txBox="1"/>
          <p:nvPr/>
        </p:nvSpPr>
        <p:spPr>
          <a:xfrm>
            <a:off x="238539" y="4482548"/>
            <a:ext cx="8249478" cy="877163"/>
          </a:xfrm>
          <a:prstGeom prst="rect">
            <a:avLst/>
          </a:prstGeom>
          <a:noFill/>
        </p:spPr>
        <p:txBody>
          <a:bodyPr wrap="square" rtlCol="0">
            <a:spAutoFit/>
          </a:bodyPr>
          <a:lstStyle/>
          <a:p>
            <a:pPr algn="ctr"/>
            <a:r>
              <a:rPr lang="en-US" sz="1100" dirty="0">
                <a:solidFill>
                  <a:schemeClr val="accent5"/>
                </a:solidFill>
                <a:latin typeface="Californian FB" panose="0207040306080B030204" pitchFamily="18" charset="0"/>
              </a:rPr>
              <a:t>Ensuring Trust: </a:t>
            </a:r>
          </a:p>
          <a:p>
            <a:pPr algn="ctr"/>
            <a:r>
              <a:rPr lang="en-US" sz="1100" dirty="0">
                <a:solidFill>
                  <a:schemeClr val="accent5"/>
                </a:solidFill>
                <a:latin typeface="Californian FB" panose="0207040306080B030204" pitchFamily="18" charset="0"/>
              </a:rPr>
              <a:t>Strengthening Efforts to Protect Vulnerable Adults Conference   April 8-9, 2019</a:t>
            </a:r>
          </a:p>
          <a:p>
            <a:pPr algn="ctr"/>
            <a:r>
              <a:rPr lang="en-US" sz="1100" dirty="0">
                <a:solidFill>
                  <a:schemeClr val="accent5"/>
                </a:solidFill>
                <a:latin typeface="Californian FB" panose="0207040306080B030204" pitchFamily="18" charset="0"/>
              </a:rPr>
              <a:t>Lutheran Social Service | Kimberly Watson – Director Pooled Trust Services</a:t>
            </a:r>
          </a:p>
          <a:p>
            <a:endParaRPr lang="en-US" dirty="0"/>
          </a:p>
        </p:txBody>
      </p:sp>
    </p:spTree>
    <p:extLst>
      <p:ext uri="{BB962C8B-B14F-4D97-AF65-F5344CB8AC3E}">
        <p14:creationId xmlns:p14="http://schemas.microsoft.com/office/powerpoint/2010/main" val="3141861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24936" y="2616709"/>
            <a:ext cx="3543300" cy="1605222"/>
          </a:xfrm>
        </p:spPr>
      </p:pic>
      <p:sp>
        <p:nvSpPr>
          <p:cNvPr id="3" name="Title 2"/>
          <p:cNvSpPr>
            <a:spLocks noGrp="1"/>
          </p:cNvSpPr>
          <p:nvPr>
            <p:ph type="title"/>
          </p:nvPr>
        </p:nvSpPr>
        <p:spPr/>
        <p:txBody>
          <a:bodyPr/>
          <a:lstStyle/>
          <a:p>
            <a:r>
              <a:rPr lang="en-US" dirty="0" smtClean="0"/>
              <a:t>Real World Trust Usage </a:t>
            </a:r>
            <a:endParaRPr lang="en-US" dirty="0"/>
          </a:p>
        </p:txBody>
      </p:sp>
      <p:sp>
        <p:nvSpPr>
          <p:cNvPr id="4" name="Text Placeholder 3"/>
          <p:cNvSpPr>
            <a:spLocks noGrp="1"/>
          </p:cNvSpPr>
          <p:nvPr>
            <p:ph type="body" sz="quarter" idx="11"/>
          </p:nvPr>
        </p:nvSpPr>
        <p:spPr>
          <a:xfrm>
            <a:off x="1028700" y="1836074"/>
            <a:ext cx="3382963" cy="3332162"/>
          </a:xfrm>
        </p:spPr>
        <p:txBody>
          <a:bodyPr/>
          <a:lstStyle/>
          <a:p>
            <a:pPr algn="ctr"/>
            <a:r>
              <a:rPr lang="en-US" dirty="0" smtClean="0"/>
              <a:t>Bringing Joy to Life</a:t>
            </a:r>
            <a:endParaRPr lang="en-US" dirty="0"/>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2453" y="2444587"/>
            <a:ext cx="2608730" cy="1773936"/>
          </a:xfrm>
          <a:prstGeom prst="rect">
            <a:avLst/>
          </a:prstGeom>
        </p:spPr>
      </p:pic>
      <p:sp>
        <p:nvSpPr>
          <p:cNvPr id="2" name="TextBox 1"/>
          <p:cNvSpPr txBox="1"/>
          <p:nvPr/>
        </p:nvSpPr>
        <p:spPr>
          <a:xfrm>
            <a:off x="318052" y="4462670"/>
            <a:ext cx="7901609" cy="877163"/>
          </a:xfrm>
          <a:prstGeom prst="rect">
            <a:avLst/>
          </a:prstGeom>
          <a:noFill/>
        </p:spPr>
        <p:txBody>
          <a:bodyPr wrap="square" rtlCol="0">
            <a:spAutoFit/>
          </a:bodyPr>
          <a:lstStyle/>
          <a:p>
            <a:pPr algn="ctr"/>
            <a:r>
              <a:rPr lang="en-US" sz="1100" dirty="0">
                <a:solidFill>
                  <a:schemeClr val="accent5"/>
                </a:solidFill>
                <a:latin typeface="Californian FB" panose="0207040306080B030204" pitchFamily="18" charset="0"/>
              </a:rPr>
              <a:t>Ensuring Trust: </a:t>
            </a:r>
          </a:p>
          <a:p>
            <a:pPr algn="ctr"/>
            <a:r>
              <a:rPr lang="en-US" sz="1100" dirty="0">
                <a:solidFill>
                  <a:schemeClr val="accent5"/>
                </a:solidFill>
                <a:latin typeface="Californian FB" panose="0207040306080B030204" pitchFamily="18" charset="0"/>
              </a:rPr>
              <a:t>Strengthening Efforts to Protect Vulnerable Adults Conference   April 8-9, 2019</a:t>
            </a:r>
          </a:p>
          <a:p>
            <a:pPr algn="ctr"/>
            <a:r>
              <a:rPr lang="en-US" sz="1100" dirty="0">
                <a:solidFill>
                  <a:schemeClr val="accent5"/>
                </a:solidFill>
                <a:latin typeface="Californian FB" panose="0207040306080B030204" pitchFamily="18" charset="0"/>
              </a:rPr>
              <a:t>Lutheran Social Service | Kimberly Watson – Director Pooled Trust Services</a:t>
            </a:r>
          </a:p>
          <a:p>
            <a:endParaRPr lang="en-US" dirty="0"/>
          </a:p>
        </p:txBody>
      </p:sp>
    </p:spTree>
    <p:extLst>
      <p:ext uri="{BB962C8B-B14F-4D97-AF65-F5344CB8AC3E}">
        <p14:creationId xmlns:p14="http://schemas.microsoft.com/office/powerpoint/2010/main" val="1153813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3272" y="476680"/>
            <a:ext cx="7086600" cy="457200"/>
          </a:xfrm>
        </p:spPr>
        <p:txBody>
          <a:bodyPr/>
          <a:lstStyle/>
          <a:p>
            <a:r>
              <a:rPr lang="en-US" dirty="0" smtClean="0"/>
              <a:t>Resources:</a:t>
            </a:r>
            <a:endParaRPr lang="en-US" dirty="0"/>
          </a:p>
        </p:txBody>
      </p:sp>
      <p:sp>
        <p:nvSpPr>
          <p:cNvPr id="3" name="Text Placeholder 2"/>
          <p:cNvSpPr>
            <a:spLocks noGrp="1"/>
          </p:cNvSpPr>
          <p:nvPr>
            <p:ph type="body" sz="quarter" idx="11"/>
          </p:nvPr>
        </p:nvSpPr>
        <p:spPr/>
        <p:txBody>
          <a:bodyPr/>
          <a:lstStyle/>
          <a:p>
            <a:r>
              <a:rPr lang="en-US" sz="1800" dirty="0" smtClean="0"/>
              <a:t>Lutheran Social Service</a:t>
            </a:r>
          </a:p>
          <a:p>
            <a:r>
              <a:rPr lang="en-US" sz="1800" dirty="0"/>
              <a:t>1605 Eustis Street, Ste.  310   | St. Paul, MN 55108 |Office #  651-310-9400 | Fax# </a:t>
            </a:r>
            <a:r>
              <a:rPr lang="en-US" sz="1800" dirty="0" smtClean="0"/>
              <a:t>651-529-8861</a:t>
            </a:r>
          </a:p>
          <a:p>
            <a:r>
              <a:rPr lang="en-US" sz="1800" dirty="0" smtClean="0"/>
              <a:t> </a:t>
            </a:r>
            <a:r>
              <a:rPr lang="en-US" sz="1800" u="sng" dirty="0" smtClean="0">
                <a:hlinkClick r:id="rId2"/>
              </a:rPr>
              <a:t>lsspooledtrust@lssmn.org</a:t>
            </a:r>
            <a:endParaRPr lang="en-US" sz="1800" dirty="0" smtClean="0"/>
          </a:p>
          <a:p>
            <a:endParaRPr lang="en-US" dirty="0"/>
          </a:p>
          <a:p>
            <a:r>
              <a:rPr lang="en-US" sz="1800" dirty="0" smtClean="0"/>
              <a:t>Special Needs Alliance</a:t>
            </a:r>
          </a:p>
          <a:p>
            <a:r>
              <a:rPr lang="en-US" sz="1800" dirty="0">
                <a:hlinkClick r:id="rId3"/>
              </a:rPr>
              <a:t>https://www.specialneedsalliance.org</a:t>
            </a:r>
            <a:r>
              <a:rPr lang="en-US" sz="1800" dirty="0" smtClean="0">
                <a:hlinkClick r:id="rId3"/>
              </a:rPr>
              <a:t>/</a:t>
            </a:r>
            <a:endParaRPr lang="en-US" sz="1800" dirty="0" smtClean="0"/>
          </a:p>
          <a:p>
            <a:r>
              <a:rPr lang="en-US" sz="1800" dirty="0"/>
              <a:t>https://www.specialneedsalliance.org/the-voice/</a:t>
            </a:r>
          </a:p>
        </p:txBody>
      </p:sp>
      <p:sp>
        <p:nvSpPr>
          <p:cNvPr id="4" name="TextBox 3"/>
          <p:cNvSpPr txBox="1"/>
          <p:nvPr/>
        </p:nvSpPr>
        <p:spPr>
          <a:xfrm>
            <a:off x="586409" y="4275448"/>
            <a:ext cx="7414591" cy="877163"/>
          </a:xfrm>
          <a:prstGeom prst="rect">
            <a:avLst/>
          </a:prstGeom>
          <a:noFill/>
        </p:spPr>
        <p:txBody>
          <a:bodyPr wrap="square" rtlCol="0">
            <a:spAutoFit/>
          </a:bodyPr>
          <a:lstStyle/>
          <a:p>
            <a:pPr algn="ctr"/>
            <a:r>
              <a:rPr lang="en-US" sz="1100" dirty="0">
                <a:solidFill>
                  <a:schemeClr val="accent5"/>
                </a:solidFill>
                <a:latin typeface="Californian FB" panose="0207040306080B030204" pitchFamily="18" charset="0"/>
              </a:rPr>
              <a:t>Ensuring Trust: </a:t>
            </a:r>
          </a:p>
          <a:p>
            <a:pPr algn="ctr"/>
            <a:r>
              <a:rPr lang="en-US" sz="1100" dirty="0">
                <a:solidFill>
                  <a:schemeClr val="accent5"/>
                </a:solidFill>
                <a:latin typeface="Californian FB" panose="0207040306080B030204" pitchFamily="18" charset="0"/>
              </a:rPr>
              <a:t>Strengthening Efforts to Protect Vulnerable Adults Conference   April 8-9, 2019</a:t>
            </a:r>
          </a:p>
          <a:p>
            <a:pPr algn="ctr"/>
            <a:r>
              <a:rPr lang="en-US" sz="1100" dirty="0">
                <a:solidFill>
                  <a:schemeClr val="accent5"/>
                </a:solidFill>
                <a:latin typeface="Californian FB" panose="0207040306080B030204" pitchFamily="18" charset="0"/>
              </a:rPr>
              <a:t>Lutheran Social Service | Kimberly Watson – Director Pooled Trust Services</a:t>
            </a:r>
          </a:p>
          <a:p>
            <a:endParaRPr lang="en-US" dirty="0"/>
          </a:p>
        </p:txBody>
      </p:sp>
    </p:spTree>
    <p:extLst>
      <p:ext uri="{BB962C8B-B14F-4D97-AF65-F5344CB8AC3E}">
        <p14:creationId xmlns:p14="http://schemas.microsoft.com/office/powerpoint/2010/main" val="1936702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033272" y="2659794"/>
            <a:ext cx="7086600" cy="808964"/>
          </a:xfrm>
        </p:spPr>
        <p:txBody>
          <a:bodyPr/>
          <a:lstStyle/>
          <a:p>
            <a:pPr algn="ctr"/>
            <a:r>
              <a:rPr lang="en-US" dirty="0" smtClean="0">
                <a:latin typeface="Californian FB" panose="0207040306080B030204" pitchFamily="18" charset="0"/>
              </a:rPr>
              <a:t>Lutheran </a:t>
            </a:r>
            <a:r>
              <a:rPr lang="en-US" dirty="0">
                <a:latin typeface="Californian FB" panose="0207040306080B030204" pitchFamily="18" charset="0"/>
              </a:rPr>
              <a:t>Social </a:t>
            </a:r>
            <a:r>
              <a:rPr lang="en-US" dirty="0" smtClean="0">
                <a:latin typeface="Californian FB" panose="0207040306080B030204" pitchFamily="18" charset="0"/>
              </a:rPr>
              <a:t>Service | Kimberly Watson – Director Pooled Trust Services</a:t>
            </a:r>
            <a:endParaRPr lang="en-US" dirty="0">
              <a:latin typeface="Californian FB" panose="0207040306080B030204" pitchFamily="18" charset="0"/>
            </a:endParaRPr>
          </a:p>
        </p:txBody>
      </p:sp>
      <p:sp>
        <p:nvSpPr>
          <p:cNvPr id="3" name="Title 2"/>
          <p:cNvSpPr>
            <a:spLocks noGrp="1"/>
          </p:cNvSpPr>
          <p:nvPr>
            <p:ph type="title"/>
          </p:nvPr>
        </p:nvSpPr>
        <p:spPr>
          <a:xfrm>
            <a:off x="1033272" y="1554206"/>
            <a:ext cx="7086600" cy="1105587"/>
          </a:xfrm>
        </p:spPr>
        <p:txBody>
          <a:bodyPr>
            <a:noAutofit/>
          </a:bodyPr>
          <a:lstStyle/>
          <a:p>
            <a:pPr algn="ctr"/>
            <a:r>
              <a:rPr lang="en-US" sz="2600" dirty="0" smtClean="0"/>
              <a:t>The What, Why, Who, and How</a:t>
            </a:r>
            <a:br>
              <a:rPr lang="en-US" sz="2600" dirty="0" smtClean="0"/>
            </a:br>
            <a:r>
              <a:rPr lang="en-US" sz="2600" dirty="0" smtClean="0"/>
              <a:t> of</a:t>
            </a:r>
            <a:br>
              <a:rPr lang="en-US" sz="2600" dirty="0" smtClean="0"/>
            </a:br>
            <a:r>
              <a:rPr lang="en-US" sz="2600" dirty="0" smtClean="0"/>
              <a:t>LSS Pooled Trust Services</a:t>
            </a:r>
            <a:br>
              <a:rPr lang="en-US" sz="2600" dirty="0" smtClean="0"/>
            </a:br>
            <a:endParaRPr lang="en-US" sz="2600" u="sng" dirty="0"/>
          </a:p>
        </p:txBody>
      </p:sp>
      <p:sp>
        <p:nvSpPr>
          <p:cNvPr id="4" name="TextBox 3"/>
          <p:cNvSpPr txBox="1"/>
          <p:nvPr/>
        </p:nvSpPr>
        <p:spPr>
          <a:xfrm>
            <a:off x="1033272" y="4268712"/>
            <a:ext cx="7166511" cy="600164"/>
          </a:xfrm>
          <a:prstGeom prst="rect">
            <a:avLst/>
          </a:prstGeom>
          <a:noFill/>
        </p:spPr>
        <p:txBody>
          <a:bodyPr wrap="square" rtlCol="0">
            <a:spAutoFit/>
          </a:bodyPr>
          <a:lstStyle/>
          <a:p>
            <a:pPr algn="ctr"/>
            <a:r>
              <a:rPr lang="en-US" sz="1100" dirty="0">
                <a:solidFill>
                  <a:schemeClr val="accent5"/>
                </a:solidFill>
                <a:latin typeface="Californian FB" panose="0207040306080B030204" pitchFamily="18" charset="0"/>
              </a:rPr>
              <a:t>Ensuring Trust: </a:t>
            </a:r>
          </a:p>
          <a:p>
            <a:pPr algn="ctr"/>
            <a:r>
              <a:rPr lang="en-US" sz="1100" dirty="0">
                <a:solidFill>
                  <a:schemeClr val="accent5"/>
                </a:solidFill>
                <a:latin typeface="Californian FB" panose="0207040306080B030204" pitchFamily="18" charset="0"/>
              </a:rPr>
              <a:t>Strengthening Efforts to Protect Vulnerable Adults Conference   April 8-9, 2019</a:t>
            </a:r>
          </a:p>
          <a:p>
            <a:pPr algn="ctr"/>
            <a:r>
              <a:rPr lang="en-US" sz="1100" dirty="0">
                <a:solidFill>
                  <a:schemeClr val="accent5"/>
                </a:solidFill>
                <a:latin typeface="Californian FB" panose="0207040306080B030204" pitchFamily="18" charset="0"/>
              </a:rPr>
              <a:t>Lutheran Social Service | Kimberly Watson – Director Pooled Trust Services</a:t>
            </a:r>
          </a:p>
        </p:txBody>
      </p:sp>
    </p:spTree>
    <p:extLst>
      <p:ext uri="{BB962C8B-B14F-4D97-AF65-F5344CB8AC3E}">
        <p14:creationId xmlns:p14="http://schemas.microsoft.com/office/powerpoint/2010/main" val="105507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3272" y="347472"/>
            <a:ext cx="7086600" cy="457200"/>
          </a:xfrm>
        </p:spPr>
        <p:txBody>
          <a:bodyPr/>
          <a:lstStyle/>
          <a:p>
            <a:r>
              <a:rPr lang="en-US" sz="2600" dirty="0" smtClean="0"/>
              <a:t>Overview of Presentation</a:t>
            </a:r>
            <a:endParaRPr lang="en-US" sz="2600" dirty="0"/>
          </a:p>
        </p:txBody>
      </p:sp>
      <p:sp>
        <p:nvSpPr>
          <p:cNvPr id="3" name="Text Placeholder 2"/>
          <p:cNvSpPr>
            <a:spLocks noGrp="1"/>
          </p:cNvSpPr>
          <p:nvPr>
            <p:ph type="body" sz="quarter" idx="10"/>
          </p:nvPr>
        </p:nvSpPr>
        <p:spPr>
          <a:xfrm>
            <a:off x="1033272" y="804672"/>
            <a:ext cx="7089916" cy="3454813"/>
          </a:xfrm>
        </p:spPr>
        <p:txBody>
          <a:bodyPr>
            <a:normAutofit fontScale="85000" lnSpcReduction="20000"/>
          </a:bodyPr>
          <a:lstStyle/>
          <a:p>
            <a:pPr marL="342900" indent="-342900">
              <a:buFont typeface="Arial" panose="020B0604020202020204" pitchFamily="34" charset="0"/>
              <a:buChar char="•"/>
            </a:pPr>
            <a:r>
              <a:rPr lang="en-US" sz="2400" b="1" dirty="0" smtClean="0">
                <a:latin typeface="Californian FB" panose="0207040306080B030204" pitchFamily="18" charset="0"/>
              </a:rPr>
              <a:t>The What:</a:t>
            </a:r>
          </a:p>
          <a:p>
            <a:pPr marL="1257300" lvl="2" indent="-342900">
              <a:buFont typeface="Arial" panose="020B0604020202020204" pitchFamily="34" charset="0"/>
              <a:buChar char="•"/>
            </a:pPr>
            <a:r>
              <a:rPr lang="en-US" sz="2400" b="1" dirty="0" smtClean="0">
                <a:latin typeface="Californian FB" panose="0207040306080B030204" pitchFamily="18" charset="0"/>
              </a:rPr>
              <a:t>What is a “Pooled Trust”</a:t>
            </a:r>
          </a:p>
          <a:p>
            <a:pPr marL="1257300" lvl="2" indent="-342900">
              <a:buFont typeface="Arial" panose="020B0604020202020204" pitchFamily="34" charset="0"/>
              <a:buChar char="•"/>
            </a:pPr>
            <a:r>
              <a:rPr lang="en-US" sz="2400" b="1" dirty="0" smtClean="0">
                <a:latin typeface="Californian FB" panose="0207040306080B030204" pitchFamily="18" charset="0"/>
              </a:rPr>
              <a:t>What is the LSS Service</a:t>
            </a:r>
          </a:p>
          <a:p>
            <a:pPr marL="342900" indent="-342900">
              <a:buFont typeface="Arial" panose="020B0604020202020204" pitchFamily="34" charset="0"/>
              <a:buChar char="•"/>
            </a:pPr>
            <a:r>
              <a:rPr lang="en-US" sz="2400" b="1" dirty="0">
                <a:latin typeface="Californian FB" panose="0207040306080B030204" pitchFamily="18" charset="0"/>
              </a:rPr>
              <a:t> </a:t>
            </a:r>
            <a:r>
              <a:rPr lang="en-US" sz="2400" b="1" dirty="0" smtClean="0">
                <a:latin typeface="Californian FB" panose="0207040306080B030204" pitchFamily="18" charset="0"/>
              </a:rPr>
              <a:t>The Why:</a:t>
            </a:r>
          </a:p>
          <a:p>
            <a:pPr marL="1257300" lvl="2" indent="-342900">
              <a:buFont typeface="Arial" panose="020B0604020202020204" pitchFamily="34" charset="0"/>
              <a:buChar char="•"/>
            </a:pPr>
            <a:r>
              <a:rPr lang="en-US" sz="2400" b="1" dirty="0" smtClean="0">
                <a:latin typeface="Californian FB" panose="0207040306080B030204" pitchFamily="18" charset="0"/>
              </a:rPr>
              <a:t>Benefits </a:t>
            </a:r>
          </a:p>
          <a:p>
            <a:pPr marL="342900" indent="-342900">
              <a:buFont typeface="Arial" panose="020B0604020202020204" pitchFamily="34" charset="0"/>
              <a:buChar char="•"/>
            </a:pPr>
            <a:r>
              <a:rPr lang="en-US" sz="2400" b="1" dirty="0" smtClean="0">
                <a:latin typeface="Californian FB" panose="0207040306080B030204" pitchFamily="18" charset="0"/>
              </a:rPr>
              <a:t>The Who:</a:t>
            </a:r>
          </a:p>
          <a:p>
            <a:pPr marL="1257300" lvl="2" indent="-342900">
              <a:buFont typeface="Arial" panose="020B0604020202020204" pitchFamily="34" charset="0"/>
              <a:buChar char="•"/>
            </a:pPr>
            <a:r>
              <a:rPr lang="en-US" sz="2400" b="1" dirty="0" smtClean="0">
                <a:latin typeface="Californian FB" panose="0207040306080B030204" pitchFamily="18" charset="0"/>
              </a:rPr>
              <a:t>Who is the Pooled Trust Client</a:t>
            </a:r>
            <a:r>
              <a:rPr lang="en-US" sz="2400" b="1" dirty="0">
                <a:latin typeface="Californian FB" panose="0207040306080B030204" pitchFamily="18" charset="0"/>
              </a:rPr>
              <a:t>	</a:t>
            </a:r>
            <a:endParaRPr lang="en-US" sz="2400" b="1" dirty="0" smtClean="0">
              <a:latin typeface="Californian FB" panose="0207040306080B030204" pitchFamily="18" charset="0"/>
            </a:endParaRPr>
          </a:p>
          <a:p>
            <a:pPr marL="342900" indent="-342900">
              <a:buFont typeface="Arial" panose="020B0604020202020204" pitchFamily="34" charset="0"/>
              <a:buChar char="•"/>
            </a:pPr>
            <a:r>
              <a:rPr lang="en-US" sz="2400" b="1" dirty="0" smtClean="0">
                <a:latin typeface="Californian FB" panose="0207040306080B030204" pitchFamily="18" charset="0"/>
              </a:rPr>
              <a:t>The How:	</a:t>
            </a:r>
          </a:p>
          <a:p>
            <a:pPr marL="1257300" lvl="2" indent="-342900">
              <a:buFont typeface="Arial" panose="020B0604020202020204" pitchFamily="34" charset="0"/>
              <a:buChar char="•"/>
            </a:pPr>
            <a:r>
              <a:rPr lang="en-US" sz="2400" b="1" dirty="0" smtClean="0">
                <a:latin typeface="Californian FB" panose="0207040306080B030204" pitchFamily="18" charset="0"/>
              </a:rPr>
              <a:t>How to Set up </a:t>
            </a:r>
          </a:p>
          <a:p>
            <a:pPr marL="1257300" lvl="2" indent="-342900">
              <a:buFont typeface="Arial" panose="020B0604020202020204" pitchFamily="34" charset="0"/>
              <a:buChar char="•"/>
            </a:pPr>
            <a:r>
              <a:rPr lang="en-US" sz="2400" b="1" dirty="0" smtClean="0">
                <a:latin typeface="Californian FB" panose="0207040306080B030204" pitchFamily="18" charset="0"/>
              </a:rPr>
              <a:t>How is the account used</a:t>
            </a:r>
          </a:p>
          <a:p>
            <a:pPr marL="342900" indent="-342900">
              <a:buFont typeface="Arial" panose="020B0604020202020204" pitchFamily="34" charset="0"/>
              <a:buChar char="•"/>
            </a:pPr>
            <a:r>
              <a:rPr lang="en-US" sz="2400" b="1" dirty="0" smtClean="0">
                <a:latin typeface="Californian FB" panose="0207040306080B030204" pitchFamily="18" charset="0"/>
              </a:rPr>
              <a:t>Resources</a:t>
            </a:r>
            <a:endParaRPr lang="en-US" sz="2400" b="1" dirty="0">
              <a:latin typeface="Californian FB" panose="0207040306080B030204" pitchFamily="18" charset="0"/>
            </a:endParaRPr>
          </a:p>
          <a:p>
            <a:endParaRPr lang="en-US" dirty="0"/>
          </a:p>
        </p:txBody>
      </p:sp>
      <p:sp>
        <p:nvSpPr>
          <p:cNvPr id="4" name="TextBox 3"/>
          <p:cNvSpPr txBox="1"/>
          <p:nvPr/>
        </p:nvSpPr>
        <p:spPr>
          <a:xfrm>
            <a:off x="837408" y="4458267"/>
            <a:ext cx="7086600" cy="600164"/>
          </a:xfrm>
          <a:prstGeom prst="rect">
            <a:avLst/>
          </a:prstGeom>
          <a:noFill/>
        </p:spPr>
        <p:txBody>
          <a:bodyPr wrap="square" rtlCol="0">
            <a:spAutoFit/>
          </a:bodyPr>
          <a:lstStyle/>
          <a:p>
            <a:pPr algn="ctr"/>
            <a:r>
              <a:rPr lang="en-US" sz="1100" dirty="0">
                <a:solidFill>
                  <a:schemeClr val="accent5"/>
                </a:solidFill>
                <a:latin typeface="Californian FB" panose="0207040306080B030204" pitchFamily="18" charset="0"/>
              </a:rPr>
              <a:t>Ensuring Trust: </a:t>
            </a:r>
          </a:p>
          <a:p>
            <a:pPr algn="ctr"/>
            <a:r>
              <a:rPr lang="en-US" sz="1100" dirty="0">
                <a:solidFill>
                  <a:schemeClr val="accent5"/>
                </a:solidFill>
                <a:latin typeface="Californian FB" panose="0207040306080B030204" pitchFamily="18" charset="0"/>
              </a:rPr>
              <a:t>Strengthening Efforts to Protect Vulnerable Adults Conference   April 8-9, 2019</a:t>
            </a:r>
          </a:p>
          <a:p>
            <a:pPr algn="ctr"/>
            <a:r>
              <a:rPr lang="en-US" sz="1100" dirty="0">
                <a:solidFill>
                  <a:schemeClr val="accent5"/>
                </a:solidFill>
                <a:latin typeface="Californian FB" panose="0207040306080B030204" pitchFamily="18" charset="0"/>
              </a:rPr>
              <a:t>Lutheran Social Service | Kimberly Watson – Director Pooled Trust Services</a:t>
            </a:r>
          </a:p>
        </p:txBody>
      </p:sp>
    </p:spTree>
    <p:extLst>
      <p:ext uri="{BB962C8B-B14F-4D97-AF65-F5344CB8AC3E}">
        <p14:creationId xmlns:p14="http://schemas.microsoft.com/office/powerpoint/2010/main" val="213979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3272" y="576072"/>
            <a:ext cx="7086600" cy="457200"/>
          </a:xfrm>
        </p:spPr>
        <p:txBody>
          <a:bodyPr/>
          <a:lstStyle/>
          <a:p>
            <a:r>
              <a:rPr lang="en-US" sz="2600" i="1" dirty="0" smtClean="0"/>
              <a:t>What </a:t>
            </a:r>
            <a:r>
              <a:rPr lang="en-US" sz="2600" dirty="0" smtClean="0"/>
              <a:t>is</a:t>
            </a:r>
            <a:r>
              <a:rPr lang="en-US" sz="2600" i="1" dirty="0" smtClean="0"/>
              <a:t> </a:t>
            </a:r>
            <a:r>
              <a:rPr lang="en-US" sz="2600" dirty="0" smtClean="0"/>
              <a:t>a </a:t>
            </a:r>
            <a:r>
              <a:rPr lang="en-US" sz="2600" u="sng" dirty="0" smtClean="0"/>
              <a:t>Pooled </a:t>
            </a:r>
            <a:r>
              <a:rPr lang="en-US" sz="2600" dirty="0" smtClean="0"/>
              <a:t>Trust</a:t>
            </a:r>
            <a:endParaRPr lang="en-US" sz="2600" dirty="0"/>
          </a:p>
        </p:txBody>
      </p:sp>
      <p:sp>
        <p:nvSpPr>
          <p:cNvPr id="3" name="Text Placeholder 2"/>
          <p:cNvSpPr>
            <a:spLocks noGrp="1"/>
          </p:cNvSpPr>
          <p:nvPr>
            <p:ph type="body" sz="quarter" idx="10"/>
          </p:nvPr>
        </p:nvSpPr>
        <p:spPr>
          <a:xfrm>
            <a:off x="1033272" y="1146316"/>
            <a:ext cx="7086600" cy="3246779"/>
          </a:xfrm>
        </p:spPr>
        <p:txBody>
          <a:bodyPr>
            <a:normAutofit fontScale="92500" lnSpcReduction="10000"/>
          </a:bodyPr>
          <a:lstStyle/>
          <a:p>
            <a:pPr lvl="1"/>
            <a:r>
              <a:rPr lang="en-US" sz="1900" b="1" dirty="0" smtClean="0">
                <a:latin typeface="Californian FB" panose="0207040306080B030204" pitchFamily="18" charset="0"/>
              </a:rPr>
              <a:t>Definition of a Trust –a </a:t>
            </a:r>
            <a:r>
              <a:rPr lang="en-US" sz="1900" b="1" dirty="0">
                <a:latin typeface="Californian FB" panose="0207040306080B030204" pitchFamily="18" charset="0"/>
              </a:rPr>
              <a:t>legal </a:t>
            </a:r>
            <a:r>
              <a:rPr lang="en-US" sz="1900" b="1" dirty="0" smtClean="0">
                <a:latin typeface="Californian FB" panose="0207040306080B030204" pitchFamily="18" charset="0"/>
              </a:rPr>
              <a:t>written agreement between 2 parties – where as one party, the “Trustee” takes ownership of any form of property that has been transferred to him/her or it (an organization) by the person establishing the Trust , the “Grantor”.</a:t>
            </a:r>
            <a:r>
              <a:rPr lang="en-US" sz="1900" b="1" dirty="0">
                <a:latin typeface="Californian FB" panose="0207040306080B030204" pitchFamily="18" charset="0"/>
              </a:rPr>
              <a:t> The trust document explains the trustee’s authority, how the trust is to benefit the beneficiary, and how and when the trust is to terminate. </a:t>
            </a:r>
            <a:endParaRPr lang="en-US" sz="1900" b="1" dirty="0" smtClean="0">
              <a:latin typeface="Californian FB" panose="0207040306080B030204" pitchFamily="18" charset="0"/>
            </a:endParaRPr>
          </a:p>
          <a:p>
            <a:pPr lvl="1"/>
            <a:endParaRPr lang="en-US" sz="1900" dirty="0" smtClean="0">
              <a:latin typeface="Californian FB" panose="0207040306080B030204" pitchFamily="18" charset="0"/>
            </a:endParaRPr>
          </a:p>
          <a:p>
            <a:pPr lvl="1"/>
            <a:r>
              <a:rPr lang="en-US" sz="1900" b="1" dirty="0" smtClean="0">
                <a:latin typeface="Californian FB" panose="0207040306080B030204" pitchFamily="18" charset="0"/>
              </a:rPr>
              <a:t>Definition of Pooled – A Trust administered by “</a:t>
            </a:r>
            <a:r>
              <a:rPr lang="en-US" sz="1900" b="1" i="1" dirty="0" smtClean="0">
                <a:latin typeface="Californian FB" panose="0207040306080B030204" pitchFamily="18" charset="0"/>
              </a:rPr>
              <a:t>pooling</a:t>
            </a:r>
            <a:r>
              <a:rPr lang="en-US" sz="1900" b="1" dirty="0" smtClean="0">
                <a:latin typeface="Californian FB" panose="0207040306080B030204" pitchFamily="18" charset="0"/>
              </a:rPr>
              <a:t>” resources for investment and administration, but keeping separate accounts for each beneficiary.</a:t>
            </a:r>
            <a:endParaRPr lang="en-US" sz="1900" b="1" dirty="0">
              <a:latin typeface="Californian FB" panose="0207040306080B030204" pitchFamily="18" charset="0"/>
            </a:endParaRPr>
          </a:p>
        </p:txBody>
      </p:sp>
      <p:sp>
        <p:nvSpPr>
          <p:cNvPr id="4" name="TextBox 3"/>
          <p:cNvSpPr txBox="1"/>
          <p:nvPr/>
        </p:nvSpPr>
        <p:spPr>
          <a:xfrm>
            <a:off x="934278" y="4440883"/>
            <a:ext cx="7026965" cy="600164"/>
          </a:xfrm>
          <a:prstGeom prst="rect">
            <a:avLst/>
          </a:prstGeom>
          <a:noFill/>
        </p:spPr>
        <p:txBody>
          <a:bodyPr wrap="square" rtlCol="0">
            <a:spAutoFit/>
          </a:bodyPr>
          <a:lstStyle/>
          <a:p>
            <a:pPr algn="ctr"/>
            <a:r>
              <a:rPr lang="en-US" sz="1100" dirty="0">
                <a:solidFill>
                  <a:schemeClr val="accent5"/>
                </a:solidFill>
                <a:latin typeface="Californian FB" panose="0207040306080B030204" pitchFamily="18" charset="0"/>
              </a:rPr>
              <a:t>Ensuring Trust: </a:t>
            </a:r>
          </a:p>
          <a:p>
            <a:pPr algn="ctr"/>
            <a:r>
              <a:rPr lang="en-US" sz="1100" dirty="0">
                <a:solidFill>
                  <a:schemeClr val="accent5"/>
                </a:solidFill>
                <a:latin typeface="Californian FB" panose="0207040306080B030204" pitchFamily="18" charset="0"/>
              </a:rPr>
              <a:t>Strengthening Efforts to Protect Vulnerable Adults Conference   April 8-9, 2019</a:t>
            </a:r>
          </a:p>
          <a:p>
            <a:pPr algn="ctr"/>
            <a:r>
              <a:rPr lang="en-US" sz="1100" dirty="0">
                <a:solidFill>
                  <a:schemeClr val="accent5"/>
                </a:solidFill>
                <a:latin typeface="Californian FB" panose="0207040306080B030204" pitchFamily="18" charset="0"/>
              </a:rPr>
              <a:t>Lutheran Social Service | Kimberly Watson – Director Pooled Trust Services</a:t>
            </a:r>
          </a:p>
        </p:txBody>
      </p:sp>
    </p:spTree>
    <p:extLst>
      <p:ext uri="{BB962C8B-B14F-4D97-AF65-F5344CB8AC3E}">
        <p14:creationId xmlns:p14="http://schemas.microsoft.com/office/powerpoint/2010/main" val="3742674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3462" y="474562"/>
            <a:ext cx="7086409" cy="439838"/>
          </a:xfrm>
        </p:spPr>
        <p:txBody>
          <a:bodyPr/>
          <a:lstStyle/>
          <a:p>
            <a:r>
              <a:rPr lang="en-US" sz="2600" i="1" dirty="0" smtClean="0"/>
              <a:t>What </a:t>
            </a:r>
            <a:r>
              <a:rPr lang="en-US" sz="2600" dirty="0" smtClean="0"/>
              <a:t>is a </a:t>
            </a:r>
            <a:r>
              <a:rPr lang="en-US" sz="2600" u="sng" dirty="0" smtClean="0"/>
              <a:t>Special Needs </a:t>
            </a:r>
            <a:r>
              <a:rPr lang="en-US" sz="2600" dirty="0" smtClean="0"/>
              <a:t>Trust</a:t>
            </a:r>
            <a:endParaRPr lang="en-US" sz="2600" dirty="0"/>
          </a:p>
        </p:txBody>
      </p:sp>
      <p:sp>
        <p:nvSpPr>
          <p:cNvPr id="3" name="Text Placeholder 2"/>
          <p:cNvSpPr>
            <a:spLocks noGrp="1"/>
          </p:cNvSpPr>
          <p:nvPr>
            <p:ph type="body" sz="quarter" idx="10"/>
          </p:nvPr>
        </p:nvSpPr>
        <p:spPr>
          <a:xfrm>
            <a:off x="1033463" y="949547"/>
            <a:ext cx="7086600" cy="3328987"/>
          </a:xfrm>
        </p:spPr>
        <p:txBody>
          <a:bodyPr>
            <a:normAutofit fontScale="92500" lnSpcReduction="20000"/>
          </a:bodyPr>
          <a:lstStyle/>
          <a:p>
            <a:pPr lvl="1"/>
            <a:r>
              <a:rPr lang="en-US" sz="1900" b="1" dirty="0">
                <a:latin typeface="Californian FB" panose="0207040306080B030204" pitchFamily="18" charset="0"/>
              </a:rPr>
              <a:t>A</a:t>
            </a:r>
            <a:r>
              <a:rPr lang="en-US" sz="1900" b="1" dirty="0" smtClean="0">
                <a:latin typeface="Californian FB" panose="0207040306080B030204" pitchFamily="18" charset="0"/>
              </a:rPr>
              <a:t>n outcome of The Special Needs Fairness and A Better Life Experience Acts. </a:t>
            </a:r>
          </a:p>
          <a:p>
            <a:pPr lvl="1">
              <a:lnSpc>
                <a:spcPct val="120000"/>
              </a:lnSpc>
            </a:pPr>
            <a:r>
              <a:rPr lang="en-US" sz="1900" b="1" dirty="0" smtClean="0">
                <a:latin typeface="Californian FB" panose="0207040306080B030204" pitchFamily="18" charset="0"/>
              </a:rPr>
              <a:t>Complies with both United States Code 42 and Minnesota Statute 501c.1205</a:t>
            </a:r>
          </a:p>
          <a:p>
            <a:pPr marL="320040" lvl="1" indent="0">
              <a:buNone/>
            </a:pPr>
            <a:endParaRPr lang="en-US" sz="1000" dirty="0" smtClean="0">
              <a:latin typeface="Californian FB" panose="0207040306080B030204" pitchFamily="18" charset="0"/>
            </a:endParaRPr>
          </a:p>
          <a:p>
            <a:pPr lvl="1"/>
            <a:r>
              <a:rPr lang="en-US" sz="1900" b="1" dirty="0" smtClean="0">
                <a:latin typeface="Californian FB" panose="0207040306080B030204" pitchFamily="18" charset="0"/>
              </a:rPr>
              <a:t>Trusts established specifically to benefit a person with a disability.</a:t>
            </a:r>
          </a:p>
          <a:p>
            <a:pPr lvl="1">
              <a:spcBef>
                <a:spcPts val="0"/>
              </a:spcBef>
            </a:pPr>
            <a:endParaRPr lang="en-US" sz="1000" b="1" dirty="0">
              <a:latin typeface="Californian FB" panose="0207040306080B030204" pitchFamily="18" charset="0"/>
            </a:endParaRPr>
          </a:p>
          <a:p>
            <a:pPr lvl="1"/>
            <a:r>
              <a:rPr lang="en-US" sz="1900" b="1" dirty="0" smtClean="0">
                <a:latin typeface="Californian FB" panose="0207040306080B030204" pitchFamily="18" charset="0"/>
              </a:rPr>
              <a:t>Trust is Irrevocable – once established, the Grantor cannot change the trust provisions, terminate the trust, or withdraw the Trust asset.</a:t>
            </a:r>
          </a:p>
          <a:p>
            <a:pPr lvl="1"/>
            <a:endParaRPr lang="en-US" sz="1000" b="1" dirty="0" smtClean="0">
              <a:latin typeface="Californian FB" panose="0207040306080B030204" pitchFamily="18" charset="0"/>
            </a:endParaRPr>
          </a:p>
          <a:p>
            <a:pPr lvl="1"/>
            <a:r>
              <a:rPr lang="en-US" sz="1900" b="1" dirty="0" smtClean="0">
                <a:latin typeface="Californian FB" panose="0207040306080B030204" pitchFamily="18" charset="0"/>
              </a:rPr>
              <a:t>The Trust are intended to provide a source of funds to augment government benefits received by a person with a disability.</a:t>
            </a:r>
          </a:p>
          <a:p>
            <a:pPr lvl="1"/>
            <a:endParaRPr lang="en-US" sz="1000" b="1" dirty="0" smtClean="0">
              <a:latin typeface="Californian FB" panose="0207040306080B030204" pitchFamily="18" charset="0"/>
            </a:endParaRPr>
          </a:p>
          <a:p>
            <a:pPr lvl="1"/>
            <a:endParaRPr lang="en-US" sz="1900" b="1" dirty="0">
              <a:latin typeface="Californian FB" panose="0207040306080B030204" pitchFamily="18" charset="0"/>
            </a:endParaRPr>
          </a:p>
        </p:txBody>
      </p:sp>
      <p:sp>
        <p:nvSpPr>
          <p:cNvPr id="4" name="TextBox 3"/>
          <p:cNvSpPr txBox="1"/>
          <p:nvPr/>
        </p:nvSpPr>
        <p:spPr>
          <a:xfrm>
            <a:off x="1073218" y="4393097"/>
            <a:ext cx="6589437" cy="877163"/>
          </a:xfrm>
          <a:prstGeom prst="rect">
            <a:avLst/>
          </a:prstGeom>
          <a:noFill/>
        </p:spPr>
        <p:txBody>
          <a:bodyPr wrap="square" rtlCol="0">
            <a:spAutoFit/>
          </a:bodyPr>
          <a:lstStyle/>
          <a:p>
            <a:pPr algn="ctr"/>
            <a:r>
              <a:rPr lang="en-US" sz="1100" dirty="0">
                <a:solidFill>
                  <a:schemeClr val="accent5"/>
                </a:solidFill>
                <a:latin typeface="Californian FB" panose="0207040306080B030204" pitchFamily="18" charset="0"/>
              </a:rPr>
              <a:t>Ensuring Trust: </a:t>
            </a:r>
          </a:p>
          <a:p>
            <a:pPr algn="ctr"/>
            <a:r>
              <a:rPr lang="en-US" sz="1100" dirty="0">
                <a:solidFill>
                  <a:schemeClr val="accent5"/>
                </a:solidFill>
                <a:latin typeface="Californian FB" panose="0207040306080B030204" pitchFamily="18" charset="0"/>
              </a:rPr>
              <a:t>Strengthening Efforts to Protect Vulnerable Adults Conference   April 8-9, 2019</a:t>
            </a:r>
          </a:p>
          <a:p>
            <a:pPr algn="ctr"/>
            <a:r>
              <a:rPr lang="en-US" sz="1100" dirty="0">
                <a:solidFill>
                  <a:schemeClr val="accent5"/>
                </a:solidFill>
                <a:latin typeface="Californian FB" panose="0207040306080B030204" pitchFamily="18" charset="0"/>
              </a:rPr>
              <a:t>Lutheran Social Service | Kimberly Watson – Director Pooled Trust Services</a:t>
            </a:r>
          </a:p>
          <a:p>
            <a:endParaRPr lang="en-US" dirty="0"/>
          </a:p>
        </p:txBody>
      </p:sp>
    </p:spTree>
    <p:extLst>
      <p:ext uri="{BB962C8B-B14F-4D97-AF65-F5344CB8AC3E}">
        <p14:creationId xmlns:p14="http://schemas.microsoft.com/office/powerpoint/2010/main" val="586884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3462" y="474562"/>
            <a:ext cx="7086409" cy="439838"/>
          </a:xfrm>
        </p:spPr>
        <p:txBody>
          <a:bodyPr/>
          <a:lstStyle/>
          <a:p>
            <a:r>
              <a:rPr lang="en-US" sz="2600" u="sng" dirty="0" smtClean="0"/>
              <a:t>What is </a:t>
            </a:r>
            <a:r>
              <a:rPr lang="en-US" sz="2600" dirty="0" smtClean="0"/>
              <a:t>a </a:t>
            </a:r>
            <a:r>
              <a:rPr lang="en-US" sz="2600" u="sng" dirty="0" smtClean="0"/>
              <a:t>Special Needs Pooled </a:t>
            </a:r>
            <a:r>
              <a:rPr lang="en-US" sz="2600" dirty="0" smtClean="0"/>
              <a:t>Trust</a:t>
            </a:r>
            <a:endParaRPr lang="en-US" sz="2600" dirty="0"/>
          </a:p>
        </p:txBody>
      </p:sp>
      <p:sp>
        <p:nvSpPr>
          <p:cNvPr id="3" name="Text Placeholder 2"/>
          <p:cNvSpPr>
            <a:spLocks noGrp="1"/>
          </p:cNvSpPr>
          <p:nvPr>
            <p:ph type="body" sz="quarter" idx="10"/>
          </p:nvPr>
        </p:nvSpPr>
        <p:spPr>
          <a:xfrm>
            <a:off x="1033463" y="949547"/>
            <a:ext cx="7086600" cy="3328987"/>
          </a:xfrm>
        </p:spPr>
        <p:txBody>
          <a:bodyPr>
            <a:normAutofit/>
          </a:bodyPr>
          <a:lstStyle/>
          <a:p>
            <a:pPr lvl="1"/>
            <a:r>
              <a:rPr lang="en-US" sz="1400" b="1" dirty="0">
                <a:latin typeface="Californian FB" panose="0207040306080B030204" pitchFamily="18" charset="0"/>
              </a:rPr>
              <a:t>A</a:t>
            </a:r>
            <a:r>
              <a:rPr lang="en-US" sz="1400" b="1" dirty="0" smtClean="0">
                <a:latin typeface="Californian FB" panose="0207040306080B030204" pitchFamily="18" charset="0"/>
              </a:rPr>
              <a:t>n outcome of The Special Needs Fairness and A Better Life Experience Acts. </a:t>
            </a:r>
          </a:p>
          <a:p>
            <a:pPr lvl="1">
              <a:lnSpc>
                <a:spcPct val="120000"/>
              </a:lnSpc>
            </a:pPr>
            <a:r>
              <a:rPr lang="en-US" sz="1400" b="1" dirty="0" smtClean="0">
                <a:latin typeface="Californian FB" panose="0207040306080B030204" pitchFamily="18" charset="0"/>
              </a:rPr>
              <a:t>Complies with both United States Code 42 and Minnesota Statute 501c.1205</a:t>
            </a:r>
          </a:p>
          <a:p>
            <a:pPr marL="320040" lvl="1" indent="0">
              <a:buNone/>
            </a:pPr>
            <a:endParaRPr lang="en-US" sz="1400" b="1" dirty="0" smtClean="0">
              <a:latin typeface="Californian FB" panose="0207040306080B030204" pitchFamily="18" charset="0"/>
            </a:endParaRPr>
          </a:p>
          <a:p>
            <a:pPr lvl="1"/>
            <a:r>
              <a:rPr lang="en-US" sz="1400" b="1" dirty="0" smtClean="0">
                <a:latin typeface="Californian FB" panose="0207040306080B030204" pitchFamily="18" charset="0"/>
              </a:rPr>
              <a:t>Trusts established specifically to benefit a person with a disability.</a:t>
            </a:r>
          </a:p>
          <a:p>
            <a:pPr lvl="1">
              <a:spcBef>
                <a:spcPts val="0"/>
              </a:spcBef>
            </a:pPr>
            <a:endParaRPr lang="en-US" sz="1400" b="1" dirty="0">
              <a:latin typeface="Californian FB" panose="0207040306080B030204" pitchFamily="18" charset="0"/>
            </a:endParaRPr>
          </a:p>
          <a:p>
            <a:pPr lvl="1"/>
            <a:r>
              <a:rPr lang="en-US" sz="1400" b="1" dirty="0" smtClean="0">
                <a:latin typeface="Californian FB" panose="0207040306080B030204" pitchFamily="18" charset="0"/>
              </a:rPr>
              <a:t>Trust is Irrevocable – once established, the Grantor cannot change the trust provisions, terminate the trust, or withdraw the Trust asset.</a:t>
            </a:r>
          </a:p>
          <a:p>
            <a:pPr lvl="1"/>
            <a:endParaRPr lang="en-US" sz="1400" b="1" dirty="0" smtClean="0">
              <a:latin typeface="Californian FB" panose="0207040306080B030204" pitchFamily="18" charset="0"/>
            </a:endParaRPr>
          </a:p>
          <a:p>
            <a:pPr lvl="1">
              <a:lnSpc>
                <a:spcPct val="120000"/>
              </a:lnSpc>
            </a:pPr>
            <a:r>
              <a:rPr lang="en-US" sz="1400" b="1" dirty="0" smtClean="0">
                <a:latin typeface="Californian FB" panose="0207040306080B030204" pitchFamily="18" charset="0"/>
              </a:rPr>
              <a:t>The Trust are intended to provide a source of funds to augment government benefits received by a person with a disability.</a:t>
            </a:r>
          </a:p>
          <a:p>
            <a:pPr lvl="1">
              <a:lnSpc>
                <a:spcPct val="120000"/>
              </a:lnSpc>
              <a:spcBef>
                <a:spcPts val="600"/>
              </a:spcBef>
            </a:pPr>
            <a:r>
              <a:rPr lang="en-US" sz="1400" b="1" dirty="0">
                <a:latin typeface="Californian FB" panose="0207040306080B030204" pitchFamily="18" charset="0"/>
              </a:rPr>
              <a:t>A Trust </a:t>
            </a:r>
            <a:r>
              <a:rPr lang="en-US" sz="1400" b="1" dirty="0" smtClean="0">
                <a:latin typeface="Californian FB" panose="0207040306080B030204" pitchFamily="18" charset="0"/>
              </a:rPr>
              <a:t>for people with a disability that is administered </a:t>
            </a:r>
            <a:r>
              <a:rPr lang="en-US" sz="1400" b="1" dirty="0">
                <a:latin typeface="Californian FB" panose="0207040306080B030204" pitchFamily="18" charset="0"/>
              </a:rPr>
              <a:t>by “</a:t>
            </a:r>
            <a:r>
              <a:rPr lang="en-US" sz="1400" b="1" i="1" dirty="0">
                <a:latin typeface="Californian FB" panose="0207040306080B030204" pitchFamily="18" charset="0"/>
              </a:rPr>
              <a:t>pooling</a:t>
            </a:r>
            <a:r>
              <a:rPr lang="en-US" sz="1400" b="1" dirty="0">
                <a:latin typeface="Californian FB" panose="0207040306080B030204" pitchFamily="18" charset="0"/>
              </a:rPr>
              <a:t>” resources for investment and administration, but keeping separate accounts for each beneficiary</a:t>
            </a:r>
            <a:r>
              <a:rPr lang="en-US" sz="1400" b="1" dirty="0" smtClean="0">
                <a:latin typeface="Californian FB" panose="0207040306080B030204" pitchFamily="18" charset="0"/>
              </a:rPr>
              <a:t>.</a:t>
            </a:r>
            <a:endParaRPr lang="en-US" sz="1400" b="1" dirty="0">
              <a:latin typeface="Californian FB" panose="0207040306080B030204" pitchFamily="18" charset="0"/>
            </a:endParaRPr>
          </a:p>
        </p:txBody>
      </p:sp>
      <p:sp>
        <p:nvSpPr>
          <p:cNvPr id="4" name="TextBox 3"/>
          <p:cNvSpPr txBox="1"/>
          <p:nvPr/>
        </p:nvSpPr>
        <p:spPr>
          <a:xfrm>
            <a:off x="1222513" y="4512365"/>
            <a:ext cx="6778487" cy="600164"/>
          </a:xfrm>
          <a:prstGeom prst="rect">
            <a:avLst/>
          </a:prstGeom>
          <a:noFill/>
        </p:spPr>
        <p:txBody>
          <a:bodyPr wrap="square" rtlCol="0">
            <a:spAutoFit/>
          </a:bodyPr>
          <a:lstStyle/>
          <a:p>
            <a:pPr algn="ctr"/>
            <a:r>
              <a:rPr lang="en-US" sz="1100" dirty="0">
                <a:solidFill>
                  <a:schemeClr val="accent5"/>
                </a:solidFill>
                <a:latin typeface="Californian FB" panose="0207040306080B030204" pitchFamily="18" charset="0"/>
              </a:rPr>
              <a:t>Ensuring Trust: </a:t>
            </a:r>
          </a:p>
          <a:p>
            <a:pPr algn="ctr"/>
            <a:r>
              <a:rPr lang="en-US" sz="1100" dirty="0">
                <a:solidFill>
                  <a:schemeClr val="accent5"/>
                </a:solidFill>
                <a:latin typeface="Californian FB" panose="0207040306080B030204" pitchFamily="18" charset="0"/>
              </a:rPr>
              <a:t>Strengthening Efforts to Protect Vulnerable Adults Conference   April 8-9, 2019</a:t>
            </a:r>
          </a:p>
          <a:p>
            <a:pPr algn="ctr"/>
            <a:r>
              <a:rPr lang="en-US" sz="1100" dirty="0">
                <a:solidFill>
                  <a:schemeClr val="accent5"/>
                </a:solidFill>
                <a:latin typeface="Californian FB" panose="0207040306080B030204" pitchFamily="18" charset="0"/>
              </a:rPr>
              <a:t>Lutheran Social Service | Kimberly Watson – Director Pooled Trust Services</a:t>
            </a:r>
          </a:p>
        </p:txBody>
      </p:sp>
    </p:spTree>
    <p:extLst>
      <p:ext uri="{BB962C8B-B14F-4D97-AF65-F5344CB8AC3E}">
        <p14:creationId xmlns:p14="http://schemas.microsoft.com/office/powerpoint/2010/main" val="880341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3462" y="474561"/>
            <a:ext cx="7086409" cy="787079"/>
          </a:xfrm>
        </p:spPr>
        <p:txBody>
          <a:bodyPr/>
          <a:lstStyle/>
          <a:p>
            <a:pPr algn="ctr"/>
            <a:r>
              <a:rPr lang="en-US" sz="2600" i="1" dirty="0" smtClean="0">
                <a:latin typeface="Helvetica Light"/>
              </a:rPr>
              <a:t>What </a:t>
            </a:r>
            <a:r>
              <a:rPr lang="en-US" sz="2600" dirty="0" smtClean="0">
                <a:latin typeface="Helvetica Light"/>
              </a:rPr>
              <a:t>is the LSS Pooled Trust Service to Client?</a:t>
            </a:r>
            <a:endParaRPr lang="en-US" sz="2600" dirty="0">
              <a:latin typeface="Helvetica Light"/>
            </a:endParaRPr>
          </a:p>
        </p:txBody>
      </p:sp>
      <p:sp>
        <p:nvSpPr>
          <p:cNvPr id="3" name="Text Placeholder 2"/>
          <p:cNvSpPr>
            <a:spLocks noGrp="1"/>
          </p:cNvSpPr>
          <p:nvPr>
            <p:ph type="body" sz="quarter" idx="10"/>
          </p:nvPr>
        </p:nvSpPr>
        <p:spPr>
          <a:xfrm>
            <a:off x="1033463" y="949547"/>
            <a:ext cx="7086600" cy="3328987"/>
          </a:xfrm>
        </p:spPr>
        <p:txBody>
          <a:bodyPr>
            <a:normAutofit/>
          </a:bodyPr>
          <a:lstStyle/>
          <a:p>
            <a:pPr lvl="1"/>
            <a:r>
              <a:rPr lang="en-US" sz="2000" b="1" dirty="0" smtClean="0">
                <a:latin typeface="Californian FB" panose="0207040306080B030204" pitchFamily="18" charset="0"/>
              </a:rPr>
              <a:t>Supports the Vision :  ALL People have the opportunity to live and work in community with dignity, safety, and hope.</a:t>
            </a:r>
          </a:p>
          <a:p>
            <a:pPr lvl="1">
              <a:lnSpc>
                <a:spcPct val="120000"/>
              </a:lnSpc>
            </a:pPr>
            <a:r>
              <a:rPr lang="en-US" sz="2000" b="1" dirty="0" smtClean="0">
                <a:latin typeface="Californian FB" panose="0207040306080B030204" pitchFamily="18" charset="0"/>
              </a:rPr>
              <a:t>Protection of benefits and benefit eligibility for persons with disabilities.</a:t>
            </a:r>
          </a:p>
          <a:p>
            <a:pPr lvl="1">
              <a:lnSpc>
                <a:spcPct val="120000"/>
              </a:lnSpc>
            </a:pPr>
            <a:r>
              <a:rPr lang="en-US" sz="2000" b="1" dirty="0" smtClean="0">
                <a:latin typeface="Californian FB" panose="0207040306080B030204" pitchFamily="18" charset="0"/>
              </a:rPr>
              <a:t>Allows for individuals to have access to funds for certain expenditures to increase their quality of life that would not be possible without the existence of the Pooled Trust.</a:t>
            </a:r>
          </a:p>
          <a:p>
            <a:pPr marL="320040" lvl="1" indent="0">
              <a:buNone/>
            </a:pPr>
            <a:endParaRPr lang="en-US" sz="1400" b="1" dirty="0" smtClean="0">
              <a:latin typeface="Californian FB" panose="0207040306080B030204" pitchFamily="18" charset="0"/>
            </a:endParaRPr>
          </a:p>
        </p:txBody>
      </p:sp>
      <p:sp>
        <p:nvSpPr>
          <p:cNvPr id="4" name="TextBox 3"/>
          <p:cNvSpPr txBox="1"/>
          <p:nvPr/>
        </p:nvSpPr>
        <p:spPr>
          <a:xfrm>
            <a:off x="626165" y="4472609"/>
            <a:ext cx="7742583" cy="877163"/>
          </a:xfrm>
          <a:prstGeom prst="rect">
            <a:avLst/>
          </a:prstGeom>
          <a:noFill/>
        </p:spPr>
        <p:txBody>
          <a:bodyPr wrap="square" rtlCol="0">
            <a:spAutoFit/>
          </a:bodyPr>
          <a:lstStyle/>
          <a:p>
            <a:pPr algn="ctr"/>
            <a:r>
              <a:rPr lang="en-US" sz="1100" dirty="0">
                <a:solidFill>
                  <a:schemeClr val="accent5"/>
                </a:solidFill>
                <a:latin typeface="Californian FB" panose="0207040306080B030204" pitchFamily="18" charset="0"/>
              </a:rPr>
              <a:t>Ensuring Trust: </a:t>
            </a:r>
          </a:p>
          <a:p>
            <a:pPr algn="ctr"/>
            <a:r>
              <a:rPr lang="en-US" sz="1100" dirty="0">
                <a:solidFill>
                  <a:schemeClr val="accent5"/>
                </a:solidFill>
                <a:latin typeface="Californian FB" panose="0207040306080B030204" pitchFamily="18" charset="0"/>
              </a:rPr>
              <a:t>Strengthening Efforts to Protect Vulnerable Adults Conference   April 8-9, 2019</a:t>
            </a:r>
          </a:p>
          <a:p>
            <a:pPr algn="ctr"/>
            <a:r>
              <a:rPr lang="en-US" sz="1100" dirty="0">
                <a:solidFill>
                  <a:schemeClr val="accent5"/>
                </a:solidFill>
                <a:latin typeface="Californian FB" panose="0207040306080B030204" pitchFamily="18" charset="0"/>
              </a:rPr>
              <a:t>Lutheran Social Service | Kimberly Watson – Director Pooled Trust Services</a:t>
            </a:r>
          </a:p>
          <a:p>
            <a:endParaRPr lang="en-US" dirty="0"/>
          </a:p>
        </p:txBody>
      </p:sp>
    </p:spTree>
    <p:extLst>
      <p:ext uri="{BB962C8B-B14F-4D97-AF65-F5344CB8AC3E}">
        <p14:creationId xmlns:p14="http://schemas.microsoft.com/office/powerpoint/2010/main" val="3776695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3462" y="474562"/>
            <a:ext cx="7086409" cy="474986"/>
          </a:xfrm>
        </p:spPr>
        <p:txBody>
          <a:bodyPr/>
          <a:lstStyle/>
          <a:p>
            <a:r>
              <a:rPr lang="en-US" sz="2600" i="1" dirty="0" smtClean="0">
                <a:latin typeface="Helvetica Light"/>
              </a:rPr>
              <a:t>Why a</a:t>
            </a:r>
            <a:r>
              <a:rPr lang="en-US" sz="2600" dirty="0" smtClean="0">
                <a:latin typeface="Helvetica Light"/>
              </a:rPr>
              <a:t> LSS Pooled Trust?</a:t>
            </a:r>
            <a:endParaRPr lang="en-US" sz="2600" dirty="0">
              <a:latin typeface="Helvetica Light"/>
            </a:endParaRPr>
          </a:p>
        </p:txBody>
      </p:sp>
      <p:sp>
        <p:nvSpPr>
          <p:cNvPr id="3" name="Text Placeholder 2"/>
          <p:cNvSpPr>
            <a:spLocks noGrp="1"/>
          </p:cNvSpPr>
          <p:nvPr>
            <p:ph type="body" sz="quarter" idx="10"/>
          </p:nvPr>
        </p:nvSpPr>
        <p:spPr>
          <a:xfrm>
            <a:off x="1033463" y="949547"/>
            <a:ext cx="7086600" cy="3328987"/>
          </a:xfrm>
        </p:spPr>
        <p:txBody>
          <a:bodyPr>
            <a:normAutofit fontScale="85000" lnSpcReduction="10000"/>
          </a:bodyPr>
          <a:lstStyle/>
          <a:p>
            <a:pPr lvl="1">
              <a:lnSpc>
                <a:spcPct val="90000"/>
              </a:lnSpc>
            </a:pPr>
            <a:r>
              <a:rPr lang="en-US" b="1" dirty="0" smtClean="0">
                <a:latin typeface="Californian FB" panose="0207040306080B030204" pitchFamily="18" charset="0"/>
              </a:rPr>
              <a:t>Many benefit programs have low asset limits. E.g. </a:t>
            </a:r>
          </a:p>
          <a:p>
            <a:pPr lvl="2">
              <a:lnSpc>
                <a:spcPct val="90000"/>
              </a:lnSpc>
            </a:pPr>
            <a:r>
              <a:rPr lang="en-US" b="1" dirty="0" smtClean="0">
                <a:latin typeface="Californian FB" panose="0207040306080B030204" pitchFamily="18" charset="0"/>
              </a:rPr>
              <a:t>SSI  $2000</a:t>
            </a:r>
          </a:p>
          <a:p>
            <a:pPr lvl="2">
              <a:lnSpc>
                <a:spcPct val="90000"/>
              </a:lnSpc>
            </a:pPr>
            <a:r>
              <a:rPr lang="en-US" b="1" dirty="0" smtClean="0">
                <a:latin typeface="Californian FB" panose="0207040306080B030204" pitchFamily="18" charset="0"/>
              </a:rPr>
              <a:t>MA $3000</a:t>
            </a:r>
            <a:endParaRPr lang="en-US" b="1" dirty="0">
              <a:latin typeface="Californian FB" panose="0207040306080B030204" pitchFamily="18" charset="0"/>
            </a:endParaRPr>
          </a:p>
          <a:p>
            <a:pPr lvl="1">
              <a:lnSpc>
                <a:spcPct val="90000"/>
              </a:lnSpc>
            </a:pPr>
            <a:r>
              <a:rPr lang="en-US" b="1" dirty="0" smtClean="0">
                <a:latin typeface="Californian FB" panose="0207040306080B030204" pitchFamily="18" charset="0"/>
              </a:rPr>
              <a:t>There </a:t>
            </a:r>
            <a:r>
              <a:rPr lang="en-US" b="1" dirty="0">
                <a:latin typeface="Californian FB" panose="0207040306080B030204" pitchFamily="18" charset="0"/>
              </a:rPr>
              <a:t>is no period of ineligibility imposed for benefits when assets are transferred into the trust.</a:t>
            </a:r>
          </a:p>
          <a:p>
            <a:pPr lvl="1">
              <a:lnSpc>
                <a:spcPct val="90000"/>
              </a:lnSpc>
            </a:pPr>
            <a:r>
              <a:rPr lang="en-US" b="1" dirty="0">
                <a:latin typeface="Californian FB" panose="0207040306080B030204" pitchFamily="18" charset="0"/>
              </a:rPr>
              <a:t>C</a:t>
            </a:r>
            <a:r>
              <a:rPr lang="en-US" b="1" dirty="0" smtClean="0">
                <a:latin typeface="Californian FB" panose="0207040306080B030204" pitchFamily="18" charset="0"/>
              </a:rPr>
              <a:t>an </a:t>
            </a:r>
            <a:r>
              <a:rPr lang="en-US" b="1" dirty="0">
                <a:latin typeface="Californian FB" panose="0207040306080B030204" pitchFamily="18" charset="0"/>
              </a:rPr>
              <a:t>be used to preserve assets and income without interfering with public benefits on which the individual relies to meet daily needs.</a:t>
            </a:r>
          </a:p>
          <a:p>
            <a:pPr lvl="1">
              <a:lnSpc>
                <a:spcPct val="90000"/>
              </a:lnSpc>
            </a:pPr>
            <a:r>
              <a:rPr lang="en-US" b="1" dirty="0">
                <a:latin typeface="Californian FB" panose="0207040306080B030204" pitchFamily="18" charset="0"/>
              </a:rPr>
              <a:t>Provide individuals, parents and families with a sense of comfort that their loved one will have access to oversight, educational, therapeutic and vocational experiences to maximize safety, self-reliance, independence, and the ability to enjoy life</a:t>
            </a:r>
            <a:r>
              <a:rPr lang="en-US" b="1" dirty="0" smtClean="0">
                <a:latin typeface="Californian FB" panose="0207040306080B030204" pitchFamily="18" charset="0"/>
              </a:rPr>
              <a:t>.</a:t>
            </a:r>
          </a:p>
          <a:p>
            <a:pPr lvl="1">
              <a:lnSpc>
                <a:spcPct val="90000"/>
              </a:lnSpc>
            </a:pPr>
            <a:r>
              <a:rPr lang="en-US" b="1" dirty="0" smtClean="0">
                <a:latin typeface="Californian FB" panose="0207040306080B030204" pitchFamily="18" charset="0"/>
              </a:rPr>
              <a:t>Funds are invested – gains, dividends and interest to help cover Pooled Trust costs.</a:t>
            </a:r>
            <a:endParaRPr lang="en-US" b="1" dirty="0">
              <a:latin typeface="Californian FB" panose="0207040306080B030204" pitchFamily="18" charset="0"/>
            </a:endParaRPr>
          </a:p>
        </p:txBody>
      </p:sp>
      <p:sp>
        <p:nvSpPr>
          <p:cNvPr id="4" name="TextBox 3"/>
          <p:cNvSpPr txBox="1"/>
          <p:nvPr/>
        </p:nvSpPr>
        <p:spPr>
          <a:xfrm>
            <a:off x="1033462" y="4482548"/>
            <a:ext cx="7086601" cy="877163"/>
          </a:xfrm>
          <a:prstGeom prst="rect">
            <a:avLst/>
          </a:prstGeom>
          <a:noFill/>
        </p:spPr>
        <p:txBody>
          <a:bodyPr wrap="square" rtlCol="0">
            <a:spAutoFit/>
          </a:bodyPr>
          <a:lstStyle/>
          <a:p>
            <a:pPr algn="ctr"/>
            <a:r>
              <a:rPr lang="en-US" sz="1100" dirty="0">
                <a:solidFill>
                  <a:schemeClr val="accent5"/>
                </a:solidFill>
                <a:latin typeface="Californian FB" panose="0207040306080B030204" pitchFamily="18" charset="0"/>
              </a:rPr>
              <a:t>Ensuring Trust: </a:t>
            </a:r>
          </a:p>
          <a:p>
            <a:pPr algn="ctr"/>
            <a:r>
              <a:rPr lang="en-US" sz="1100" dirty="0">
                <a:solidFill>
                  <a:schemeClr val="accent5"/>
                </a:solidFill>
                <a:latin typeface="Californian FB" panose="0207040306080B030204" pitchFamily="18" charset="0"/>
              </a:rPr>
              <a:t>Strengthening Efforts to Protect Vulnerable Adults Conference   April 8-9, 2019</a:t>
            </a:r>
          </a:p>
          <a:p>
            <a:pPr algn="ctr"/>
            <a:r>
              <a:rPr lang="en-US" sz="1100" dirty="0">
                <a:solidFill>
                  <a:schemeClr val="accent5"/>
                </a:solidFill>
                <a:latin typeface="Californian FB" panose="0207040306080B030204" pitchFamily="18" charset="0"/>
              </a:rPr>
              <a:t>Lutheran Social Service | Kimberly Watson – Director Pooled Trust Services</a:t>
            </a:r>
          </a:p>
          <a:p>
            <a:endParaRPr lang="en-US" dirty="0"/>
          </a:p>
        </p:txBody>
      </p:sp>
    </p:spTree>
    <p:extLst>
      <p:ext uri="{BB962C8B-B14F-4D97-AF65-F5344CB8AC3E}">
        <p14:creationId xmlns:p14="http://schemas.microsoft.com/office/powerpoint/2010/main" val="2061878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3248" y="576072"/>
            <a:ext cx="7086600" cy="457200"/>
          </a:xfrm>
        </p:spPr>
        <p:txBody>
          <a:bodyPr/>
          <a:lstStyle/>
          <a:p>
            <a:r>
              <a:rPr lang="en-US" sz="2600" dirty="0" smtClean="0"/>
              <a:t>The Fund Manager</a:t>
            </a:r>
            <a:endParaRPr lang="en-US" sz="2600" dirty="0"/>
          </a:p>
        </p:txBody>
      </p:sp>
      <p:sp>
        <p:nvSpPr>
          <p:cNvPr id="3" name="Text Placeholder 2"/>
          <p:cNvSpPr>
            <a:spLocks noGrp="1"/>
          </p:cNvSpPr>
          <p:nvPr>
            <p:ph type="body" sz="quarter" idx="10"/>
          </p:nvPr>
        </p:nvSpPr>
        <p:spPr>
          <a:xfrm>
            <a:off x="1004798" y="1226745"/>
            <a:ext cx="7086600" cy="3009590"/>
          </a:xfrm>
        </p:spPr>
        <p:txBody>
          <a:bodyPr>
            <a:normAutofit fontScale="92500"/>
          </a:bodyPr>
          <a:lstStyle/>
          <a:p>
            <a:pPr marL="114300" lvl="0"/>
            <a:r>
              <a:rPr lang="en-US" sz="1800" b="1" dirty="0" smtClean="0">
                <a:latin typeface="Californian FB" panose="0207040306080B030204" pitchFamily="18" charset="0"/>
              </a:rPr>
              <a:t>LSS </a:t>
            </a:r>
            <a:r>
              <a:rPr lang="en-US" sz="1800" b="1" dirty="0">
                <a:latin typeface="Californian FB" panose="0207040306080B030204" pitchFamily="18" charset="0"/>
              </a:rPr>
              <a:t>Pooled </a:t>
            </a:r>
            <a:r>
              <a:rPr lang="en-US" sz="1800" b="1" dirty="0" smtClean="0">
                <a:latin typeface="Californian FB" panose="0207040306080B030204" pitchFamily="18" charset="0"/>
              </a:rPr>
              <a:t>Trusts in Minnesota are </a:t>
            </a:r>
            <a:r>
              <a:rPr lang="en-US" sz="1800" b="1" dirty="0">
                <a:latin typeface="Californian FB" panose="0207040306080B030204" pitchFamily="18" charset="0"/>
              </a:rPr>
              <a:t>managed by </a:t>
            </a:r>
            <a:r>
              <a:rPr lang="en-US" sz="1800" b="1" dirty="0">
                <a:solidFill>
                  <a:schemeClr val="accent4"/>
                </a:solidFill>
                <a:latin typeface="Californian FB" panose="0207040306080B030204" pitchFamily="18" charset="0"/>
              </a:rPr>
              <a:t>Securian Trust Company</a:t>
            </a:r>
            <a:r>
              <a:rPr lang="en-US" sz="1800" b="1" dirty="0">
                <a:latin typeface="Californian FB" panose="0207040306080B030204" pitchFamily="18" charset="0"/>
              </a:rPr>
              <a:t>, </a:t>
            </a:r>
            <a:r>
              <a:rPr lang="en-US" sz="1800" b="1" dirty="0" smtClean="0">
                <a:latin typeface="Californian FB" panose="0207040306080B030204" pitchFamily="18" charset="0"/>
              </a:rPr>
              <a:t>For our Successor  Trusts and our North Dakota Trusts Bell Bank will manage </a:t>
            </a:r>
            <a:r>
              <a:rPr lang="en-US" sz="1800" b="1" dirty="0">
                <a:latin typeface="Californian FB" panose="0207040306080B030204" pitchFamily="18" charset="0"/>
              </a:rPr>
              <a:t>the investments, produces monthly statements, cuts checks for purchases authorized by the Trustee and provides an annual 1099 tax form</a:t>
            </a:r>
            <a:r>
              <a:rPr lang="en-US" sz="1700" b="1" dirty="0">
                <a:latin typeface="Californian FB" panose="0207040306080B030204" pitchFamily="18" charset="0"/>
              </a:rPr>
              <a:t>.</a:t>
            </a:r>
          </a:p>
          <a:p>
            <a:pPr marL="114300" lvl="0"/>
            <a:endParaRPr lang="en-US" sz="2200" b="1" dirty="0" smtClean="0">
              <a:latin typeface="Californian FB" panose="0207040306080B030204" pitchFamily="18" charset="0"/>
            </a:endParaRPr>
          </a:p>
          <a:p>
            <a:pPr marL="114300" lvl="0"/>
            <a:r>
              <a:rPr lang="en-US" sz="1800" b="1" dirty="0" smtClean="0">
                <a:latin typeface="Californian FB" panose="0207040306080B030204" pitchFamily="18" charset="0"/>
              </a:rPr>
              <a:t>LSS , Securian Trust and Bell Bank </a:t>
            </a:r>
            <a:r>
              <a:rPr lang="en-US" sz="1800" b="1" dirty="0">
                <a:latin typeface="Californian FB" panose="0207040306080B030204" pitchFamily="18" charset="0"/>
              </a:rPr>
              <a:t>have instituted an Investment Policy that is intended to enhance the value of funds held in the portfolio, to preserve purchasing power, and at the same time provide a dependable source of income which may be used for the needs of the trust beneficiaries. </a:t>
            </a:r>
          </a:p>
          <a:p>
            <a:endParaRPr lang="en-US" dirty="0"/>
          </a:p>
        </p:txBody>
      </p:sp>
      <p:sp>
        <p:nvSpPr>
          <p:cNvPr id="4" name="TextBox 3"/>
          <p:cNvSpPr txBox="1"/>
          <p:nvPr/>
        </p:nvSpPr>
        <p:spPr>
          <a:xfrm>
            <a:off x="795130" y="4522304"/>
            <a:ext cx="7673009" cy="600164"/>
          </a:xfrm>
          <a:prstGeom prst="rect">
            <a:avLst/>
          </a:prstGeom>
          <a:noFill/>
        </p:spPr>
        <p:txBody>
          <a:bodyPr wrap="square" rtlCol="0">
            <a:spAutoFit/>
          </a:bodyPr>
          <a:lstStyle/>
          <a:p>
            <a:pPr algn="ctr"/>
            <a:r>
              <a:rPr lang="en-US" sz="1100" dirty="0">
                <a:solidFill>
                  <a:schemeClr val="accent5"/>
                </a:solidFill>
                <a:latin typeface="Californian FB" panose="0207040306080B030204" pitchFamily="18" charset="0"/>
              </a:rPr>
              <a:t>Ensuring Trust: </a:t>
            </a:r>
          </a:p>
          <a:p>
            <a:pPr algn="ctr"/>
            <a:r>
              <a:rPr lang="en-US" sz="1100" dirty="0">
                <a:solidFill>
                  <a:schemeClr val="accent5"/>
                </a:solidFill>
                <a:latin typeface="Californian FB" panose="0207040306080B030204" pitchFamily="18" charset="0"/>
              </a:rPr>
              <a:t>Strengthening Efforts to Protect Vulnerable Adults Conference   April 8-9, 2019</a:t>
            </a:r>
          </a:p>
          <a:p>
            <a:pPr algn="ctr"/>
            <a:r>
              <a:rPr lang="en-US" sz="1100" dirty="0">
                <a:solidFill>
                  <a:schemeClr val="accent5"/>
                </a:solidFill>
                <a:latin typeface="Californian FB" panose="0207040306080B030204" pitchFamily="18" charset="0"/>
              </a:rPr>
              <a:t>Lutheran Social Service | Kimberly Watson – Director Pooled Trust Services</a:t>
            </a:r>
          </a:p>
        </p:txBody>
      </p:sp>
    </p:spTree>
    <p:extLst>
      <p:ext uri="{BB962C8B-B14F-4D97-AF65-F5344CB8AC3E}">
        <p14:creationId xmlns:p14="http://schemas.microsoft.com/office/powerpoint/2010/main" val="2767312601"/>
      </p:ext>
    </p:extLst>
  </p:cSld>
  <p:clrMapOvr>
    <a:masterClrMapping/>
  </p:clrMapOvr>
</p:sld>
</file>

<file path=ppt/theme/theme1.xml><?xml version="1.0" encoding="utf-8"?>
<a:theme xmlns:a="http://schemas.openxmlformats.org/drawingml/2006/main" name="Office Theme">
  <a:themeElements>
    <a:clrScheme name="Luthern Social Services">
      <a:dk1>
        <a:srgbClr val="DC4329"/>
      </a:dk1>
      <a:lt1>
        <a:srgbClr val="F1EFE4"/>
      </a:lt1>
      <a:dk2>
        <a:srgbClr val="DC4329"/>
      </a:dk2>
      <a:lt2>
        <a:srgbClr val="F1EFE4"/>
      </a:lt2>
      <a:accent1>
        <a:srgbClr val="FFD300"/>
      </a:accent1>
      <a:accent2>
        <a:srgbClr val="DB4229"/>
      </a:accent2>
      <a:accent3>
        <a:srgbClr val="DA4128"/>
      </a:accent3>
      <a:accent4>
        <a:srgbClr val="4B4F55"/>
      </a:accent4>
      <a:accent5>
        <a:srgbClr val="6E6E6E"/>
      </a:accent5>
      <a:accent6>
        <a:srgbClr val="D2D2D2"/>
      </a:accent6>
      <a:hlink>
        <a:srgbClr val="DA4128"/>
      </a:hlink>
      <a:folHlink>
        <a:srgbClr val="4A4F5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50175_1_LSS_CommunicationTemplates_PPT_Helvetica_A3" id="{788F74E9-7E69-0840-A763-BF0763064E76}" vid="{F4EECCBC-3410-3C4B-A935-2488598040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50175_1_LSS_CommunicationTemplates_PPT_Helvetica_A3" id="{788F74E9-7E69-0840-A763-BF0763064E76}" vid="{D312A2A0-1F5A-2045-8D75-3F31A271878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9634EC0AB1F2B4FAC199995A69F7278" ma:contentTypeVersion="0" ma:contentTypeDescription="Create a new document." ma:contentTypeScope="" ma:versionID="93e63de7d7e8f2066a2a80f4cbcec236">
  <xsd:schema xmlns:xsd="http://www.w3.org/2001/XMLSchema" xmlns:xs="http://www.w3.org/2001/XMLSchema" xmlns:p="http://schemas.microsoft.com/office/2006/metadata/properties" targetNamespace="http://schemas.microsoft.com/office/2006/metadata/properties" ma:root="true" ma:fieldsID="b2384c6cc0088fcedbaf6edaf557def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customXsn xmlns="http://schemas.microsoft.com/office/2006/metadata/customXsn">
  <xsnLocation/>
  <cached>True</cached>
  <openByDefault>True</openByDefault>
  <xsnScope/>
</customXsn>
</file>

<file path=customXml/itemProps1.xml><?xml version="1.0" encoding="utf-8"?>
<ds:datastoreItem xmlns:ds="http://schemas.openxmlformats.org/officeDocument/2006/customXml" ds:itemID="{78D62797-DE84-40A5-8020-1CD64F0C6834}">
  <ds:schemaRefs>
    <ds:schemaRef ds:uri="http://schemas.microsoft.com/sharepoint/v3/contenttype/forms"/>
  </ds:schemaRefs>
</ds:datastoreItem>
</file>

<file path=customXml/itemProps2.xml><?xml version="1.0" encoding="utf-8"?>
<ds:datastoreItem xmlns:ds="http://schemas.openxmlformats.org/officeDocument/2006/customXml" ds:itemID="{10ECB736-50FE-4D55-977B-2DEB9BD051FE}">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77D1352D-D5E3-4AC7-9368-8A76F46FBA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4.xml><?xml version="1.0" encoding="utf-8"?>
<ds:datastoreItem xmlns:ds="http://schemas.openxmlformats.org/officeDocument/2006/customXml" ds:itemID="{F6510E61-163E-48FF-86AA-8F8F7A350B5F}">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LSS_CommunicationTemplates_PPT_Helvetica_A3</Template>
  <TotalTime>1038</TotalTime>
  <Words>1384</Words>
  <Application>Microsoft Office PowerPoint</Application>
  <PresentationFormat>On-screen Show (16:9)</PresentationFormat>
  <Paragraphs>146</Paragraphs>
  <Slides>15</Slides>
  <Notes>13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.HelveticaNeueDeskInterface-Regular</vt:lpstr>
      <vt:lpstr>Arial</vt:lpstr>
      <vt:lpstr>Calibri</vt:lpstr>
      <vt:lpstr>Californian FB</vt:lpstr>
      <vt:lpstr>Helvetica Light</vt:lpstr>
      <vt:lpstr>Roboto Condensed Light</vt:lpstr>
      <vt:lpstr>Roboto Light</vt:lpstr>
      <vt:lpstr>Office Theme</vt:lpstr>
      <vt:lpstr>Office Theme</vt:lpstr>
      <vt:lpstr>A Special Needs / First Party (Self) Funded or Supplemental Needs / Third Party Funded Trust is designed to provide for the supplemental needs of a qualified disabled individual. The goal is to improve the quality of life for the beneficiary while retaining (protecting) eligibility for public benefits. Money placed into this type of Trust does not count as an available asset for the disabled beneficiary. The money could otherwise interrupt or delay the individual’s public benefits.</vt:lpstr>
      <vt:lpstr>The What, Why, Who, and How  of LSS Pooled Trust Services </vt:lpstr>
      <vt:lpstr>Overview of Presentation</vt:lpstr>
      <vt:lpstr>What is a Pooled Trust</vt:lpstr>
      <vt:lpstr>What is a Special Needs Trust</vt:lpstr>
      <vt:lpstr>What is a Special Needs Pooled Trust</vt:lpstr>
      <vt:lpstr>What is the LSS Pooled Trust Service to Client?</vt:lpstr>
      <vt:lpstr>Why a LSS Pooled Trust?</vt:lpstr>
      <vt:lpstr>The Fund Manager</vt:lpstr>
      <vt:lpstr>Who is a LSS Pooled Trust Client?</vt:lpstr>
      <vt:lpstr>Definitions</vt:lpstr>
      <vt:lpstr>How is it set up?</vt:lpstr>
      <vt:lpstr>How is it used?</vt:lpstr>
      <vt:lpstr>Real World Trust Usage </vt:lpstr>
      <vt:lpstr>Resources:</vt:lpstr>
    </vt:vector>
  </TitlesOfParts>
  <Company>Lutheran Social Service of MN - IT Dept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Larry Piumbroeck</dc:creator>
  <cp:lastModifiedBy>Nichols, Rose</cp:lastModifiedBy>
  <cp:revision>62</cp:revision>
  <cp:lastPrinted>2019-04-06T16:45:09Z</cp:lastPrinted>
  <dcterms:created xsi:type="dcterms:W3CDTF">2017-04-13T20:35:18Z</dcterms:created>
  <dcterms:modified xsi:type="dcterms:W3CDTF">2019-04-22T13:30:39Z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0x010100B9634EC0AB1F2B4FAC199995A69F7278</vt:lpwstr>
  </property>
</Properties>
</file>