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handoutMasterIdLst>
    <p:handoutMasterId r:id="rId22"/>
  </p:handoutMasterIdLst>
  <p:sldIdLst>
    <p:sldId id="378" r:id="rId5"/>
    <p:sldId id="405" r:id="rId6"/>
    <p:sldId id="390" r:id="rId7"/>
    <p:sldId id="359" r:id="rId8"/>
    <p:sldId id="290" r:id="rId9"/>
    <p:sldId id="414" r:id="rId10"/>
    <p:sldId id="412" r:id="rId11"/>
    <p:sldId id="413" r:id="rId12"/>
    <p:sldId id="411" r:id="rId13"/>
    <p:sldId id="407" r:id="rId14"/>
    <p:sldId id="410" r:id="rId15"/>
    <p:sldId id="409" r:id="rId16"/>
    <p:sldId id="415" r:id="rId17"/>
    <p:sldId id="416" r:id="rId18"/>
    <p:sldId id="418" r:id="rId19"/>
    <p:sldId id="34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re Slides - Life's Journey: Introduction" id="{2791D53B-BDFA-4C4A-B70F-E229CCFB3A92}">
          <p14:sldIdLst>
            <p14:sldId id="378"/>
          </p14:sldIdLst>
        </p14:section>
        <p14:section name="Life's Journey: We're There If The Unexpected Happens" id="{726DD7F1-E507-4A3A-BABE-0A9677B05A47}">
          <p14:sldIdLst>
            <p14:sldId id="405"/>
            <p14:sldId id="390"/>
            <p14:sldId id="359"/>
            <p14:sldId id="290"/>
            <p14:sldId id="414"/>
            <p14:sldId id="412"/>
            <p14:sldId id="413"/>
            <p14:sldId id="411"/>
          </p14:sldIdLst>
        </p14:section>
        <p14:section name="Core Slides - Life's Journey: Conclusion" id="{CD393308-2A6D-4559-A737-3DA41245F87A}">
          <p14:sldIdLst>
            <p14:sldId id="407"/>
            <p14:sldId id="410"/>
            <p14:sldId id="409"/>
            <p14:sldId id="415"/>
            <p14:sldId id="416"/>
            <p14:sldId id="418"/>
            <p14:sldId id="34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rry, Kimberly" initials="PK" lastIdx="3" clrIdx="0">
    <p:extLst>
      <p:ext uri="{19B8F6BF-5375-455C-9EA6-DF929625EA0E}">
        <p15:presenceInfo xmlns:p15="http://schemas.microsoft.com/office/powerpoint/2012/main" userId="S-1-5-21-2587397230-3316739918-3431996274-312034" providerId="AD"/>
      </p:ext>
    </p:extLst>
  </p:cmAuthor>
  <p:cmAuthor id="2" name="Wendy Daily" initials="WD"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7B7D"/>
    <a:srgbClr val="358F92"/>
    <a:srgbClr val="C2D2DC"/>
    <a:srgbClr val="147D7F"/>
    <a:srgbClr val="80BFE8"/>
    <a:srgbClr val="53A1A2"/>
    <a:srgbClr val="899CAB"/>
    <a:srgbClr val="0491AF"/>
    <a:srgbClr val="4AC0B7"/>
    <a:srgbClr val="077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80" autoAdjust="0"/>
    <p:restoredTop sz="63759" autoAdjust="0"/>
  </p:normalViewPr>
  <p:slideViewPr>
    <p:cSldViewPr snapToGrid="0">
      <p:cViewPr varScale="1">
        <p:scale>
          <a:sx n="45" d="100"/>
          <a:sy n="45" d="100"/>
        </p:scale>
        <p:origin x="1920" y="54"/>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50" d="100"/>
        <a:sy n="150" d="100"/>
      </p:scale>
      <p:origin x="0" y="-46565"/>
    </p:cViewPr>
  </p:sorterViewPr>
  <p:notesViewPr>
    <p:cSldViewPr snapToGrid="0">
      <p:cViewPr>
        <p:scale>
          <a:sx n="100" d="100"/>
          <a:sy n="100" d="100"/>
        </p:scale>
        <p:origin x="2357"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372" cy="466412"/>
          </a:xfrm>
          <a:prstGeom prst="rect">
            <a:avLst/>
          </a:prstGeom>
        </p:spPr>
        <p:txBody>
          <a:bodyPr vert="horz" lIns="91704" tIns="45853" rIns="91704" bIns="45853" rtlCol="0"/>
          <a:lstStyle>
            <a:lvl1pPr algn="l">
              <a:defRPr sz="1200"/>
            </a:lvl1pPr>
          </a:lstStyle>
          <a:p>
            <a:endParaRPr lang="en-US"/>
          </a:p>
        </p:txBody>
      </p:sp>
      <p:sp>
        <p:nvSpPr>
          <p:cNvPr id="3" name="Date Placeholder 2"/>
          <p:cNvSpPr>
            <a:spLocks noGrp="1"/>
          </p:cNvSpPr>
          <p:nvPr>
            <p:ph type="dt" sz="quarter" idx="1"/>
          </p:nvPr>
        </p:nvSpPr>
        <p:spPr>
          <a:xfrm>
            <a:off x="3970438" y="1"/>
            <a:ext cx="3038372" cy="466412"/>
          </a:xfrm>
          <a:prstGeom prst="rect">
            <a:avLst/>
          </a:prstGeom>
        </p:spPr>
        <p:txBody>
          <a:bodyPr vert="horz" lIns="91704" tIns="45853" rIns="91704" bIns="45853" rtlCol="0"/>
          <a:lstStyle>
            <a:lvl1pPr algn="r">
              <a:defRPr sz="1200"/>
            </a:lvl1pPr>
          </a:lstStyle>
          <a:p>
            <a:fld id="{350DFF5F-05AF-432E-BAAD-55DFFA8C3476}" type="datetimeFigureOut">
              <a:rPr lang="en-US" smtClean="0"/>
              <a:t>4/3/2019</a:t>
            </a:fld>
            <a:endParaRPr lang="en-US"/>
          </a:p>
        </p:txBody>
      </p:sp>
      <p:sp>
        <p:nvSpPr>
          <p:cNvPr id="4" name="Footer Placeholder 3"/>
          <p:cNvSpPr>
            <a:spLocks noGrp="1"/>
          </p:cNvSpPr>
          <p:nvPr>
            <p:ph type="ftr" sz="quarter" idx="2"/>
          </p:nvPr>
        </p:nvSpPr>
        <p:spPr>
          <a:xfrm>
            <a:off x="1" y="8829991"/>
            <a:ext cx="3038372" cy="466411"/>
          </a:xfrm>
          <a:prstGeom prst="rect">
            <a:avLst/>
          </a:prstGeom>
        </p:spPr>
        <p:txBody>
          <a:bodyPr vert="horz" lIns="91704" tIns="45853" rIns="91704" bIns="45853" rtlCol="0" anchor="b"/>
          <a:lstStyle>
            <a:lvl1pPr algn="l">
              <a:defRPr sz="1200"/>
            </a:lvl1pPr>
          </a:lstStyle>
          <a:p>
            <a:endParaRPr lang="en-US"/>
          </a:p>
        </p:txBody>
      </p:sp>
      <p:sp>
        <p:nvSpPr>
          <p:cNvPr id="5" name="Slide Number Placeholder 4"/>
          <p:cNvSpPr>
            <a:spLocks noGrp="1"/>
          </p:cNvSpPr>
          <p:nvPr>
            <p:ph type="sldNum" sz="quarter" idx="3"/>
          </p:nvPr>
        </p:nvSpPr>
        <p:spPr>
          <a:xfrm>
            <a:off x="3970438" y="8829991"/>
            <a:ext cx="3038372" cy="466411"/>
          </a:xfrm>
          <a:prstGeom prst="rect">
            <a:avLst/>
          </a:prstGeom>
        </p:spPr>
        <p:txBody>
          <a:bodyPr vert="horz" lIns="91704" tIns="45853" rIns="91704" bIns="45853" rtlCol="0" anchor="b"/>
          <a:lstStyle>
            <a:lvl1pPr algn="r">
              <a:defRPr sz="1200"/>
            </a:lvl1pPr>
          </a:lstStyle>
          <a:p>
            <a:fld id="{D88E7F0C-6F0E-45E6-A46F-B22D232BCD85}" type="slidenum">
              <a:rPr lang="en-US" smtClean="0"/>
              <a:t>‹#›</a:t>
            </a:fld>
            <a:endParaRPr lang="en-US"/>
          </a:p>
        </p:txBody>
      </p:sp>
    </p:spTree>
    <p:extLst>
      <p:ext uri="{BB962C8B-B14F-4D97-AF65-F5344CB8AC3E}">
        <p14:creationId xmlns:p14="http://schemas.microsoft.com/office/powerpoint/2010/main" val="3204565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55" tIns="46577" rIns="93155" bIns="4657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55" tIns="46577" rIns="93155" bIns="46577" rtlCol="0"/>
          <a:lstStyle>
            <a:lvl1pPr algn="r">
              <a:defRPr sz="1200"/>
            </a:lvl1pPr>
          </a:lstStyle>
          <a:p>
            <a:fld id="{950E2B55-7368-4ED0-8184-9A69BA72962C}" type="datetimeFigureOut">
              <a:rPr lang="en-US" smtClean="0"/>
              <a:t>4/3/2019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55" tIns="46577" rIns="93155" bIns="46577"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55" tIns="46577" rIns="93155" bIns="4657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55" tIns="46577" rIns="93155" bIns="4657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55" tIns="46577" rIns="93155" bIns="46577" rtlCol="0" anchor="b"/>
          <a:lstStyle>
            <a:lvl1pPr algn="r">
              <a:defRPr sz="1200"/>
            </a:lvl1pPr>
          </a:lstStyle>
          <a:p>
            <a:fld id="{D8AD8C53-ECBC-44FC-9144-A8C38BDE651D}" type="slidenum">
              <a:rPr lang="en-US" smtClean="0"/>
              <a:t>‹#›</a:t>
            </a:fld>
            <a:endParaRPr lang="en-US"/>
          </a:p>
        </p:txBody>
      </p:sp>
    </p:spTree>
    <p:extLst>
      <p:ext uri="{BB962C8B-B14F-4D97-AF65-F5344CB8AC3E}">
        <p14:creationId xmlns:p14="http://schemas.microsoft.com/office/powerpoint/2010/main" val="4160685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pPr defTabSz="952132"/>
            <a:fld id="{8E9F95B4-1FCC-46AE-A4E2-342D3367DB8A}" type="slidenum">
              <a:rPr lang="en-US" smtClean="0">
                <a:solidFill>
                  <a:prstClr val="black"/>
                </a:solidFill>
              </a:rPr>
              <a:pPr defTabSz="952132"/>
              <a:t>1</a:t>
            </a:fld>
            <a:endParaRPr lang="en-US" dirty="0" smtClean="0">
              <a:solidFill>
                <a:prstClr val="black"/>
              </a:solidFill>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xfrm>
            <a:off x="701040" y="4260850"/>
            <a:ext cx="5608320" cy="4803140"/>
          </a:xfrm>
          <a:noFill/>
          <a:ln/>
        </p:spPr>
        <p:txBody>
          <a:bodyPr/>
          <a:lstStyle/>
          <a:p>
            <a:r>
              <a:rPr lang="en-US" sz="900" b="1" dirty="0" smtClean="0">
                <a:solidFill>
                  <a:srgbClr val="FF0000"/>
                </a:solidFill>
              </a:rPr>
              <a:t>(2019 Universal PowerPoint)</a:t>
            </a:r>
          </a:p>
          <a:p>
            <a:endParaRPr lang="en-US" sz="900" b="1" dirty="0" smtClean="0">
              <a:solidFill>
                <a:srgbClr val="FF0000"/>
              </a:solidFill>
            </a:endParaRPr>
          </a:p>
          <a:p>
            <a:r>
              <a:rPr lang="en-US" sz="900" b="1" dirty="0" smtClean="0">
                <a:solidFill>
                  <a:srgbClr val="FF0000"/>
                </a:solidFill>
              </a:rPr>
              <a:t>Notes </a:t>
            </a:r>
            <a:r>
              <a:rPr lang="en-US" sz="900" b="1" dirty="0">
                <a:solidFill>
                  <a:srgbClr val="FF0000"/>
                </a:solidFill>
              </a:rPr>
              <a:t>to speaker:</a:t>
            </a:r>
          </a:p>
          <a:p>
            <a:endParaRPr lang="en-US" sz="900" dirty="0">
              <a:solidFill>
                <a:srgbClr val="FF0000"/>
              </a:solidFill>
              <a:cs typeface="Arial" charset="0"/>
            </a:endParaRPr>
          </a:p>
          <a:p>
            <a:r>
              <a:rPr lang="en-US" sz="900" dirty="0">
                <a:solidFill>
                  <a:srgbClr val="FF0000"/>
                </a:solidFill>
              </a:rPr>
              <a:t>You may want to add the name of the organization or event (seminar, conference, workshop, etc.) and the date of the event to this slide by clicking Insert, then clicking Text Box, and typing in the details. </a:t>
            </a:r>
          </a:p>
          <a:p>
            <a:endParaRPr lang="en-US" sz="900" u="sng" dirty="0">
              <a:solidFill>
                <a:srgbClr val="FF0000"/>
              </a:solidFill>
            </a:endParaRPr>
          </a:p>
          <a:p>
            <a:r>
              <a:rPr lang="en-US" sz="900" u="sng" dirty="0">
                <a:solidFill>
                  <a:srgbClr val="FF0000"/>
                </a:solidFill>
              </a:rPr>
              <a:t>DO NOT </a:t>
            </a:r>
            <a:r>
              <a:rPr lang="en-US" sz="900" dirty="0">
                <a:solidFill>
                  <a:srgbClr val="FF0000"/>
                </a:solidFill>
              </a:rPr>
              <a:t>remove the taxpayer expense disclaimer from this slide, as it is now required by law. </a:t>
            </a:r>
          </a:p>
          <a:p>
            <a:endParaRPr lang="en-US" sz="900" dirty="0">
              <a:solidFill>
                <a:srgbClr val="FF0000"/>
              </a:solidFill>
            </a:endParaRPr>
          </a:p>
          <a:p>
            <a:r>
              <a:rPr lang="en-US" sz="900" dirty="0">
                <a:solidFill>
                  <a:srgbClr val="FF0000"/>
                </a:solidFill>
              </a:rPr>
              <a:t>Be sure to thank the person who invited you to speak, thank the organization for making SSA a part of today’s event, and make a few introductory comments (such as how long you have worked at SSA, your job title, and why you feel Social Security is relevant to this event/organization). </a:t>
            </a:r>
          </a:p>
          <a:p>
            <a:pPr lvl="1" algn="just"/>
            <a:endParaRPr lang="en-US" sz="900" dirty="0">
              <a:solidFill>
                <a:srgbClr val="FF0000"/>
              </a:solidFill>
            </a:endParaRPr>
          </a:p>
          <a:p>
            <a:r>
              <a:rPr lang="en-US" sz="1000" b="1" u="sng" dirty="0"/>
              <a:t>BEGINNING OF SPEAKER’S FORMAL SCRIPT</a:t>
            </a:r>
            <a:r>
              <a:rPr lang="en-US" sz="1000" b="1" dirty="0"/>
              <a:t>:</a:t>
            </a:r>
          </a:p>
          <a:p>
            <a:pPr defTabSz="931543">
              <a:defRPr/>
            </a:pPr>
            <a:r>
              <a:rPr lang="en-US" sz="1100" dirty="0"/>
              <a:t>For more than 80 years, Social Security has helped secure today and tomorrow by providing benefits and financial protection for millions of people throughout their life’s journey. </a:t>
            </a:r>
          </a:p>
          <a:p>
            <a:endParaRPr lang="en-US" sz="1100" dirty="0"/>
          </a:p>
          <a:p>
            <a:r>
              <a:rPr lang="en-US" sz="1100" dirty="0"/>
              <a:t>Social Security touches the lives of every American, both directly and indirectly. As you consider the information that you are about to receive, I encourage you to think about all the ways Social Security has been linked to your life – and the lives of your loved ones. </a:t>
            </a:r>
            <a:endParaRPr lang="en-US" sz="1100" dirty="0">
              <a:solidFill>
                <a:srgbClr val="FF0000"/>
              </a:solidFill>
            </a:endParaRPr>
          </a:p>
        </p:txBody>
      </p:sp>
    </p:spTree>
    <p:extLst>
      <p:ext uri="{BB962C8B-B14F-4D97-AF65-F5344CB8AC3E}">
        <p14:creationId xmlns:p14="http://schemas.microsoft.com/office/powerpoint/2010/main" val="924316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11</a:t>
            </a:fld>
            <a:endParaRPr lang="en-US"/>
          </a:p>
        </p:txBody>
      </p:sp>
    </p:spTree>
    <p:extLst>
      <p:ext uri="{BB962C8B-B14F-4D97-AF65-F5344CB8AC3E}">
        <p14:creationId xmlns:p14="http://schemas.microsoft.com/office/powerpoint/2010/main" val="295198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14</a:t>
            </a:fld>
            <a:endParaRPr lang="en-US"/>
          </a:p>
        </p:txBody>
      </p:sp>
    </p:spTree>
    <p:extLst>
      <p:ext uri="{BB962C8B-B14F-4D97-AF65-F5344CB8AC3E}">
        <p14:creationId xmlns:p14="http://schemas.microsoft.com/office/powerpoint/2010/main" val="4183741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11620"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6725" eaLnBrk="0" hangingPunct="0">
              <a:defRPr sz="2400" b="1">
                <a:solidFill>
                  <a:srgbClr val="DDDDDD"/>
                </a:solidFill>
                <a:latin typeface="Times New Roman" pitchFamily="18" charset="0"/>
              </a:defRPr>
            </a:lvl1pPr>
            <a:lvl2pPr marL="742649" indent="-285635" defTabSz="926725" eaLnBrk="0" hangingPunct="0">
              <a:defRPr sz="2400" b="1">
                <a:solidFill>
                  <a:srgbClr val="DDDDDD"/>
                </a:solidFill>
                <a:latin typeface="Times New Roman" pitchFamily="18" charset="0"/>
              </a:defRPr>
            </a:lvl2pPr>
            <a:lvl3pPr marL="1142538" indent="-228508" defTabSz="926725" eaLnBrk="0" hangingPunct="0">
              <a:defRPr sz="2400" b="1">
                <a:solidFill>
                  <a:srgbClr val="DDDDDD"/>
                </a:solidFill>
                <a:latin typeface="Times New Roman" pitchFamily="18" charset="0"/>
              </a:defRPr>
            </a:lvl3pPr>
            <a:lvl4pPr marL="1599551" indent="-228508" defTabSz="926725" eaLnBrk="0" hangingPunct="0">
              <a:defRPr sz="2400" b="1">
                <a:solidFill>
                  <a:srgbClr val="DDDDDD"/>
                </a:solidFill>
                <a:latin typeface="Times New Roman" pitchFamily="18" charset="0"/>
              </a:defRPr>
            </a:lvl4pPr>
            <a:lvl5pPr marL="2056568" indent="-228508" defTabSz="926725" eaLnBrk="0" hangingPunct="0">
              <a:defRPr sz="2400" b="1">
                <a:solidFill>
                  <a:srgbClr val="DDDDDD"/>
                </a:solidFill>
                <a:latin typeface="Times New Roman" pitchFamily="18" charset="0"/>
              </a:defRPr>
            </a:lvl5pPr>
            <a:lvl6pPr marL="2513583" indent="-228508" defTabSz="926725" eaLnBrk="0" fontAlgn="base" hangingPunct="0">
              <a:spcBef>
                <a:spcPct val="0"/>
              </a:spcBef>
              <a:spcAft>
                <a:spcPct val="0"/>
              </a:spcAft>
              <a:defRPr sz="2400" b="1">
                <a:solidFill>
                  <a:srgbClr val="DDDDDD"/>
                </a:solidFill>
                <a:latin typeface="Times New Roman" pitchFamily="18" charset="0"/>
              </a:defRPr>
            </a:lvl6pPr>
            <a:lvl7pPr marL="2970596" indent="-228508" defTabSz="926725" eaLnBrk="0" fontAlgn="base" hangingPunct="0">
              <a:spcBef>
                <a:spcPct val="0"/>
              </a:spcBef>
              <a:spcAft>
                <a:spcPct val="0"/>
              </a:spcAft>
              <a:defRPr sz="2400" b="1">
                <a:solidFill>
                  <a:srgbClr val="DDDDDD"/>
                </a:solidFill>
                <a:latin typeface="Times New Roman" pitchFamily="18" charset="0"/>
              </a:defRPr>
            </a:lvl7pPr>
            <a:lvl8pPr marL="3427611" indent="-228508" defTabSz="926725" eaLnBrk="0" fontAlgn="base" hangingPunct="0">
              <a:spcBef>
                <a:spcPct val="0"/>
              </a:spcBef>
              <a:spcAft>
                <a:spcPct val="0"/>
              </a:spcAft>
              <a:defRPr sz="2400" b="1">
                <a:solidFill>
                  <a:srgbClr val="DDDDDD"/>
                </a:solidFill>
                <a:latin typeface="Times New Roman" pitchFamily="18" charset="0"/>
              </a:defRPr>
            </a:lvl8pPr>
            <a:lvl9pPr marL="3884626" indent="-228508" defTabSz="926725" eaLnBrk="0" fontAlgn="base" hangingPunct="0">
              <a:spcBef>
                <a:spcPct val="0"/>
              </a:spcBef>
              <a:spcAft>
                <a:spcPct val="0"/>
              </a:spcAft>
              <a:defRPr sz="2400" b="1">
                <a:solidFill>
                  <a:srgbClr val="DDDDDD"/>
                </a:solidFill>
                <a:latin typeface="Times New Roman" pitchFamily="18" charset="0"/>
              </a:defRPr>
            </a:lvl9pPr>
          </a:lstStyle>
          <a:p>
            <a:pPr eaLnBrk="1" hangingPunct="1">
              <a:defRPr/>
            </a:pPr>
            <a:fld id="{0E712A37-4A70-4F5B-BF5C-DDD880AFE49E}" type="slidenum">
              <a:rPr lang="en-US" sz="1100" b="0">
                <a:solidFill>
                  <a:schemeClr val="tx1"/>
                </a:solidFill>
                <a:latin typeface="Arial" pitchFamily="34" charset="0"/>
              </a:rPr>
              <a:pPr eaLnBrk="1" hangingPunct="1">
                <a:defRPr/>
              </a:pPr>
              <a:t>16</a:t>
            </a:fld>
            <a:endParaRPr lang="en-US" sz="1100" b="0">
              <a:solidFill>
                <a:schemeClr val="tx1"/>
              </a:solidFill>
              <a:latin typeface="Arial" pitchFamily="34" charset="0"/>
            </a:endParaRPr>
          </a:p>
        </p:txBody>
      </p:sp>
      <p:sp>
        <p:nvSpPr>
          <p:cNvPr id="2" name="Notes Placeholder 1"/>
          <p:cNvSpPr>
            <a:spLocks noGrp="1"/>
          </p:cNvSpPr>
          <p:nvPr>
            <p:ph type="body" sz="quarter" idx="10"/>
          </p:nvPr>
        </p:nvSpPr>
        <p:spPr/>
        <p:txBody>
          <a:bodyPr/>
          <a:lstStyle/>
          <a:p>
            <a:r>
              <a:rPr lang="en-US" dirty="0" smtClean="0">
                <a:solidFill>
                  <a:srgbClr val="FF0000"/>
                </a:solidFill>
              </a:rPr>
              <a:t>Option for</a:t>
            </a:r>
            <a:r>
              <a:rPr lang="en-US" baseline="0" dirty="0" smtClean="0">
                <a:solidFill>
                  <a:srgbClr val="FF0000"/>
                </a:solidFill>
              </a:rPr>
              <a:t> </a:t>
            </a:r>
            <a:r>
              <a:rPr lang="en-US" dirty="0" smtClean="0">
                <a:solidFill>
                  <a:srgbClr val="FF0000"/>
                </a:solidFill>
              </a:rPr>
              <a:t>speaker: </a:t>
            </a:r>
          </a:p>
          <a:p>
            <a:r>
              <a:rPr lang="en-US" dirty="0" smtClean="0">
                <a:solidFill>
                  <a:srgbClr val="FF0000"/>
                </a:solidFill>
              </a:rPr>
              <a:t>You</a:t>
            </a:r>
            <a:r>
              <a:rPr lang="en-US" baseline="0" dirty="0" smtClean="0">
                <a:solidFill>
                  <a:srgbClr val="FF0000"/>
                </a:solidFill>
              </a:rPr>
              <a:t> can use this slide OR switch to the </a:t>
            </a:r>
            <a:r>
              <a:rPr lang="en-US" dirty="0" smtClean="0">
                <a:solidFill>
                  <a:srgbClr val="FF0000"/>
                </a:solidFill>
              </a:rPr>
              <a:t>visual “Rotating Brand Images” presentation found on the PARC as a scrolling visual while answering questions.  </a:t>
            </a:r>
          </a:p>
          <a:p>
            <a:endParaRPr lang="en-US" dirty="0" smtClean="0">
              <a:solidFill>
                <a:srgbClr val="FF0000"/>
              </a:solidFill>
            </a:endParaRPr>
          </a:p>
        </p:txBody>
      </p:sp>
    </p:spTree>
    <p:extLst>
      <p:ext uri="{BB962C8B-B14F-4D97-AF65-F5344CB8AC3E}">
        <p14:creationId xmlns:p14="http://schemas.microsoft.com/office/powerpoint/2010/main" val="25839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43">
              <a:defRPr/>
            </a:pPr>
            <a:r>
              <a:rPr lang="en-US" dirty="0"/>
              <a:t>Disability could happen at any moment in our lives. Social Security disability benefits provide financial support to people when they need it most.</a:t>
            </a:r>
            <a:r>
              <a:rPr lang="en-US" dirty="0" smtClean="0"/>
              <a:t> </a:t>
            </a:r>
          </a:p>
          <a:p>
            <a:pPr defTabSz="931543">
              <a:defRPr/>
            </a:pPr>
            <a:r>
              <a:rPr lang="en-US" dirty="0" smtClean="0"/>
              <a:t>For people who can no longer work due to a disability, our disability program is there to replace some of their lost income.</a:t>
            </a:r>
          </a:p>
          <a:p>
            <a:pPr lvl="0"/>
            <a:endParaRPr lang="en-US" dirty="0" smtClean="0"/>
          </a:p>
          <a:p>
            <a:pPr lvl="0"/>
            <a:r>
              <a:rPr lang="en-US" dirty="0" smtClean="0"/>
              <a:t>Disability benefits provide modest coverage</a:t>
            </a:r>
            <a:r>
              <a:rPr lang="en-US" baseline="0" dirty="0" smtClean="0"/>
              <a:t> for severely disabled workers and their dependents,</a:t>
            </a:r>
            <a:r>
              <a:rPr lang="en-US" dirty="0" smtClean="0"/>
              <a:t> </a:t>
            </a:r>
            <a:r>
              <a:rPr lang="en-US" dirty="0"/>
              <a:t>including wounded warriors. </a:t>
            </a:r>
            <a:endParaRPr lang="en-US" dirty="0" smtClean="0"/>
          </a:p>
          <a:p>
            <a:pPr lvl="0"/>
            <a:endParaRPr lang="en-US" dirty="0"/>
          </a:p>
          <a:p>
            <a:endParaRPr lang="en-US" dirty="0"/>
          </a:p>
        </p:txBody>
      </p:sp>
      <p:sp>
        <p:nvSpPr>
          <p:cNvPr id="4" name="Slide Number Placeholder 3"/>
          <p:cNvSpPr>
            <a:spLocks noGrp="1"/>
          </p:cNvSpPr>
          <p:nvPr>
            <p:ph type="sldNum" sz="quarter" idx="10"/>
          </p:nvPr>
        </p:nvSpPr>
        <p:spPr/>
        <p:txBody>
          <a:bodyPr/>
          <a:lstStyle/>
          <a:p>
            <a:fld id="{7AA6493C-F506-43B6-9B4D-1CDB5879358C}"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2621737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23">
              <a:defRPr/>
            </a:pPr>
            <a:r>
              <a:rPr lang="en-US" dirty="0" smtClean="0"/>
              <a:t>Stats:</a:t>
            </a:r>
          </a:p>
          <a:p>
            <a:pPr marL="171981" indent="-171981" defTabSz="931543">
              <a:buFontTx/>
              <a:buChar char="-"/>
              <a:defRPr/>
            </a:pPr>
            <a:r>
              <a:rPr lang="en-US" dirty="0" smtClean="0"/>
              <a:t>Social Security disability payments are modest</a:t>
            </a:r>
            <a:r>
              <a:rPr lang="en-US" b="1" dirty="0" smtClean="0"/>
              <a:t>.  </a:t>
            </a:r>
            <a:r>
              <a:rPr lang="en-US" dirty="0" smtClean="0"/>
              <a:t>As of</a:t>
            </a:r>
            <a:r>
              <a:rPr lang="en-US" baseline="0" dirty="0" smtClean="0"/>
              <a:t> </a:t>
            </a:r>
            <a:r>
              <a:rPr lang="en-US" dirty="0" smtClean="0"/>
              <a:t>December 2018, Social Security paid an average monthly disability benefit of $1,096.99. That is barely enough to keep a beneficiary above the poverty guidelines ($12,490 annually, as of January 2019).</a:t>
            </a:r>
            <a:br>
              <a:rPr lang="en-US" dirty="0" smtClean="0"/>
            </a:br>
            <a:endParaRPr lang="en-US" dirty="0" smtClean="0"/>
          </a:p>
          <a:p>
            <a:pPr defTabSz="931543">
              <a:defRPr/>
            </a:pPr>
            <a:r>
              <a:rPr lang="en-US" sz="2000" dirty="0">
                <a:solidFill>
                  <a:srgbClr val="003366"/>
                </a:solidFill>
              </a:rPr>
              <a:t>- According to the U.S. Census Bureau, </a:t>
            </a:r>
            <a:r>
              <a:rPr lang="en-US" sz="2000" b="1" dirty="0">
                <a:solidFill>
                  <a:srgbClr val="007D7D"/>
                </a:solidFill>
              </a:rPr>
              <a:t>56.7 million </a:t>
            </a:r>
            <a:r>
              <a:rPr lang="en-US" sz="2000" dirty="0">
                <a:solidFill>
                  <a:srgbClr val="003366"/>
                </a:solidFill>
              </a:rPr>
              <a:t>people</a:t>
            </a:r>
            <a:r>
              <a:rPr lang="en-US" sz="2000" dirty="0">
                <a:solidFill>
                  <a:srgbClr val="007D7D"/>
                </a:solidFill>
              </a:rPr>
              <a:t> </a:t>
            </a:r>
            <a:r>
              <a:rPr lang="en-US" sz="2000" dirty="0">
                <a:solidFill>
                  <a:srgbClr val="003366"/>
                </a:solidFill>
              </a:rPr>
              <a:t>living in the United States - 19% of the population - live with a </a:t>
            </a:r>
            <a:r>
              <a:rPr lang="en-US" sz="2000" b="1" dirty="0">
                <a:solidFill>
                  <a:srgbClr val="007D7D"/>
                </a:solidFill>
              </a:rPr>
              <a:t>disability</a:t>
            </a:r>
            <a:r>
              <a:rPr lang="en-US" sz="2000" dirty="0">
                <a:solidFill>
                  <a:srgbClr val="003366"/>
                </a:solidFill>
              </a:rPr>
              <a:t> (as of 2010 – most current stats.)</a:t>
            </a:r>
          </a:p>
          <a:p>
            <a:endParaRPr lang="en-US" dirty="0" smtClean="0"/>
          </a:p>
          <a:p>
            <a:pPr defTabSz="917235">
              <a:defRPr/>
            </a:pPr>
            <a:r>
              <a:rPr lang="en-US" dirty="0" smtClean="0"/>
              <a:t>-</a:t>
            </a:r>
            <a:r>
              <a:rPr lang="en-US" baseline="0" dirty="0" smtClean="0"/>
              <a:t> </a:t>
            </a:r>
            <a:r>
              <a:rPr lang="en-US" b="1" dirty="0">
                <a:solidFill>
                  <a:srgbClr val="007D7D"/>
                </a:solidFill>
              </a:rPr>
              <a:t>38.3 million </a:t>
            </a:r>
            <a:r>
              <a:rPr lang="en-US" dirty="0">
                <a:solidFill>
                  <a:srgbClr val="003366"/>
                </a:solidFill>
              </a:rPr>
              <a:t>people - 13% of the population - live with a </a:t>
            </a:r>
            <a:r>
              <a:rPr lang="en-US" b="1" dirty="0">
                <a:solidFill>
                  <a:srgbClr val="007D7D"/>
                </a:solidFill>
              </a:rPr>
              <a:t>severe disability.</a:t>
            </a:r>
            <a:endParaRPr lang="en-US" dirty="0">
              <a:solidFill>
                <a:srgbClr val="007D7D"/>
              </a:solidFill>
            </a:endParaRPr>
          </a:p>
          <a:p>
            <a:endParaRPr lang="en-US" dirty="0" smtClean="0"/>
          </a:p>
          <a:p>
            <a:pPr defTabSz="881371">
              <a:defRPr/>
            </a:pPr>
            <a:r>
              <a:rPr lang="en-US" dirty="0" smtClean="0"/>
              <a:t>https://www.ssa.gov/policy/docs/quickfacts/stat_snapshot/index.html?qs (Table 2)</a:t>
            </a:r>
          </a:p>
          <a:p>
            <a:pPr defTabSz="931543">
              <a:defRPr/>
            </a:pPr>
            <a:r>
              <a:rPr lang="en-US" baseline="0" dirty="0" smtClean="0"/>
              <a:t>https://aspe.hhs.gov/poverty-guidelines</a:t>
            </a:r>
          </a:p>
          <a:p>
            <a:pPr defTabSz="931543">
              <a:defRPr/>
            </a:pPr>
            <a:r>
              <a:rPr lang="en-US" baseline="0" dirty="0" smtClean="0"/>
              <a:t>https://www2.census.gov/library/publications/2012/demo/p70-131.pdf (Table 1)</a:t>
            </a:r>
          </a:p>
          <a:p>
            <a:pPr defTabSz="931543">
              <a:defRPr/>
            </a:pPr>
            <a:endParaRPr lang="en-US" baseline="0" dirty="0" smtClean="0"/>
          </a:p>
          <a:p>
            <a:pPr defTabSz="931543">
              <a:defRPr/>
            </a:pPr>
            <a:r>
              <a:rPr lang="en-US" baseline="0" dirty="0" smtClean="0"/>
              <a:t>Source:  ^Statistics</a:t>
            </a:r>
          </a:p>
          <a:p>
            <a:pPr defTabSz="931543">
              <a:defRPr/>
            </a:pPr>
            <a:r>
              <a:rPr lang="en-US" baseline="0" dirty="0" smtClean="0"/>
              <a:t>Slide updated 1/15/2019</a:t>
            </a:r>
            <a:endParaRPr lang="en-US" dirty="0" smtClean="0"/>
          </a:p>
          <a:p>
            <a:endParaRPr lang="en-US" dirty="0" smtClean="0"/>
          </a:p>
          <a:p>
            <a:pPr marL="165257" indent="-165257">
              <a:buFontTx/>
              <a:buChar char="-"/>
            </a:pPr>
            <a:endParaRPr lang="en-US" dirty="0" smtClean="0"/>
          </a:p>
          <a:p>
            <a:pPr marL="165257" indent="-165257">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D8AD8C53-ECBC-44FC-9144-A8C38BDE651D}" type="slidenum">
              <a:rPr lang="en-US" smtClean="0"/>
              <a:t>3</a:t>
            </a:fld>
            <a:endParaRPr lang="en-US"/>
          </a:p>
        </p:txBody>
      </p:sp>
    </p:spTree>
    <p:extLst>
      <p:ext uri="{BB962C8B-B14F-4D97-AF65-F5344CB8AC3E}">
        <p14:creationId xmlns:p14="http://schemas.microsoft.com/office/powerpoint/2010/main" val="1165633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When you file an application for disability benefits with Social Security, we always check on your eligibility for both of our programs.</a:t>
            </a:r>
          </a:p>
          <a:p>
            <a:r>
              <a:rPr lang="en-US" sz="900" dirty="0"/>
              <a:t>The same medical requirements apply to both programs, but the non-medical requirements differ.</a:t>
            </a:r>
          </a:p>
          <a:p>
            <a:endParaRPr lang="en-US" sz="900" dirty="0"/>
          </a:p>
          <a:p>
            <a:r>
              <a:rPr lang="en-US" sz="900" dirty="0"/>
              <a:t>Staff at your local Social Security field office review your non-medical eligibility. If you meet the non-medical requirements for SSDI, SSI, or both programs, we send your claim – or claims – to a medical examiner who works for the state of ___(your state).</a:t>
            </a:r>
          </a:p>
          <a:p>
            <a:endParaRPr lang="en-US" sz="900" dirty="0"/>
          </a:p>
          <a:p>
            <a:r>
              <a:rPr lang="en-US" sz="900" dirty="0"/>
              <a:t>Specifically, the medical examiners work for a state agency called the Disability Determination Service, or DDS. Once the medical examiner makes a medical decision on your application, you receive notification by mail, and your local Social Security field office receives notification electronically. If your claim is approved, you start receiving monthly disability benefits. If denied, you have 60 days to file an appeal.</a:t>
            </a:r>
          </a:p>
          <a:p>
            <a:endParaRPr lang="en-US" sz="900" dirty="0"/>
          </a:p>
          <a:p>
            <a:r>
              <a:rPr lang="en-US" sz="900" dirty="0"/>
              <a:t>For SSDI, you must have recent work history in order to receive benefits. Adults must have worked and earned Social Security credits in 5 out of the 10 years prior to the onset of the disability.</a:t>
            </a:r>
          </a:p>
          <a:p>
            <a:endParaRPr lang="en-US" sz="900" dirty="0"/>
          </a:p>
          <a:p>
            <a:r>
              <a:rPr lang="en-US" sz="900" dirty="0"/>
              <a:t>For younger workers, however, less work is required. For example:</a:t>
            </a:r>
          </a:p>
          <a:p>
            <a:endParaRPr lang="en-US" sz="900" dirty="0"/>
          </a:p>
          <a:p>
            <a:pPr>
              <a:spcBef>
                <a:spcPct val="20000"/>
              </a:spcBef>
              <a:buClr>
                <a:srgbClr val="A8C0F6"/>
              </a:buClr>
              <a:buFont typeface="Wingdings" pitchFamily="2" charset="2"/>
              <a:buChar char="§"/>
            </a:pPr>
            <a:r>
              <a:rPr lang="en-US" altLang="en-US" sz="900" u="sng" dirty="0"/>
              <a:t> Before age 24:</a:t>
            </a:r>
          </a:p>
          <a:p>
            <a:pPr marL="628460" lvl="1" indent="-171398">
              <a:spcBef>
                <a:spcPct val="20000"/>
              </a:spcBef>
              <a:buFont typeface="Arial" panose="020B0604020202020204" pitchFamily="34" charset="0"/>
              <a:buChar char="•"/>
            </a:pPr>
            <a:r>
              <a:rPr lang="en-US" altLang="en-US" sz="900" dirty="0"/>
              <a:t>1 ½ years of work in a three-year period before becoming disabled</a:t>
            </a:r>
          </a:p>
          <a:p>
            <a:pPr>
              <a:spcBef>
                <a:spcPct val="20000"/>
              </a:spcBef>
              <a:buClr>
                <a:srgbClr val="A8C0F6"/>
              </a:buClr>
              <a:buFont typeface="Wingdings" pitchFamily="2" charset="2"/>
              <a:buChar char="§"/>
            </a:pPr>
            <a:r>
              <a:rPr lang="en-US" altLang="en-US" sz="900" dirty="0"/>
              <a:t> </a:t>
            </a:r>
            <a:r>
              <a:rPr lang="en-US" altLang="en-US" sz="900" u="sng" dirty="0"/>
              <a:t>Age 24-31:</a:t>
            </a:r>
          </a:p>
          <a:p>
            <a:pPr lvl="1">
              <a:spcBef>
                <a:spcPct val="20000"/>
              </a:spcBef>
              <a:buClr>
                <a:srgbClr val="A8C0F6"/>
              </a:buClr>
              <a:buFont typeface="Wingdings" pitchFamily="2" charset="2"/>
              <a:buChar char="§"/>
            </a:pPr>
            <a:r>
              <a:rPr lang="en-US" altLang="en-US" sz="900" dirty="0"/>
              <a:t>work during half the time between age 21 and the time the disability began</a:t>
            </a:r>
          </a:p>
          <a:p>
            <a:pPr>
              <a:spcBef>
                <a:spcPct val="20000"/>
              </a:spcBef>
              <a:buClr>
                <a:srgbClr val="A8C0F6"/>
              </a:buClr>
              <a:buFont typeface="Wingdings" pitchFamily="2" charset="2"/>
              <a:buChar char="§"/>
            </a:pPr>
            <a:r>
              <a:rPr lang="en-US" altLang="en-US" sz="900" u="sng" dirty="0"/>
              <a:t>Age 31 or older:</a:t>
            </a:r>
          </a:p>
          <a:p>
            <a:pPr lvl="1">
              <a:spcBef>
                <a:spcPct val="20000"/>
              </a:spcBef>
              <a:buClr>
                <a:srgbClr val="A8C0F6"/>
              </a:buClr>
              <a:buFont typeface="Wingdings" pitchFamily="2" charset="2"/>
              <a:buChar char="§"/>
            </a:pPr>
            <a:r>
              <a:rPr lang="en-US" altLang="en-US" sz="900" dirty="0"/>
              <a:t>work during five out of the 10 years before the disability began</a:t>
            </a:r>
            <a:r>
              <a:rPr lang="en-US" altLang="en-US" sz="900" i="1" dirty="0"/>
              <a:t>   </a:t>
            </a:r>
          </a:p>
          <a:p>
            <a:endParaRPr lang="en-US" sz="900" dirty="0"/>
          </a:p>
          <a:p>
            <a:r>
              <a:rPr lang="en-US" sz="900" dirty="0"/>
              <a:t>However, since you do not need to work and gain insured status for SSI, babies and older people who have never worked can receive SSI benefits. They just need to be blind, disabled, or age 65 or older and have limited income and resources.</a:t>
            </a:r>
          </a:p>
          <a:p>
            <a:endParaRPr lang="en-US" sz="900" dirty="0"/>
          </a:p>
          <a:p>
            <a:pPr defTabSz="931543">
              <a:defRPr/>
            </a:pPr>
            <a:r>
              <a:rPr lang="en-US" sz="900" dirty="0"/>
              <a:t>Social Security has a specific set of rules that apply to disability beneficiaries. If you receive Social Security disability benefits or Supplemental Security Income payments, </a:t>
            </a:r>
            <a:r>
              <a:rPr lang="en-US" sz="900" b="1" dirty="0"/>
              <a:t>you must report all earnings to Social Security</a:t>
            </a:r>
            <a:r>
              <a:rPr lang="en-US" sz="900" dirty="0"/>
              <a:t>. </a:t>
            </a:r>
          </a:p>
          <a:p>
            <a:endParaRPr lang="en-US" sz="900" dirty="0"/>
          </a:p>
          <a:p>
            <a:endParaRPr lang="en-US" sz="900" dirty="0"/>
          </a:p>
        </p:txBody>
      </p:sp>
      <p:sp>
        <p:nvSpPr>
          <p:cNvPr id="4" name="Slide Number Placeholder 3"/>
          <p:cNvSpPr>
            <a:spLocks noGrp="1"/>
          </p:cNvSpPr>
          <p:nvPr>
            <p:ph type="sldNum" sz="quarter" idx="10"/>
          </p:nvPr>
        </p:nvSpPr>
        <p:spPr/>
        <p:txBody>
          <a:bodyPr/>
          <a:lstStyle/>
          <a:p>
            <a:fld id="{D8AD8C53-ECBC-44FC-9144-A8C38BDE651D}" type="slidenum">
              <a:rPr lang="en-US" smtClean="0"/>
              <a:t>4</a:t>
            </a:fld>
            <a:endParaRPr lang="en-US"/>
          </a:p>
        </p:txBody>
      </p:sp>
    </p:spTree>
    <p:extLst>
      <p:ext uri="{BB962C8B-B14F-4D97-AF65-F5344CB8AC3E}">
        <p14:creationId xmlns:p14="http://schemas.microsoft.com/office/powerpoint/2010/main" val="263098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5</a:t>
            </a:fld>
            <a:endParaRPr lang="en-US"/>
          </a:p>
        </p:txBody>
      </p:sp>
      <p:sp>
        <p:nvSpPr>
          <p:cNvPr id="5" name="Notes Placeholder 4"/>
          <p:cNvSpPr>
            <a:spLocks noGrp="1"/>
          </p:cNvSpPr>
          <p:nvPr>
            <p:ph type="body" sz="quarter" idx="11"/>
          </p:nvPr>
        </p:nvSpPr>
        <p:spPr/>
        <p:txBody>
          <a:bodyPr/>
          <a:lstStyle/>
          <a:p>
            <a:pPr defTabSz="931543">
              <a:defRPr/>
            </a:pPr>
            <a:r>
              <a:rPr lang="en-US" dirty="0"/>
              <a:t>SSI stands for Supplemental Security Income. Social Security administers the SSI program, which pays monthly benefits to adults with limited income and resources who are disabled, blind, or age 65 or older. Blind or disabled children may also get SSI. </a:t>
            </a:r>
          </a:p>
          <a:p>
            <a:endParaRPr lang="en-US" dirty="0"/>
          </a:p>
          <a:p>
            <a:r>
              <a:rPr lang="en-US" dirty="0"/>
              <a:t>People who have worked long enough, recently enough, may be able to receive Social Security benefits – such as disability or retirement – and SSI benefits at the same time, if the amount of Social Security benefits in combination with the person’s other income falls below the SSI income limits.</a:t>
            </a:r>
          </a:p>
          <a:p>
            <a:endParaRPr lang="en-US" dirty="0"/>
          </a:p>
        </p:txBody>
      </p:sp>
    </p:spTree>
    <p:extLst>
      <p:ext uri="{BB962C8B-B14F-4D97-AF65-F5344CB8AC3E}">
        <p14:creationId xmlns:p14="http://schemas.microsoft.com/office/powerpoint/2010/main" val="2929301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737" eaLnBrk="0" hangingPunct="0">
              <a:spcBef>
                <a:spcPct val="30000"/>
              </a:spcBef>
              <a:defRPr sz="1200">
                <a:solidFill>
                  <a:schemeClr val="tx1"/>
                </a:solidFill>
                <a:latin typeface="Times New Roman" pitchFamily="18" charset="0"/>
              </a:defRPr>
            </a:lvl1pPr>
            <a:lvl2pPr marL="764863" indent="-294178" defTabSz="939737" eaLnBrk="0" hangingPunct="0">
              <a:spcBef>
                <a:spcPct val="30000"/>
              </a:spcBef>
              <a:defRPr sz="1200">
                <a:solidFill>
                  <a:schemeClr val="tx1"/>
                </a:solidFill>
                <a:latin typeface="Times New Roman" pitchFamily="18" charset="0"/>
              </a:defRPr>
            </a:lvl2pPr>
            <a:lvl3pPr marL="1176714" indent="-235343" defTabSz="939737" eaLnBrk="0" hangingPunct="0">
              <a:spcBef>
                <a:spcPct val="30000"/>
              </a:spcBef>
              <a:defRPr sz="1200">
                <a:solidFill>
                  <a:schemeClr val="tx1"/>
                </a:solidFill>
                <a:latin typeface="Times New Roman" pitchFamily="18" charset="0"/>
              </a:defRPr>
            </a:lvl3pPr>
            <a:lvl4pPr marL="1647399" indent="-235343" defTabSz="939737" eaLnBrk="0" hangingPunct="0">
              <a:spcBef>
                <a:spcPct val="30000"/>
              </a:spcBef>
              <a:defRPr sz="1200">
                <a:solidFill>
                  <a:schemeClr val="tx1"/>
                </a:solidFill>
                <a:latin typeface="Times New Roman" pitchFamily="18" charset="0"/>
              </a:defRPr>
            </a:lvl4pPr>
            <a:lvl5pPr marL="2118084" indent="-235343" defTabSz="939737" eaLnBrk="0" hangingPunct="0">
              <a:spcBef>
                <a:spcPct val="30000"/>
              </a:spcBef>
              <a:defRPr sz="1200">
                <a:solidFill>
                  <a:schemeClr val="tx1"/>
                </a:solidFill>
                <a:latin typeface="Times New Roman" pitchFamily="18" charset="0"/>
              </a:defRPr>
            </a:lvl5pPr>
            <a:lvl6pPr marL="2588770" indent="-235343" defTabSz="939737" eaLnBrk="0" fontAlgn="base" hangingPunct="0">
              <a:spcBef>
                <a:spcPct val="30000"/>
              </a:spcBef>
              <a:spcAft>
                <a:spcPct val="0"/>
              </a:spcAft>
              <a:defRPr sz="1200">
                <a:solidFill>
                  <a:schemeClr val="tx1"/>
                </a:solidFill>
                <a:latin typeface="Times New Roman" pitchFamily="18" charset="0"/>
              </a:defRPr>
            </a:lvl6pPr>
            <a:lvl7pPr marL="3059456" indent="-235343" defTabSz="939737" eaLnBrk="0" fontAlgn="base" hangingPunct="0">
              <a:spcBef>
                <a:spcPct val="30000"/>
              </a:spcBef>
              <a:spcAft>
                <a:spcPct val="0"/>
              </a:spcAft>
              <a:defRPr sz="1200">
                <a:solidFill>
                  <a:schemeClr val="tx1"/>
                </a:solidFill>
                <a:latin typeface="Times New Roman" pitchFamily="18" charset="0"/>
              </a:defRPr>
            </a:lvl7pPr>
            <a:lvl8pPr marL="3530141" indent="-235343" defTabSz="939737" eaLnBrk="0" fontAlgn="base" hangingPunct="0">
              <a:spcBef>
                <a:spcPct val="30000"/>
              </a:spcBef>
              <a:spcAft>
                <a:spcPct val="0"/>
              </a:spcAft>
              <a:defRPr sz="1200">
                <a:solidFill>
                  <a:schemeClr val="tx1"/>
                </a:solidFill>
                <a:latin typeface="Times New Roman" pitchFamily="18" charset="0"/>
              </a:defRPr>
            </a:lvl8pPr>
            <a:lvl9pPr marL="4000826" indent="-235343" defTabSz="93973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8EA535E-0BAE-4227-B300-63D24E1C17D5}" type="slidenum">
              <a:rPr lang="en-US" altLang="en-US" smtClean="0"/>
              <a:pPr>
                <a:spcBef>
                  <a:spcPct val="0"/>
                </a:spcBef>
              </a:pPr>
              <a:t>6</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800254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737" eaLnBrk="0" hangingPunct="0">
              <a:spcBef>
                <a:spcPct val="30000"/>
              </a:spcBef>
              <a:defRPr sz="1200">
                <a:solidFill>
                  <a:schemeClr val="tx1"/>
                </a:solidFill>
                <a:latin typeface="Times New Roman" pitchFamily="18" charset="0"/>
              </a:defRPr>
            </a:lvl1pPr>
            <a:lvl2pPr marL="764863" indent="-294178" defTabSz="939737" eaLnBrk="0" hangingPunct="0">
              <a:spcBef>
                <a:spcPct val="30000"/>
              </a:spcBef>
              <a:defRPr sz="1200">
                <a:solidFill>
                  <a:schemeClr val="tx1"/>
                </a:solidFill>
                <a:latin typeface="Times New Roman" pitchFamily="18" charset="0"/>
              </a:defRPr>
            </a:lvl2pPr>
            <a:lvl3pPr marL="1176714" indent="-235343" defTabSz="939737" eaLnBrk="0" hangingPunct="0">
              <a:spcBef>
                <a:spcPct val="30000"/>
              </a:spcBef>
              <a:defRPr sz="1200">
                <a:solidFill>
                  <a:schemeClr val="tx1"/>
                </a:solidFill>
                <a:latin typeface="Times New Roman" pitchFamily="18" charset="0"/>
              </a:defRPr>
            </a:lvl3pPr>
            <a:lvl4pPr marL="1647399" indent="-235343" defTabSz="939737" eaLnBrk="0" hangingPunct="0">
              <a:spcBef>
                <a:spcPct val="30000"/>
              </a:spcBef>
              <a:defRPr sz="1200">
                <a:solidFill>
                  <a:schemeClr val="tx1"/>
                </a:solidFill>
                <a:latin typeface="Times New Roman" pitchFamily="18" charset="0"/>
              </a:defRPr>
            </a:lvl4pPr>
            <a:lvl5pPr marL="2118084" indent="-235343" defTabSz="939737" eaLnBrk="0" hangingPunct="0">
              <a:spcBef>
                <a:spcPct val="30000"/>
              </a:spcBef>
              <a:defRPr sz="1200">
                <a:solidFill>
                  <a:schemeClr val="tx1"/>
                </a:solidFill>
                <a:latin typeface="Times New Roman" pitchFamily="18" charset="0"/>
              </a:defRPr>
            </a:lvl5pPr>
            <a:lvl6pPr marL="2588770" indent="-235343" defTabSz="939737" eaLnBrk="0" fontAlgn="base" hangingPunct="0">
              <a:spcBef>
                <a:spcPct val="30000"/>
              </a:spcBef>
              <a:spcAft>
                <a:spcPct val="0"/>
              </a:spcAft>
              <a:defRPr sz="1200">
                <a:solidFill>
                  <a:schemeClr val="tx1"/>
                </a:solidFill>
                <a:latin typeface="Times New Roman" pitchFamily="18" charset="0"/>
              </a:defRPr>
            </a:lvl6pPr>
            <a:lvl7pPr marL="3059456" indent="-235343" defTabSz="939737" eaLnBrk="0" fontAlgn="base" hangingPunct="0">
              <a:spcBef>
                <a:spcPct val="30000"/>
              </a:spcBef>
              <a:spcAft>
                <a:spcPct val="0"/>
              </a:spcAft>
              <a:defRPr sz="1200">
                <a:solidFill>
                  <a:schemeClr val="tx1"/>
                </a:solidFill>
                <a:latin typeface="Times New Roman" pitchFamily="18" charset="0"/>
              </a:defRPr>
            </a:lvl7pPr>
            <a:lvl8pPr marL="3530141" indent="-235343" defTabSz="939737" eaLnBrk="0" fontAlgn="base" hangingPunct="0">
              <a:spcBef>
                <a:spcPct val="30000"/>
              </a:spcBef>
              <a:spcAft>
                <a:spcPct val="0"/>
              </a:spcAft>
              <a:defRPr sz="1200">
                <a:solidFill>
                  <a:schemeClr val="tx1"/>
                </a:solidFill>
                <a:latin typeface="Times New Roman" pitchFamily="18" charset="0"/>
              </a:defRPr>
            </a:lvl8pPr>
            <a:lvl9pPr marL="4000826" indent="-235343" defTabSz="93973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EB9C692-E412-486C-944A-A5DC0828F495}" type="slidenum">
              <a:rPr lang="en-US" altLang="en-US" smtClean="0"/>
              <a:pPr>
                <a:spcBef>
                  <a:spcPct val="0"/>
                </a:spcBef>
              </a:pPr>
              <a:t>7</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3431174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9737" eaLnBrk="0" hangingPunct="0">
              <a:spcBef>
                <a:spcPct val="30000"/>
              </a:spcBef>
              <a:defRPr sz="1200">
                <a:solidFill>
                  <a:schemeClr val="tx1"/>
                </a:solidFill>
                <a:latin typeface="Times New Roman" pitchFamily="18" charset="0"/>
              </a:defRPr>
            </a:lvl1pPr>
            <a:lvl2pPr marL="764863" indent="-294178" defTabSz="939737" eaLnBrk="0" hangingPunct="0">
              <a:spcBef>
                <a:spcPct val="30000"/>
              </a:spcBef>
              <a:defRPr sz="1200">
                <a:solidFill>
                  <a:schemeClr val="tx1"/>
                </a:solidFill>
                <a:latin typeface="Times New Roman" pitchFamily="18" charset="0"/>
              </a:defRPr>
            </a:lvl2pPr>
            <a:lvl3pPr marL="1176714" indent="-235343" defTabSz="939737" eaLnBrk="0" hangingPunct="0">
              <a:spcBef>
                <a:spcPct val="30000"/>
              </a:spcBef>
              <a:defRPr sz="1200">
                <a:solidFill>
                  <a:schemeClr val="tx1"/>
                </a:solidFill>
                <a:latin typeface="Times New Roman" pitchFamily="18" charset="0"/>
              </a:defRPr>
            </a:lvl3pPr>
            <a:lvl4pPr marL="1647399" indent="-235343" defTabSz="939737" eaLnBrk="0" hangingPunct="0">
              <a:spcBef>
                <a:spcPct val="30000"/>
              </a:spcBef>
              <a:defRPr sz="1200">
                <a:solidFill>
                  <a:schemeClr val="tx1"/>
                </a:solidFill>
                <a:latin typeface="Times New Roman" pitchFamily="18" charset="0"/>
              </a:defRPr>
            </a:lvl4pPr>
            <a:lvl5pPr marL="2118084" indent="-235343" defTabSz="939737" eaLnBrk="0" hangingPunct="0">
              <a:spcBef>
                <a:spcPct val="30000"/>
              </a:spcBef>
              <a:defRPr sz="1200">
                <a:solidFill>
                  <a:schemeClr val="tx1"/>
                </a:solidFill>
                <a:latin typeface="Times New Roman" pitchFamily="18" charset="0"/>
              </a:defRPr>
            </a:lvl5pPr>
            <a:lvl6pPr marL="2588770" indent="-235343" defTabSz="939737" eaLnBrk="0" fontAlgn="base" hangingPunct="0">
              <a:spcBef>
                <a:spcPct val="30000"/>
              </a:spcBef>
              <a:spcAft>
                <a:spcPct val="0"/>
              </a:spcAft>
              <a:defRPr sz="1200">
                <a:solidFill>
                  <a:schemeClr val="tx1"/>
                </a:solidFill>
                <a:latin typeface="Times New Roman" pitchFamily="18" charset="0"/>
              </a:defRPr>
            </a:lvl6pPr>
            <a:lvl7pPr marL="3059456" indent="-235343" defTabSz="939737" eaLnBrk="0" fontAlgn="base" hangingPunct="0">
              <a:spcBef>
                <a:spcPct val="30000"/>
              </a:spcBef>
              <a:spcAft>
                <a:spcPct val="0"/>
              </a:spcAft>
              <a:defRPr sz="1200">
                <a:solidFill>
                  <a:schemeClr val="tx1"/>
                </a:solidFill>
                <a:latin typeface="Times New Roman" pitchFamily="18" charset="0"/>
              </a:defRPr>
            </a:lvl7pPr>
            <a:lvl8pPr marL="3530141" indent="-235343" defTabSz="939737" eaLnBrk="0" fontAlgn="base" hangingPunct="0">
              <a:spcBef>
                <a:spcPct val="30000"/>
              </a:spcBef>
              <a:spcAft>
                <a:spcPct val="0"/>
              </a:spcAft>
              <a:defRPr sz="1200">
                <a:solidFill>
                  <a:schemeClr val="tx1"/>
                </a:solidFill>
                <a:latin typeface="Times New Roman" pitchFamily="18" charset="0"/>
              </a:defRPr>
            </a:lvl8pPr>
            <a:lvl9pPr marL="4000826" indent="-235343" defTabSz="939737"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EB9C692-E412-486C-944A-A5DC0828F495}" type="slidenum">
              <a:rPr lang="en-US" altLang="en-US" smtClean="0"/>
              <a:pPr>
                <a:spcBef>
                  <a:spcPct val="0"/>
                </a:spcBef>
              </a:pPr>
              <a:t>8</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72505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7AA6493C-F506-43B6-9B4D-1CDB5879358C}" type="slidenum">
              <a:rPr lang="en-US" smtClean="0"/>
              <a:t>10</a:t>
            </a:fld>
            <a:endParaRPr lang="en-US"/>
          </a:p>
        </p:txBody>
      </p:sp>
      <p:sp>
        <p:nvSpPr>
          <p:cNvPr id="5" name="Notes Placeholder 4"/>
          <p:cNvSpPr>
            <a:spLocks noGrp="1"/>
          </p:cNvSpPr>
          <p:nvPr>
            <p:ph type="body" sz="quarter" idx="11"/>
          </p:nvPr>
        </p:nvSpPr>
        <p:spPr/>
        <p:txBody>
          <a:bodyPr/>
          <a:lstStyle/>
          <a:p>
            <a:pPr defTabSz="931543">
              <a:defRPr/>
            </a:pPr>
            <a:r>
              <a:rPr lang="en-US" dirty="0"/>
              <a:t>SSI stands for Supplemental Security Income. Social Security administers the SSI program, which pays monthly benefits to adults with limited income and resources who are disabled, blind, or age 65 or older. Blind or disabled children may also get SSI. </a:t>
            </a:r>
          </a:p>
          <a:p>
            <a:endParaRPr lang="en-US" dirty="0"/>
          </a:p>
          <a:p>
            <a:r>
              <a:rPr lang="en-US" dirty="0"/>
              <a:t>People who have worked long enough, recently enough, may be able to receive Social Security benefits – such as disability or retirement – and SSI benefits at the same time, if the amount of Social Security benefits in combination with the person’s other income falls below the SSI income limits.</a:t>
            </a:r>
          </a:p>
          <a:p>
            <a:endParaRPr lang="en-US" dirty="0"/>
          </a:p>
        </p:txBody>
      </p:sp>
    </p:spTree>
    <p:extLst>
      <p:ext uri="{BB962C8B-B14F-4D97-AF65-F5344CB8AC3E}">
        <p14:creationId xmlns:p14="http://schemas.microsoft.com/office/powerpoint/2010/main" val="6462858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99744"/>
          </a:xfrm>
          <a:prstGeom prst="rect">
            <a:avLst/>
          </a:prstGeom>
        </p:spPr>
      </p:pic>
    </p:spTree>
    <p:extLst>
      <p:ext uri="{BB962C8B-B14F-4D97-AF65-F5344CB8AC3E}">
        <p14:creationId xmlns:p14="http://schemas.microsoft.com/office/powerpoint/2010/main" val="12441748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ard">
    <p:spTree>
      <p:nvGrpSpPr>
        <p:cNvPr id="1" name=""/>
        <p:cNvGrpSpPr/>
        <p:nvPr/>
      </p:nvGrpSpPr>
      <p:grpSpPr>
        <a:xfrm>
          <a:off x="0" y="0"/>
          <a:ext cx="0" cy="0"/>
          <a:chOff x="0" y="0"/>
          <a:chExt cx="0" cy="0"/>
        </a:xfrm>
      </p:grpSpPr>
      <p:sp>
        <p:nvSpPr>
          <p:cNvPr id="7" name="Rectangle 6"/>
          <p:cNvSpPr/>
          <p:nvPr userDrawn="1"/>
        </p:nvSpPr>
        <p:spPr>
          <a:xfrm>
            <a:off x="0" y="6547104"/>
            <a:ext cx="9144000" cy="310896"/>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66420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952999"/>
            <a:ext cx="9144000" cy="1670304"/>
          </a:xfrm>
          <a:prstGeom prst="rect">
            <a:avLst/>
          </a:prstGeom>
        </p:spPr>
      </p:pic>
    </p:spTree>
    <p:extLst>
      <p:ext uri="{BB962C8B-B14F-4D97-AF65-F5344CB8AC3E}">
        <p14:creationId xmlns:p14="http://schemas.microsoft.com/office/powerpoint/2010/main" val="301717538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938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9450E1-381E-41C4-B49F-52DA1CD1B16E}" type="datetimeFigureOut">
              <a:rPr lang="en-US" smtClean="0"/>
              <a:t>4/3/2019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221CDAF-7AA6-4807-B601-63BF3B41F162}" type="slidenum">
              <a:rPr lang="en-US" smtClean="0"/>
              <a:t>‹#›</a:t>
            </a:fld>
            <a:endParaRPr lang="en-US" dirty="0"/>
          </a:p>
        </p:txBody>
      </p:sp>
    </p:spTree>
    <p:extLst>
      <p:ext uri="{BB962C8B-B14F-4D97-AF65-F5344CB8AC3E}">
        <p14:creationId xmlns:p14="http://schemas.microsoft.com/office/powerpoint/2010/main" val="37827557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gi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5000"/>
                <a:lumOff val="95000"/>
              </a:schemeClr>
            </a:gs>
            <a:gs pos="100000">
              <a:srgbClr val="F2E9D5"/>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5894435"/>
            <a:ext cx="9144000" cy="972273"/>
          </a:xfrm>
          <a:prstGeom prst="rect">
            <a:avLst/>
          </a:prstGeom>
          <a:solidFill>
            <a:srgbClr val="C1D2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5808617"/>
            <a:ext cx="9144000" cy="134983"/>
          </a:xfrm>
          <a:prstGeom prst="rect">
            <a:avLst/>
          </a:prstGeom>
          <a:solidFill>
            <a:srgbClr val="0029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userDrawn="1"/>
        </p:nvSpPr>
        <p:spPr>
          <a:xfrm>
            <a:off x="6244541" y="6166440"/>
            <a:ext cx="2806861" cy="477054"/>
          </a:xfrm>
          <a:prstGeom prst="rect">
            <a:avLst/>
          </a:prstGeom>
          <a:noFill/>
        </p:spPr>
        <p:txBody>
          <a:bodyPr wrap="square" rtlCol="0">
            <a:spAutoFit/>
          </a:bodyPr>
          <a:lstStyle/>
          <a:p>
            <a:r>
              <a:rPr lang="en-US" sz="2500" b="0" dirty="0" smtClean="0">
                <a:solidFill>
                  <a:srgbClr val="00295B"/>
                </a:solidFill>
              </a:rPr>
              <a:t>SocialSecurity.gov</a:t>
            </a:r>
            <a:endParaRPr lang="en-US" sz="2500" b="0" dirty="0">
              <a:solidFill>
                <a:srgbClr val="00295B"/>
              </a:solidFill>
            </a:endParaRP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9005" y="6035041"/>
            <a:ext cx="2140064" cy="734972"/>
          </a:xfrm>
          <a:prstGeom prst="rect">
            <a:avLst/>
          </a:prstGeom>
        </p:spPr>
      </p:pic>
    </p:spTree>
    <p:extLst>
      <p:ext uri="{BB962C8B-B14F-4D97-AF65-F5344CB8AC3E}">
        <p14:creationId xmlns:p14="http://schemas.microsoft.com/office/powerpoint/2010/main" val="3856328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2107474"/>
            <a:ext cx="9144000" cy="1288870"/>
          </a:xfrm>
          <a:prstGeom prst="rect">
            <a:avLst/>
          </a:prstGeom>
        </p:spPr>
        <p:txBody>
          <a:bodyPr>
            <a:normAutofit fontScale="90000"/>
          </a:bodyPr>
          <a:lstStyle/>
          <a:p>
            <a:r>
              <a:rPr lang="en-US" dirty="0" smtClean="0"/>
              <a:t>Social Security: </a:t>
            </a:r>
            <a:br>
              <a:rPr lang="en-US" dirty="0" smtClean="0"/>
            </a:br>
            <a:r>
              <a:rPr lang="en-US" dirty="0" smtClean="0"/>
              <a:t>With You Through Life’s Journey…</a:t>
            </a:r>
            <a:endParaRPr lang="en-US" dirty="0"/>
          </a:p>
        </p:txBody>
      </p:sp>
      <p:sp>
        <p:nvSpPr>
          <p:cNvPr id="2" name="TextBox 1"/>
          <p:cNvSpPr txBox="1"/>
          <p:nvPr/>
        </p:nvSpPr>
        <p:spPr>
          <a:xfrm>
            <a:off x="6529498" y="6590145"/>
            <a:ext cx="2608406" cy="276999"/>
          </a:xfrm>
          <a:prstGeom prst="rect">
            <a:avLst/>
          </a:prstGeom>
          <a:noFill/>
        </p:spPr>
        <p:txBody>
          <a:bodyPr wrap="none" rtlCol="0">
            <a:spAutoFit/>
          </a:bodyPr>
          <a:lstStyle/>
          <a:p>
            <a:r>
              <a:rPr lang="en-US" sz="1200" dirty="0" smtClean="0">
                <a:solidFill>
                  <a:schemeClr val="bg1"/>
                </a:solidFill>
              </a:rPr>
              <a:t>Produced at U.S. taxpayer expense</a:t>
            </a:r>
            <a:endParaRPr lang="en-US" sz="1200"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4958" y="3705079"/>
            <a:ext cx="2626672" cy="902090"/>
          </a:xfrm>
          <a:prstGeom prst="rect">
            <a:avLst/>
          </a:prstGeom>
        </p:spPr>
      </p:pic>
    </p:spTree>
    <p:extLst>
      <p:ext uri="{BB962C8B-B14F-4D97-AF65-F5344CB8AC3E}">
        <p14:creationId xmlns:p14="http://schemas.microsoft.com/office/powerpoint/2010/main" val="91432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38" y="1011116"/>
            <a:ext cx="9144000"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3366"/>
                </a:solidFill>
                <a:effectLst/>
                <a:uLnTx/>
                <a:uFillTx/>
                <a:latin typeface="+mj-lt"/>
                <a:ea typeface="Segoe UI Emoji" panose="020B0502040204020203" pitchFamily="34" charset="0"/>
              </a:rPr>
              <a:t>ABLE Account Eligibility</a:t>
            </a:r>
            <a:endParaRPr kumimoji="0" lang="en-US" sz="3600" b="1" i="0" u="none" strike="noStrike" kern="1200" cap="none" spc="0" normalizeH="0" baseline="0" noProof="0" dirty="0">
              <a:ln>
                <a:noFill/>
              </a:ln>
              <a:solidFill>
                <a:srgbClr val="003366"/>
              </a:solidFill>
              <a:effectLst/>
              <a:uLnTx/>
              <a:uFillTx/>
              <a:latin typeface="+mj-lt"/>
              <a:ea typeface="Segoe UI Emoji" panose="020B0502040204020203" pitchFamily="34" charset="0"/>
            </a:endParaRPr>
          </a:p>
        </p:txBody>
      </p:sp>
      <p:sp>
        <p:nvSpPr>
          <p:cNvPr id="5" name="TextBox 4"/>
          <p:cNvSpPr txBox="1"/>
          <p:nvPr/>
        </p:nvSpPr>
        <p:spPr>
          <a:xfrm>
            <a:off x="357338" y="1657447"/>
            <a:ext cx="8458200" cy="4462760"/>
          </a:xfrm>
          <a:prstGeom prst="rect">
            <a:avLst/>
          </a:prstGeom>
          <a:noFill/>
        </p:spPr>
        <p:txBody>
          <a:bodyPr wrap="square" rtlCol="0">
            <a:spAutoFit/>
          </a:bodyPr>
          <a:lstStyle/>
          <a:p>
            <a:r>
              <a:rPr lang="en-US" sz="2000" dirty="0"/>
              <a:t>To be eligible, individuals must meet two </a:t>
            </a:r>
            <a:r>
              <a:rPr lang="en-US" sz="2000" dirty="0" smtClean="0"/>
              <a:t>requirements:</a:t>
            </a:r>
          </a:p>
          <a:p>
            <a:pPr marL="457200" indent="-457200">
              <a:buAutoNum type="arabicPeriod"/>
            </a:pPr>
            <a:r>
              <a:rPr lang="en-US" sz="2000" b="1" dirty="0" smtClean="0"/>
              <a:t>Age </a:t>
            </a:r>
            <a:r>
              <a:rPr lang="en-US" sz="2000" b="1" dirty="0"/>
              <a:t>Requirement</a:t>
            </a:r>
            <a:r>
              <a:rPr lang="en-US" sz="2000" b="1" dirty="0" smtClean="0"/>
              <a:t>:</a:t>
            </a:r>
          </a:p>
          <a:p>
            <a:pPr marL="800100" lvl="1" indent="-342900">
              <a:buFont typeface="Arial" panose="020B0604020202020204" pitchFamily="34" charset="0"/>
              <a:buChar char="•"/>
            </a:pPr>
            <a:r>
              <a:rPr lang="en-US" sz="2000" dirty="0" smtClean="0"/>
              <a:t>Had an onset of disability prior to 26</a:t>
            </a:r>
            <a:r>
              <a:rPr lang="en-US" sz="2000" baseline="30000" dirty="0" smtClean="0"/>
              <a:t>th</a:t>
            </a:r>
            <a:r>
              <a:rPr lang="en-US" sz="2000" dirty="0" smtClean="0"/>
              <a:t> birthday</a:t>
            </a:r>
            <a:endParaRPr lang="en-US" sz="2000" b="1" dirty="0" smtClean="0"/>
          </a:p>
          <a:p>
            <a:pPr marL="342900" indent="-342900">
              <a:buFont typeface="Arial" panose="020B0604020202020204" pitchFamily="34" charset="0"/>
              <a:buChar char="•"/>
            </a:pPr>
            <a:endParaRPr lang="en-US" sz="2000" dirty="0"/>
          </a:p>
          <a:p>
            <a:r>
              <a:rPr lang="en-US" sz="2000" b="1" dirty="0" smtClean="0"/>
              <a:t>2.  Severity of Disability</a:t>
            </a:r>
            <a:endParaRPr lang="en-US" sz="2000" dirty="0"/>
          </a:p>
          <a:p>
            <a:pPr marL="742950" lvl="1" indent="-285750">
              <a:buFont typeface="Arial" panose="020B0604020202020204" pitchFamily="34" charset="0"/>
              <a:buChar char="•"/>
            </a:pPr>
            <a:r>
              <a:rPr lang="en-US" sz="2000" dirty="0" smtClean="0"/>
              <a:t>Determined </a:t>
            </a:r>
            <a:r>
              <a:rPr lang="en-US" sz="2000" dirty="0"/>
              <a:t>to </a:t>
            </a:r>
            <a:r>
              <a:rPr lang="en-US" sz="2000" b="1" dirty="0"/>
              <a:t>meet the disability requirements </a:t>
            </a:r>
            <a:r>
              <a:rPr lang="en-US" sz="2000" dirty="0"/>
              <a:t>for </a:t>
            </a:r>
            <a:r>
              <a:rPr lang="en-US" sz="2000" dirty="0" smtClean="0"/>
              <a:t>Supplemental Security </a:t>
            </a:r>
            <a:r>
              <a:rPr lang="en-US" sz="2000" dirty="0"/>
              <a:t>Income (SSI) or Social Security Disability Insurance (SSDI)and are receiving these benefits</a:t>
            </a:r>
          </a:p>
          <a:p>
            <a:pPr lvl="1"/>
            <a:endParaRPr lang="en-US" sz="2000" dirty="0"/>
          </a:p>
          <a:p>
            <a:pPr lvl="1"/>
            <a:r>
              <a:rPr lang="en-US" sz="2000" b="1" i="1" dirty="0" smtClean="0"/>
              <a:t>Or</a:t>
            </a:r>
            <a:endParaRPr lang="en-US" sz="2000" dirty="0"/>
          </a:p>
          <a:p>
            <a:pPr marL="742950" lvl="1" indent="-285750">
              <a:buFont typeface="Arial" panose="020B0604020202020204" pitchFamily="34" charset="0"/>
              <a:buChar char="•"/>
            </a:pPr>
            <a:r>
              <a:rPr lang="en-US" sz="2000" dirty="0" smtClean="0"/>
              <a:t>Obtained </a:t>
            </a:r>
            <a:r>
              <a:rPr lang="en-US" sz="2000" dirty="0"/>
              <a:t>a </a:t>
            </a:r>
            <a:r>
              <a:rPr lang="en-US" sz="2000" b="1" dirty="0"/>
              <a:t>disability certification</a:t>
            </a:r>
            <a:r>
              <a:rPr lang="en-US" sz="2000" dirty="0"/>
              <a:t>, including a licensed </a:t>
            </a:r>
            <a:r>
              <a:rPr lang="en-US" sz="2000" dirty="0" smtClean="0"/>
              <a:t>physician’s diagnosis</a:t>
            </a:r>
            <a:r>
              <a:rPr lang="en-US" sz="2000" dirty="0"/>
              <a:t>, that the individual meets certain severity of </a:t>
            </a:r>
            <a:r>
              <a:rPr lang="en-US" sz="2000" dirty="0" smtClean="0"/>
              <a:t>disability criteria </a:t>
            </a: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3366"/>
              </a:solidFill>
              <a:effectLst/>
              <a:uLnTx/>
              <a:uFillTx/>
              <a:latin typeface="Helvetica"/>
              <a:ea typeface="+mn-ea"/>
              <a:cs typeface="+mn-cs"/>
            </a:endParaRPr>
          </a:p>
        </p:txBody>
      </p:sp>
    </p:spTree>
    <p:extLst>
      <p:ext uri="{BB962C8B-B14F-4D97-AF65-F5344CB8AC3E}">
        <p14:creationId xmlns:p14="http://schemas.microsoft.com/office/powerpoint/2010/main" val="148299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9808" y="1146412"/>
            <a:ext cx="7492621" cy="646331"/>
          </a:xfrm>
          <a:prstGeom prst="rect">
            <a:avLst/>
          </a:prstGeom>
          <a:noFill/>
        </p:spPr>
        <p:txBody>
          <a:bodyPr wrap="square" rtlCol="0">
            <a:spAutoFit/>
          </a:bodyPr>
          <a:lstStyle/>
          <a:p>
            <a:pPr algn="ctr"/>
            <a:r>
              <a:rPr lang="en-US" sz="3600" b="1" dirty="0" smtClean="0">
                <a:latin typeface="+mj-lt"/>
              </a:rPr>
              <a:t>ABLE and SSI</a:t>
            </a:r>
            <a:endParaRPr lang="en-US" sz="3600" b="1" dirty="0">
              <a:latin typeface="+mj-lt"/>
            </a:endParaRPr>
          </a:p>
        </p:txBody>
      </p:sp>
      <p:sp>
        <p:nvSpPr>
          <p:cNvPr id="5" name="TextBox 4"/>
          <p:cNvSpPr txBox="1"/>
          <p:nvPr/>
        </p:nvSpPr>
        <p:spPr>
          <a:xfrm>
            <a:off x="668738" y="1792743"/>
            <a:ext cx="7874759"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first 100,000 in an ABLE account does not count as a resource for SSI</a:t>
            </a:r>
          </a:p>
          <a:p>
            <a:pPr marL="285750" indent="-285750">
              <a:buFont typeface="Arial" panose="020B0604020202020204" pitchFamily="34" charset="0"/>
              <a:buChar char="•"/>
            </a:pPr>
            <a:r>
              <a:rPr lang="en-US" sz="2400" dirty="0" smtClean="0"/>
              <a:t>SSI monthly payments will be suspended if the beneficiary’s ABLE account balance exceeds $100,000 by an amount that causes the recipient to exceed the SSI resource limit, but SSI eligibility will not be terminated.</a:t>
            </a:r>
          </a:p>
          <a:p>
            <a:pPr marL="285750" indent="-285750">
              <a:buFont typeface="Arial" panose="020B0604020202020204" pitchFamily="34" charset="0"/>
              <a:buChar char="•"/>
            </a:pPr>
            <a:r>
              <a:rPr lang="en-US" sz="2400" dirty="0" smtClean="0"/>
              <a:t>Social Security counts housing expenses as a resource if they are distributed in one month and held until the following month.</a:t>
            </a:r>
            <a:endParaRPr lang="en-US" sz="2400" dirty="0"/>
          </a:p>
        </p:txBody>
      </p:sp>
    </p:spTree>
    <p:extLst>
      <p:ext uri="{BB962C8B-B14F-4D97-AF65-F5344CB8AC3E}">
        <p14:creationId xmlns:p14="http://schemas.microsoft.com/office/powerpoint/2010/main" val="216219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8143" y="1751800"/>
            <a:ext cx="8161362" cy="4154984"/>
          </a:xfrm>
          <a:prstGeom prst="rect">
            <a:avLst/>
          </a:prstGeom>
          <a:noFill/>
        </p:spPr>
        <p:txBody>
          <a:bodyPr wrap="square" rtlCol="0">
            <a:spAutoFit/>
          </a:bodyPr>
          <a:lstStyle/>
          <a:p>
            <a:r>
              <a:rPr lang="en-US" sz="2400" dirty="0"/>
              <a:t>Distributions from an ABLE account may be made for “</a:t>
            </a:r>
            <a:r>
              <a:rPr lang="en-US" sz="2400" b="1" dirty="0"/>
              <a:t>Qualified Disability Expenses</a:t>
            </a:r>
            <a:r>
              <a:rPr lang="en-US" sz="2400" dirty="0"/>
              <a:t>.” These distributions do not count as </a:t>
            </a:r>
            <a:r>
              <a:rPr lang="en-US" sz="2400" i="1" dirty="0"/>
              <a:t>income</a:t>
            </a:r>
            <a:r>
              <a:rPr lang="en-US" sz="2400" dirty="0"/>
              <a:t>. If they are spent in the month received, there is no effect on SSI eligibility.</a:t>
            </a:r>
          </a:p>
          <a:p>
            <a:endParaRPr lang="en-US" sz="2400" dirty="0"/>
          </a:p>
          <a:p>
            <a:r>
              <a:rPr lang="en-US" sz="2400" b="1" dirty="0"/>
              <a:t>Qualified disability expenses:</a:t>
            </a:r>
            <a:endParaRPr lang="en-US" sz="2400" dirty="0"/>
          </a:p>
          <a:p>
            <a:pPr marL="342900" indent="-342900">
              <a:buFont typeface="Arial" panose="020B0604020202020204" pitchFamily="34" charset="0"/>
              <a:buChar char="•"/>
            </a:pPr>
            <a:r>
              <a:rPr lang="en-US" sz="2400" dirty="0"/>
              <a:t>Relate to the designated beneficiary’s blindness or disability</a:t>
            </a:r>
          </a:p>
          <a:p>
            <a:pPr marL="342900" indent="-342900">
              <a:buFont typeface="Arial" panose="020B0604020202020204" pitchFamily="34" charset="0"/>
              <a:buChar char="•"/>
            </a:pPr>
            <a:r>
              <a:rPr lang="en-US" sz="2400" dirty="0"/>
              <a:t>Are for the benefit of that designated beneficiary</a:t>
            </a:r>
          </a:p>
          <a:p>
            <a:pPr marL="342900" indent="-342900">
              <a:buFont typeface="Arial" panose="020B0604020202020204" pitchFamily="34" charset="0"/>
              <a:buChar char="•"/>
            </a:pPr>
            <a:r>
              <a:rPr lang="en-US" sz="2400" dirty="0"/>
              <a:t>Must relate to maintaining or improving his or her health, </a:t>
            </a:r>
            <a:r>
              <a:rPr lang="en-US" sz="2400" dirty="0" smtClean="0"/>
              <a:t>independence</a:t>
            </a:r>
            <a:r>
              <a:rPr lang="en-US" sz="2400" dirty="0"/>
              <a:t>, or quality of life </a:t>
            </a:r>
          </a:p>
        </p:txBody>
      </p:sp>
      <p:sp>
        <p:nvSpPr>
          <p:cNvPr id="5" name="TextBox 4"/>
          <p:cNvSpPr txBox="1"/>
          <p:nvPr/>
        </p:nvSpPr>
        <p:spPr>
          <a:xfrm>
            <a:off x="914400" y="1105469"/>
            <a:ext cx="7328848" cy="646331"/>
          </a:xfrm>
          <a:prstGeom prst="rect">
            <a:avLst/>
          </a:prstGeom>
          <a:noFill/>
        </p:spPr>
        <p:txBody>
          <a:bodyPr wrap="square" rtlCol="0">
            <a:spAutoFit/>
          </a:bodyPr>
          <a:lstStyle/>
          <a:p>
            <a:pPr algn="ctr"/>
            <a:r>
              <a:rPr lang="en-US" sz="3600" b="1" dirty="0" smtClean="0">
                <a:latin typeface="+mj-lt"/>
              </a:rPr>
              <a:t>Using ABLE Account Funds</a:t>
            </a:r>
            <a:endParaRPr lang="en-US" sz="3600" b="1" dirty="0">
              <a:latin typeface="+mj-lt"/>
            </a:endParaRPr>
          </a:p>
        </p:txBody>
      </p:sp>
    </p:spTree>
    <p:extLst>
      <p:ext uri="{BB962C8B-B14F-4D97-AF65-F5344CB8AC3E}">
        <p14:creationId xmlns:p14="http://schemas.microsoft.com/office/powerpoint/2010/main" val="178114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78857" y="1113258"/>
            <a:ext cx="5220403" cy="646331"/>
          </a:xfrm>
          <a:prstGeom prst="rect">
            <a:avLst/>
          </a:prstGeom>
        </p:spPr>
        <p:txBody>
          <a:bodyPr wrap="none">
            <a:spAutoFit/>
          </a:bodyPr>
          <a:lstStyle/>
          <a:p>
            <a:pPr algn="ctr"/>
            <a:r>
              <a:rPr lang="en-US" sz="3600" b="1" dirty="0" smtClean="0">
                <a:latin typeface="+mj-lt"/>
              </a:rPr>
              <a:t>SSI Trust Determinations</a:t>
            </a:r>
            <a:endParaRPr lang="en-US" sz="3600" b="1" dirty="0">
              <a:latin typeface="+mj-lt"/>
            </a:endParaRPr>
          </a:p>
        </p:txBody>
      </p:sp>
      <p:sp>
        <p:nvSpPr>
          <p:cNvPr id="6" name="Rectangle 5"/>
          <p:cNvSpPr/>
          <p:nvPr/>
        </p:nvSpPr>
        <p:spPr>
          <a:xfrm>
            <a:off x="777198" y="1759589"/>
            <a:ext cx="7623719" cy="4093428"/>
          </a:xfrm>
          <a:prstGeom prst="rect">
            <a:avLst/>
          </a:prstGeom>
        </p:spPr>
        <p:txBody>
          <a:bodyPr wrap="square">
            <a:spAutoFit/>
          </a:bodyPr>
          <a:lstStyle/>
          <a:p>
            <a:r>
              <a:rPr lang="en-US" sz="2000" dirty="0"/>
              <a:t>Social Security must make a Trust </a:t>
            </a:r>
            <a:r>
              <a:rPr lang="en-US" sz="2000" dirty="0" smtClean="0"/>
              <a:t>Determination (some Trusts require a precedent such as a pooled trust)</a:t>
            </a:r>
            <a:endParaRPr lang="en-US" sz="2000" dirty="0"/>
          </a:p>
          <a:p>
            <a:endParaRPr lang="en-US" sz="2000" dirty="0"/>
          </a:p>
          <a:p>
            <a:r>
              <a:rPr lang="en-US" sz="2000" dirty="0"/>
              <a:t>We have different rules for Trusts </a:t>
            </a:r>
            <a:r>
              <a:rPr lang="en-US" sz="2000" dirty="0" smtClean="0"/>
              <a:t>established </a:t>
            </a:r>
            <a:r>
              <a:rPr lang="en-US" sz="2000" dirty="0"/>
              <a:t>before 1/1/2000 and Trusts established after that </a:t>
            </a:r>
            <a:r>
              <a:rPr lang="en-US" sz="2000" dirty="0" smtClean="0"/>
              <a:t>date.</a:t>
            </a:r>
          </a:p>
          <a:p>
            <a:endParaRPr lang="en-US" sz="2000" dirty="0"/>
          </a:p>
          <a:p>
            <a:r>
              <a:rPr lang="en-US" sz="2000" dirty="0"/>
              <a:t>Process:</a:t>
            </a:r>
          </a:p>
          <a:p>
            <a:pPr marL="342900" indent="-342900">
              <a:buFont typeface="+mj-lt"/>
              <a:buAutoNum type="arabicPeriod"/>
            </a:pPr>
            <a:r>
              <a:rPr lang="en-US" sz="2000" dirty="0" smtClean="0"/>
              <a:t>Claims </a:t>
            </a:r>
            <a:r>
              <a:rPr lang="en-US" sz="2000" dirty="0"/>
              <a:t>Specialist makes initial determination</a:t>
            </a:r>
          </a:p>
          <a:p>
            <a:pPr marL="342900" indent="-342900">
              <a:buFont typeface="+mj-lt"/>
              <a:buAutoNum type="arabicPeriod"/>
            </a:pPr>
            <a:r>
              <a:rPr lang="en-US" sz="2000" dirty="0" smtClean="0"/>
              <a:t>Submit determination </a:t>
            </a:r>
            <a:r>
              <a:rPr lang="en-US" sz="2000" dirty="0"/>
              <a:t>to Regional Trust Reviewer</a:t>
            </a:r>
          </a:p>
          <a:p>
            <a:pPr marL="342900" indent="-342900">
              <a:buFont typeface="+mj-lt"/>
              <a:buAutoNum type="arabicPeriod"/>
            </a:pPr>
            <a:r>
              <a:rPr lang="en-US" sz="2000" dirty="0" smtClean="0"/>
              <a:t>If </a:t>
            </a:r>
            <a:r>
              <a:rPr lang="en-US" sz="2000" dirty="0"/>
              <a:t>they disagree on the determination it goes to a Regional Trust </a:t>
            </a:r>
            <a:r>
              <a:rPr lang="en-US" sz="2000" dirty="0" smtClean="0"/>
              <a:t>Leads </a:t>
            </a:r>
            <a:r>
              <a:rPr lang="en-US" sz="2000" dirty="0"/>
              <a:t>Person to make a determination</a:t>
            </a:r>
          </a:p>
          <a:p>
            <a:pPr marL="342900" indent="-342900">
              <a:buFont typeface="+mj-lt"/>
              <a:buAutoNum type="arabicPeriod"/>
            </a:pPr>
            <a:r>
              <a:rPr lang="en-US" sz="2000" dirty="0"/>
              <a:t>Some Trusts may need a legal opinion from </a:t>
            </a:r>
            <a:r>
              <a:rPr lang="en-US" sz="2000" dirty="0" smtClean="0"/>
              <a:t>our Regional </a:t>
            </a:r>
            <a:r>
              <a:rPr lang="en-US" sz="2000" dirty="0"/>
              <a:t>Chief Counsel</a:t>
            </a:r>
          </a:p>
        </p:txBody>
      </p:sp>
    </p:spTree>
    <p:extLst>
      <p:ext uri="{BB962C8B-B14F-4D97-AF65-F5344CB8AC3E}">
        <p14:creationId xmlns:p14="http://schemas.microsoft.com/office/powerpoint/2010/main" val="2886262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6729" y="1132764"/>
            <a:ext cx="8447963" cy="5016758"/>
          </a:xfrm>
          <a:prstGeom prst="rect">
            <a:avLst/>
          </a:prstGeom>
          <a:noFill/>
        </p:spPr>
        <p:txBody>
          <a:bodyPr wrap="square" rtlCol="0">
            <a:spAutoFit/>
          </a:bodyPr>
          <a:lstStyle/>
          <a:p>
            <a:pPr algn="ctr"/>
            <a:r>
              <a:rPr lang="en-US" sz="2400" b="1" u="sng" dirty="0" smtClean="0">
                <a:latin typeface="+mj-lt"/>
              </a:rPr>
              <a:t>To make a determination we need the following information:</a:t>
            </a:r>
          </a:p>
          <a:p>
            <a:pPr algn="ctr"/>
            <a:endParaRPr lang="en-US" sz="2000" b="1" u="sng" dirty="0"/>
          </a:p>
          <a:p>
            <a:pPr marL="342900" lvl="0" indent="-342900">
              <a:buFont typeface="Wingdings" panose="05000000000000000000" pitchFamily="2" charset="2"/>
              <a:buChar char="v"/>
            </a:pPr>
            <a:r>
              <a:rPr lang="en-US" sz="2000" dirty="0"/>
              <a:t>A copy of the trust document;</a:t>
            </a:r>
          </a:p>
          <a:p>
            <a:r>
              <a:rPr lang="en-US" sz="2000" dirty="0"/>
              <a:t> </a:t>
            </a:r>
          </a:p>
          <a:p>
            <a:pPr marL="342900" lvl="0" indent="-342900">
              <a:buFont typeface="Wingdings" panose="05000000000000000000" pitchFamily="2" charset="2"/>
              <a:buChar char="v"/>
            </a:pPr>
            <a:r>
              <a:rPr lang="en-US" sz="2000" dirty="0"/>
              <a:t>Copies of any signed documents between organizations making payments to the individual and the individual legally entitled to such payments, if the payments have been assigned, either </a:t>
            </a:r>
            <a:r>
              <a:rPr lang="en-US" sz="2000" dirty="0" err="1"/>
              <a:t>revocably</a:t>
            </a:r>
            <a:r>
              <a:rPr lang="en-US" sz="2000" dirty="0"/>
              <a:t> or irrevocably, to the trust or trustee;</a:t>
            </a:r>
          </a:p>
          <a:p>
            <a:r>
              <a:rPr lang="en-US" sz="2000" dirty="0"/>
              <a:t> </a:t>
            </a:r>
          </a:p>
          <a:p>
            <a:pPr marL="342900" lvl="0" indent="-342900">
              <a:buFont typeface="Wingdings" panose="05000000000000000000" pitchFamily="2" charset="2"/>
              <a:buChar char="v"/>
            </a:pPr>
            <a:r>
              <a:rPr lang="en-US" sz="2000" dirty="0"/>
              <a:t>Source of assets funding the trust;</a:t>
            </a:r>
          </a:p>
          <a:p>
            <a:r>
              <a:rPr lang="en-US" sz="2000" dirty="0"/>
              <a:t> </a:t>
            </a:r>
          </a:p>
          <a:p>
            <a:pPr marL="342900" lvl="0" indent="-342900">
              <a:buFont typeface="Wingdings" panose="05000000000000000000" pitchFamily="2" charset="2"/>
              <a:buChar char="v"/>
            </a:pPr>
            <a:r>
              <a:rPr lang="en-US" sz="2000" dirty="0"/>
              <a:t>Records of any payments or disbursements (such as ledgers and bank statements) from the trust, as necessary; and</a:t>
            </a:r>
          </a:p>
          <a:p>
            <a:pPr marL="342900" indent="-342900">
              <a:buFont typeface="Arial" panose="020B0604020202020204" pitchFamily="34" charset="0"/>
              <a:buChar char="•"/>
            </a:pPr>
            <a:endParaRPr lang="en-US" sz="2000" dirty="0"/>
          </a:p>
          <a:p>
            <a:pPr marL="342900" indent="-342900">
              <a:buFont typeface="Wingdings" panose="05000000000000000000" pitchFamily="2" charset="2"/>
              <a:buChar char="v"/>
            </a:pPr>
            <a:r>
              <a:rPr lang="en-US" sz="2000" dirty="0" smtClean="0"/>
              <a:t>Any </a:t>
            </a:r>
            <a:r>
              <a:rPr lang="en-US" sz="2000" dirty="0"/>
              <a:t>other pertinent documents, such as court documents.</a:t>
            </a:r>
          </a:p>
          <a:p>
            <a:endParaRPr lang="en-US" dirty="0"/>
          </a:p>
        </p:txBody>
      </p:sp>
    </p:spTree>
    <p:extLst>
      <p:ext uri="{BB962C8B-B14F-4D97-AF65-F5344CB8AC3E}">
        <p14:creationId xmlns:p14="http://schemas.microsoft.com/office/powerpoint/2010/main" val="3085083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3226038"/>
          </a:xfrm>
          <a:prstGeom prst="rect">
            <a:avLst/>
          </a:prstGeom>
        </p:spPr>
      </p:pic>
      <p:pic>
        <p:nvPicPr>
          <p:cNvPr id="4" name="Picture 3"/>
          <p:cNvPicPr>
            <a:picLocks noChangeAspect="1"/>
          </p:cNvPicPr>
          <p:nvPr/>
        </p:nvPicPr>
        <p:blipFill>
          <a:blip r:embed="rId3"/>
          <a:stretch>
            <a:fillRect/>
          </a:stretch>
        </p:blipFill>
        <p:spPr>
          <a:xfrm>
            <a:off x="0" y="3541411"/>
            <a:ext cx="9144000" cy="2441275"/>
          </a:xfrm>
          <a:prstGeom prst="rect">
            <a:avLst/>
          </a:prstGeom>
        </p:spPr>
      </p:pic>
      <p:sp>
        <p:nvSpPr>
          <p:cNvPr id="5" name="TextBox 4"/>
          <p:cNvSpPr txBox="1"/>
          <p:nvPr/>
        </p:nvSpPr>
        <p:spPr>
          <a:xfrm>
            <a:off x="1665027" y="3226038"/>
            <a:ext cx="5813946" cy="400110"/>
          </a:xfrm>
          <a:prstGeom prst="rect">
            <a:avLst/>
          </a:prstGeom>
          <a:solidFill>
            <a:schemeClr val="bg1">
              <a:lumMod val="75000"/>
            </a:schemeClr>
          </a:solidFill>
        </p:spPr>
        <p:txBody>
          <a:bodyPr wrap="square" rtlCol="0">
            <a:spAutoFit/>
          </a:bodyPr>
          <a:lstStyle/>
          <a:p>
            <a:r>
              <a:rPr lang="en-US" sz="2000" b="1" dirty="0" smtClean="0"/>
              <a:t>www.ssa.gov/ssi/links-to-spotlights.htm#links</a:t>
            </a:r>
            <a:endParaRPr lang="en-US" sz="2000" b="1" dirty="0"/>
          </a:p>
        </p:txBody>
      </p:sp>
    </p:spTree>
    <p:extLst>
      <p:ext uri="{BB962C8B-B14F-4D97-AF65-F5344CB8AC3E}">
        <p14:creationId xmlns:p14="http://schemas.microsoft.com/office/powerpoint/2010/main" val="4241309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29" y="0"/>
            <a:ext cx="9144000" cy="5852160"/>
          </a:xfrm>
          <a:prstGeom prst="rect">
            <a:avLst/>
          </a:prstGeom>
        </p:spPr>
      </p:pic>
      <p:sp>
        <p:nvSpPr>
          <p:cNvPr id="39938" name="TextBox 1"/>
          <p:cNvSpPr txBox="1">
            <a:spLocks noChangeArrowheads="1"/>
          </p:cNvSpPr>
          <p:nvPr/>
        </p:nvSpPr>
        <p:spPr bwMode="auto">
          <a:xfrm>
            <a:off x="18143" y="381000"/>
            <a:ext cx="9144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buNone/>
            </a:pPr>
            <a:r>
              <a:rPr lang="en-US" sz="4000" b="1" dirty="0">
                <a:latin typeface="+mn-lt"/>
              </a:rPr>
              <a:t>Q&amp;A session</a:t>
            </a:r>
          </a:p>
        </p:txBody>
      </p:sp>
      <p:sp>
        <p:nvSpPr>
          <p:cNvPr id="3" name="Rectangle 2"/>
          <p:cNvSpPr/>
          <p:nvPr/>
        </p:nvSpPr>
        <p:spPr>
          <a:xfrm>
            <a:off x="685800" y="1448752"/>
            <a:ext cx="4572000" cy="1754326"/>
          </a:xfrm>
          <a:prstGeom prst="rect">
            <a:avLst/>
          </a:prstGeom>
        </p:spPr>
        <p:txBody>
          <a:bodyPr>
            <a:spAutoFit/>
          </a:bodyPr>
          <a:lstStyle/>
          <a:p>
            <a:r>
              <a:rPr lang="en-US" dirty="0"/>
              <a:t>Patty </a:t>
            </a:r>
            <a:r>
              <a:rPr lang="en-US" dirty="0" smtClean="0"/>
              <a:t>Hoffman and Jamie Jacobson</a:t>
            </a:r>
          </a:p>
          <a:p>
            <a:r>
              <a:rPr lang="en-US" dirty="0" smtClean="0"/>
              <a:t>Social Security Administration</a:t>
            </a:r>
            <a:endParaRPr lang="en-US" dirty="0"/>
          </a:p>
          <a:p>
            <a:r>
              <a:rPr lang="en-US" dirty="0"/>
              <a:t>4207 Boulder Ridge Road</a:t>
            </a:r>
          </a:p>
          <a:p>
            <a:r>
              <a:rPr lang="en-US" dirty="0"/>
              <a:t>Bismarck ND </a:t>
            </a:r>
            <a:r>
              <a:rPr lang="en-US" dirty="0" smtClean="0"/>
              <a:t>58503</a:t>
            </a:r>
          </a:p>
          <a:p>
            <a:r>
              <a:rPr lang="en-US" dirty="0" smtClean="0"/>
              <a:t>877-319-6044</a:t>
            </a:r>
            <a:endParaRPr lang="en-US" dirty="0"/>
          </a:p>
          <a:p>
            <a:endParaRPr lang="en-US" dirty="0"/>
          </a:p>
        </p:txBody>
      </p:sp>
    </p:spTree>
    <p:extLst>
      <p:ext uri="{BB962C8B-B14F-4D97-AF65-F5344CB8AC3E}">
        <p14:creationId xmlns:p14="http://schemas.microsoft.com/office/powerpoint/2010/main" val="40362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5821573"/>
          </a:xfrm>
          <a:prstGeom prst="rect">
            <a:avLst/>
          </a:prstGeom>
        </p:spPr>
      </p:pic>
      <p:sp>
        <p:nvSpPr>
          <p:cNvPr id="13" name="Rectangle 12"/>
          <p:cNvSpPr/>
          <p:nvPr/>
        </p:nvSpPr>
        <p:spPr>
          <a:xfrm>
            <a:off x="9035" y="-74950"/>
            <a:ext cx="8906365" cy="1446550"/>
          </a:xfrm>
          <a:prstGeom prst="rect">
            <a:avLst/>
          </a:prstGeom>
        </p:spPr>
        <p:txBody>
          <a:bodyPr wrap="square">
            <a:spAutoFit/>
          </a:bodyPr>
          <a:lstStyle/>
          <a:p>
            <a:r>
              <a:rPr lang="en-US" sz="4400" dirty="0" smtClean="0">
                <a:solidFill>
                  <a:srgbClr val="003366">
                    <a:lumMod val="75000"/>
                  </a:srgbClr>
                </a:solidFill>
                <a:latin typeface="Times"/>
              </a:rPr>
              <a:t>We’re </a:t>
            </a:r>
            <a:r>
              <a:rPr lang="en-US" sz="4400" dirty="0">
                <a:solidFill>
                  <a:srgbClr val="003366">
                    <a:lumMod val="75000"/>
                  </a:srgbClr>
                </a:solidFill>
                <a:latin typeface="Times"/>
              </a:rPr>
              <a:t>With </a:t>
            </a:r>
            <a:r>
              <a:rPr lang="en-US" sz="4400" dirty="0" smtClean="0">
                <a:solidFill>
                  <a:srgbClr val="003366">
                    <a:lumMod val="75000"/>
                  </a:srgbClr>
                </a:solidFill>
                <a:latin typeface="Times"/>
              </a:rPr>
              <a:t>You If </a:t>
            </a:r>
          </a:p>
          <a:p>
            <a:r>
              <a:rPr lang="en-US" sz="4400" dirty="0" smtClean="0">
                <a:solidFill>
                  <a:srgbClr val="003366">
                    <a:lumMod val="75000"/>
                  </a:srgbClr>
                </a:solidFill>
                <a:latin typeface="Times"/>
              </a:rPr>
              <a:t>The Unexpected Happens</a:t>
            </a:r>
            <a:endParaRPr lang="en-US" sz="4400" dirty="0">
              <a:solidFill>
                <a:srgbClr val="003366">
                  <a:lumMod val="75000"/>
                </a:srgbClr>
              </a:solidFill>
              <a:latin typeface="Times"/>
            </a:endParaRPr>
          </a:p>
        </p:txBody>
      </p:sp>
      <p:sp>
        <p:nvSpPr>
          <p:cNvPr id="5" name="Rectangle 4"/>
          <p:cNvSpPr/>
          <p:nvPr/>
        </p:nvSpPr>
        <p:spPr>
          <a:xfrm>
            <a:off x="0" y="5814113"/>
            <a:ext cx="9144000" cy="7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3366"/>
              </a:solidFill>
            </a:endParaRPr>
          </a:p>
        </p:txBody>
      </p:sp>
    </p:spTree>
    <p:extLst>
      <p:ext uri="{BB962C8B-B14F-4D97-AF65-F5344CB8AC3E}">
        <p14:creationId xmlns:p14="http://schemas.microsoft.com/office/powerpoint/2010/main" val="1826512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76400" y="950976"/>
            <a:ext cx="6705600" cy="1323439"/>
          </a:xfrm>
          <a:prstGeom prst="rect">
            <a:avLst/>
          </a:prstGeom>
          <a:noFill/>
        </p:spPr>
        <p:txBody>
          <a:bodyPr wrap="square" rtlCol="0">
            <a:spAutoFit/>
          </a:bodyPr>
          <a:lstStyle/>
          <a:p>
            <a:pPr lvl="2"/>
            <a:r>
              <a:rPr lang="en-US" sz="2000" dirty="0">
                <a:solidFill>
                  <a:srgbClr val="003366"/>
                </a:solidFill>
              </a:rPr>
              <a:t>As of December </a:t>
            </a:r>
            <a:r>
              <a:rPr lang="en-US" sz="2000" dirty="0" smtClean="0">
                <a:solidFill>
                  <a:srgbClr val="003366"/>
                </a:solidFill>
              </a:rPr>
              <a:t>2018, </a:t>
            </a:r>
            <a:r>
              <a:rPr lang="en-US" sz="2000" dirty="0">
                <a:solidFill>
                  <a:srgbClr val="003366"/>
                </a:solidFill>
              </a:rPr>
              <a:t>Social Security paid an average monthly </a:t>
            </a:r>
            <a:r>
              <a:rPr lang="en-US" sz="2000" b="1" dirty="0">
                <a:solidFill>
                  <a:srgbClr val="007D7D"/>
                </a:solidFill>
              </a:rPr>
              <a:t>disability benefit of $</a:t>
            </a:r>
            <a:r>
              <a:rPr lang="en-US" sz="2000" b="1" dirty="0" smtClean="0">
                <a:solidFill>
                  <a:srgbClr val="007D7D"/>
                </a:solidFill>
              </a:rPr>
              <a:t>1,09</a:t>
            </a:r>
            <a:r>
              <a:rPr lang="en-US" sz="2000" b="1" dirty="0" smtClean="0">
                <a:solidFill>
                  <a:srgbClr val="0F7B7D"/>
                </a:solidFill>
              </a:rPr>
              <a:t>6.99</a:t>
            </a:r>
            <a:r>
              <a:rPr lang="en-US" sz="2000" dirty="0" smtClean="0">
                <a:solidFill>
                  <a:srgbClr val="003366"/>
                </a:solidFill>
              </a:rPr>
              <a:t> </a:t>
            </a:r>
            <a:r>
              <a:rPr lang="en-US" sz="2000" dirty="0">
                <a:solidFill>
                  <a:srgbClr val="003366"/>
                </a:solidFill>
              </a:rPr>
              <a:t>That’s barely enough to keep a beneficiary above the poverty </a:t>
            </a:r>
            <a:r>
              <a:rPr lang="en-US" sz="2000" dirty="0" smtClean="0">
                <a:solidFill>
                  <a:srgbClr val="003366"/>
                </a:solidFill>
              </a:rPr>
              <a:t>guidelines </a:t>
            </a:r>
            <a:r>
              <a:rPr lang="en-US" sz="2000" dirty="0">
                <a:solidFill>
                  <a:srgbClr val="003366"/>
                </a:solidFill>
              </a:rPr>
              <a:t>($</a:t>
            </a:r>
            <a:r>
              <a:rPr lang="en-US" sz="2000" dirty="0" smtClean="0">
                <a:solidFill>
                  <a:srgbClr val="003366"/>
                </a:solidFill>
              </a:rPr>
              <a:t>12,490 </a:t>
            </a:r>
            <a:r>
              <a:rPr lang="en-US" sz="2000" dirty="0">
                <a:solidFill>
                  <a:srgbClr val="003366"/>
                </a:solidFill>
              </a:rPr>
              <a:t>annually).</a:t>
            </a:r>
          </a:p>
        </p:txBody>
      </p:sp>
      <p:sp>
        <p:nvSpPr>
          <p:cNvPr id="4" name="TextBox 3"/>
          <p:cNvSpPr txBox="1"/>
          <p:nvPr/>
        </p:nvSpPr>
        <p:spPr>
          <a:xfrm>
            <a:off x="2133600" y="2700528"/>
            <a:ext cx="5943600" cy="1323439"/>
          </a:xfrm>
          <a:prstGeom prst="rect">
            <a:avLst/>
          </a:prstGeom>
          <a:noFill/>
        </p:spPr>
        <p:txBody>
          <a:bodyPr wrap="square" rtlCol="0">
            <a:spAutoFit/>
          </a:bodyPr>
          <a:lstStyle/>
          <a:p>
            <a:pPr lvl="2"/>
            <a:r>
              <a:rPr lang="en-US" sz="2000" dirty="0" smtClean="0">
                <a:solidFill>
                  <a:srgbClr val="003366"/>
                </a:solidFill>
              </a:rPr>
              <a:t>According to the U.S. Census Bureau, </a:t>
            </a:r>
            <a:r>
              <a:rPr lang="en-US" sz="2000" b="1" dirty="0" smtClean="0">
                <a:solidFill>
                  <a:srgbClr val="007D7D"/>
                </a:solidFill>
              </a:rPr>
              <a:t>56.7 million </a:t>
            </a:r>
            <a:r>
              <a:rPr lang="en-US" sz="2000" dirty="0" smtClean="0">
                <a:solidFill>
                  <a:srgbClr val="003366"/>
                </a:solidFill>
              </a:rPr>
              <a:t>people</a:t>
            </a:r>
            <a:r>
              <a:rPr lang="en-US" sz="2000" dirty="0" smtClean="0">
                <a:solidFill>
                  <a:srgbClr val="007D7D"/>
                </a:solidFill>
              </a:rPr>
              <a:t> </a:t>
            </a:r>
            <a:r>
              <a:rPr lang="en-US" sz="2000" dirty="0" smtClean="0">
                <a:solidFill>
                  <a:srgbClr val="003366"/>
                </a:solidFill>
              </a:rPr>
              <a:t>living in the United States - 19% of the population - live with a </a:t>
            </a:r>
            <a:r>
              <a:rPr lang="en-US" sz="2000" b="1" dirty="0" smtClean="0">
                <a:solidFill>
                  <a:srgbClr val="007D7D"/>
                </a:solidFill>
              </a:rPr>
              <a:t>disability</a:t>
            </a:r>
            <a:r>
              <a:rPr lang="en-US" sz="2000" dirty="0" smtClean="0">
                <a:solidFill>
                  <a:srgbClr val="003366"/>
                </a:solidFill>
              </a:rPr>
              <a:t>.</a:t>
            </a:r>
            <a:endParaRPr lang="en-US" sz="2000" dirty="0">
              <a:solidFill>
                <a:srgbClr val="003366"/>
              </a:solidFill>
            </a:endParaRPr>
          </a:p>
        </p:txBody>
      </p:sp>
      <p:sp>
        <p:nvSpPr>
          <p:cNvPr id="5" name="TextBox 4"/>
          <p:cNvSpPr txBox="1"/>
          <p:nvPr/>
        </p:nvSpPr>
        <p:spPr>
          <a:xfrm>
            <a:off x="2128271" y="4349496"/>
            <a:ext cx="6477000" cy="707886"/>
          </a:xfrm>
          <a:prstGeom prst="rect">
            <a:avLst/>
          </a:prstGeom>
          <a:noFill/>
        </p:spPr>
        <p:txBody>
          <a:bodyPr wrap="square" rtlCol="0">
            <a:spAutoFit/>
          </a:bodyPr>
          <a:lstStyle/>
          <a:p>
            <a:pPr lvl="2"/>
            <a:r>
              <a:rPr lang="en-US" sz="2000" b="1" dirty="0" smtClean="0">
                <a:solidFill>
                  <a:srgbClr val="007D7D"/>
                </a:solidFill>
              </a:rPr>
              <a:t>38.3 million </a:t>
            </a:r>
            <a:r>
              <a:rPr lang="en-US" sz="2000" dirty="0" smtClean="0">
                <a:solidFill>
                  <a:srgbClr val="003366"/>
                </a:solidFill>
              </a:rPr>
              <a:t>people - 13% of the population - live with a </a:t>
            </a:r>
            <a:r>
              <a:rPr lang="en-US" sz="2000" b="1" dirty="0" smtClean="0">
                <a:solidFill>
                  <a:srgbClr val="007D7D"/>
                </a:solidFill>
              </a:rPr>
              <a:t>severe disability.</a:t>
            </a:r>
            <a:endParaRPr lang="en-US" sz="2000" dirty="0">
              <a:solidFill>
                <a:srgbClr val="007D7D"/>
              </a:solidFill>
            </a:endParaRPr>
          </a:p>
        </p:txBody>
      </p:sp>
      <p:sp>
        <p:nvSpPr>
          <p:cNvPr id="7" name="Rectangle 6"/>
          <p:cNvSpPr/>
          <p:nvPr/>
        </p:nvSpPr>
        <p:spPr>
          <a:xfrm>
            <a:off x="381000" y="106199"/>
            <a:ext cx="8592553" cy="707886"/>
          </a:xfrm>
          <a:prstGeom prst="rect">
            <a:avLst/>
          </a:prstGeom>
        </p:spPr>
        <p:txBody>
          <a:bodyPr wrap="square">
            <a:spAutoFit/>
          </a:bodyPr>
          <a:lstStyle/>
          <a:p>
            <a:pPr algn="ctr"/>
            <a:r>
              <a:rPr lang="en-US" sz="4000" b="1" dirty="0" smtClean="0">
                <a:solidFill>
                  <a:srgbClr val="003366"/>
                </a:solidFill>
                <a:latin typeface="Times"/>
              </a:rPr>
              <a:t>Disability Benefit Statistics</a:t>
            </a:r>
            <a:endParaRPr lang="en-US" sz="4000" b="1" dirty="0">
              <a:solidFill>
                <a:srgbClr val="003366"/>
              </a:solidFill>
              <a:latin typeface="Times"/>
            </a:endParaRPr>
          </a:p>
        </p:txBody>
      </p:sp>
      <p:grpSp>
        <p:nvGrpSpPr>
          <p:cNvPr id="17" name="Group 16"/>
          <p:cNvGrpSpPr/>
          <p:nvPr/>
        </p:nvGrpSpPr>
        <p:grpSpPr>
          <a:xfrm>
            <a:off x="1617132" y="2826545"/>
            <a:ext cx="330014" cy="785812"/>
            <a:chOff x="3256444" y="71332"/>
            <a:chExt cx="2854027" cy="6795849"/>
          </a:xfrm>
        </p:grpSpPr>
        <p:sp>
          <p:nvSpPr>
            <p:cNvPr id="18" name="Oval 17"/>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 name="Oval 18"/>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0" name="Oval 19"/>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1" name="Rectangle 20"/>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4" name="Rectangle 23"/>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6" name="Rectangle 25"/>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8" name="Rectangle 27"/>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30" name="Group 29"/>
          <p:cNvGrpSpPr/>
          <p:nvPr/>
        </p:nvGrpSpPr>
        <p:grpSpPr>
          <a:xfrm>
            <a:off x="1286138" y="2826545"/>
            <a:ext cx="330014" cy="785812"/>
            <a:chOff x="3256444" y="71332"/>
            <a:chExt cx="2854027" cy="6795849"/>
          </a:xfrm>
        </p:grpSpPr>
        <p:sp>
          <p:nvSpPr>
            <p:cNvPr id="31" name="Oval 30"/>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2" name="Oval 31"/>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3" name="Oval 32"/>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4" name="Rectangle 33"/>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7" name="Rectangle 36"/>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39" name="Rectangle 38"/>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1" name="Rectangle 40"/>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43" name="Group 42"/>
          <p:cNvGrpSpPr/>
          <p:nvPr/>
        </p:nvGrpSpPr>
        <p:grpSpPr>
          <a:xfrm>
            <a:off x="955144" y="2831308"/>
            <a:ext cx="330014" cy="785812"/>
            <a:chOff x="3256444" y="71332"/>
            <a:chExt cx="2854027" cy="6795849"/>
          </a:xfrm>
        </p:grpSpPr>
        <p:sp>
          <p:nvSpPr>
            <p:cNvPr id="44" name="Oval 43"/>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5" name="Oval 44"/>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6" name="Oval 45"/>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7" name="Rectangle 46"/>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0" name="Rectangle 49"/>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2" name="Rectangle 51"/>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4" name="Rectangle 53"/>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56" name="Group 55"/>
          <p:cNvGrpSpPr/>
          <p:nvPr/>
        </p:nvGrpSpPr>
        <p:grpSpPr>
          <a:xfrm>
            <a:off x="626531" y="2833689"/>
            <a:ext cx="330014" cy="785812"/>
            <a:chOff x="3256444" y="71332"/>
            <a:chExt cx="2854027" cy="6795849"/>
          </a:xfrm>
          <a:solidFill>
            <a:srgbClr val="171A4B"/>
          </a:solidFill>
        </p:grpSpPr>
        <p:sp>
          <p:nvSpPr>
            <p:cNvPr id="57" name="Oval 56"/>
            <p:cNvSpPr/>
            <p:nvPr/>
          </p:nvSpPr>
          <p:spPr>
            <a:xfrm>
              <a:off x="4114848" y="71332"/>
              <a:ext cx="1051883" cy="1051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8" name="Oval 57"/>
            <p:cNvSpPr/>
            <p:nvPr/>
          </p:nvSpPr>
          <p:spPr>
            <a:xfrm>
              <a:off x="3698477" y="1379151"/>
              <a:ext cx="632518" cy="632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9" name="Oval 58"/>
            <p:cNvSpPr/>
            <p:nvPr/>
          </p:nvSpPr>
          <p:spPr>
            <a:xfrm>
              <a:off x="4028692" y="6388062"/>
              <a:ext cx="479118" cy="4791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0" name="Rectangle 59"/>
            <p:cNvSpPr/>
            <p:nvPr/>
          </p:nvSpPr>
          <p:spPr>
            <a:xfrm>
              <a:off x="4028681" y="1379151"/>
              <a:ext cx="1267315" cy="2597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4028692" y="3898349"/>
              <a:ext cx="479118" cy="27292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4841408" y="6388066"/>
              <a:ext cx="454591" cy="454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3" name="Rectangle 62"/>
            <p:cNvSpPr/>
            <p:nvPr/>
          </p:nvSpPr>
          <p:spPr>
            <a:xfrm>
              <a:off x="4841408" y="3898349"/>
              <a:ext cx="454591" cy="27292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5001774" y="1379151"/>
              <a:ext cx="632518" cy="632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5" name="Rectangle 64"/>
            <p:cNvSpPr/>
            <p:nvPr/>
          </p:nvSpPr>
          <p:spPr>
            <a:xfrm rot="969487">
              <a:off x="3486519" y="1604624"/>
              <a:ext cx="483747" cy="1634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256444" y="2977252"/>
              <a:ext cx="483469" cy="479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67" name="Rectangle 66"/>
            <p:cNvSpPr/>
            <p:nvPr/>
          </p:nvSpPr>
          <p:spPr>
            <a:xfrm rot="20538246">
              <a:off x="5385127" y="1609542"/>
              <a:ext cx="483747" cy="1634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5627002" y="2946772"/>
              <a:ext cx="483469" cy="479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69" name="Group 68"/>
          <p:cNvGrpSpPr/>
          <p:nvPr/>
        </p:nvGrpSpPr>
        <p:grpSpPr>
          <a:xfrm>
            <a:off x="1609988" y="3843339"/>
            <a:ext cx="330014" cy="785812"/>
            <a:chOff x="3256444" y="71332"/>
            <a:chExt cx="2854027" cy="6795849"/>
          </a:xfrm>
        </p:grpSpPr>
        <p:sp>
          <p:nvSpPr>
            <p:cNvPr id="70" name="Oval 69"/>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1" name="Oval 70"/>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2" name="Oval 71"/>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3" name="Rectangle 72"/>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6" name="Rectangle 75"/>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78" name="Rectangle 77"/>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0" name="Rectangle 79"/>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82" name="Group 81"/>
          <p:cNvGrpSpPr/>
          <p:nvPr/>
        </p:nvGrpSpPr>
        <p:grpSpPr>
          <a:xfrm>
            <a:off x="1278994" y="3843339"/>
            <a:ext cx="330014" cy="785812"/>
            <a:chOff x="3256444" y="71332"/>
            <a:chExt cx="2854027" cy="6795849"/>
          </a:xfrm>
        </p:grpSpPr>
        <p:sp>
          <p:nvSpPr>
            <p:cNvPr id="83" name="Oval 82"/>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4" name="Oval 83"/>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5" name="Oval 84"/>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6" name="Rectangle 85"/>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89" name="Rectangle 88"/>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1" name="Rectangle 90"/>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3" name="Rectangle 92"/>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95" name="Group 94"/>
          <p:cNvGrpSpPr/>
          <p:nvPr/>
        </p:nvGrpSpPr>
        <p:grpSpPr>
          <a:xfrm>
            <a:off x="948000" y="3848102"/>
            <a:ext cx="330014" cy="785812"/>
            <a:chOff x="3256444" y="71332"/>
            <a:chExt cx="2854027" cy="6795849"/>
          </a:xfrm>
        </p:grpSpPr>
        <p:sp>
          <p:nvSpPr>
            <p:cNvPr id="96" name="Oval 95"/>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7" name="Oval 96"/>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8" name="Oval 97"/>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99" name="Rectangle 98"/>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2" name="Rectangle 101"/>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4" name="Rectangle 103"/>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06" name="Rectangle 105"/>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08" name="Group 107"/>
          <p:cNvGrpSpPr/>
          <p:nvPr/>
        </p:nvGrpSpPr>
        <p:grpSpPr>
          <a:xfrm>
            <a:off x="619387" y="3850483"/>
            <a:ext cx="330014" cy="785812"/>
            <a:chOff x="3256444" y="71332"/>
            <a:chExt cx="2854027" cy="6795849"/>
          </a:xfrm>
          <a:solidFill>
            <a:srgbClr val="171A4B"/>
          </a:solidFill>
        </p:grpSpPr>
        <p:sp>
          <p:nvSpPr>
            <p:cNvPr id="109" name="Oval 108"/>
            <p:cNvSpPr/>
            <p:nvPr/>
          </p:nvSpPr>
          <p:spPr>
            <a:xfrm>
              <a:off x="4114848" y="71332"/>
              <a:ext cx="1051883" cy="1051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0" name="Oval 109"/>
            <p:cNvSpPr/>
            <p:nvPr/>
          </p:nvSpPr>
          <p:spPr>
            <a:xfrm>
              <a:off x="3698477" y="1379151"/>
              <a:ext cx="632518" cy="632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1" name="Oval 110"/>
            <p:cNvSpPr/>
            <p:nvPr/>
          </p:nvSpPr>
          <p:spPr>
            <a:xfrm>
              <a:off x="4028692" y="6388062"/>
              <a:ext cx="479118" cy="4791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2" name="Rectangle 111"/>
            <p:cNvSpPr/>
            <p:nvPr/>
          </p:nvSpPr>
          <p:spPr>
            <a:xfrm>
              <a:off x="4028681" y="1379151"/>
              <a:ext cx="1267315" cy="2597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4028692" y="3898349"/>
              <a:ext cx="479118" cy="27292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p:nvPr/>
          </p:nvSpPr>
          <p:spPr>
            <a:xfrm>
              <a:off x="4841408" y="6388066"/>
              <a:ext cx="454591" cy="454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5" name="Rectangle 114"/>
            <p:cNvSpPr/>
            <p:nvPr/>
          </p:nvSpPr>
          <p:spPr>
            <a:xfrm>
              <a:off x="4841408" y="3898349"/>
              <a:ext cx="454591" cy="27292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5001774" y="1379151"/>
              <a:ext cx="632518" cy="632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7" name="Rectangle 116"/>
            <p:cNvSpPr/>
            <p:nvPr/>
          </p:nvSpPr>
          <p:spPr>
            <a:xfrm rot="969487">
              <a:off x="3486519" y="1604624"/>
              <a:ext cx="483747" cy="1634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Oval 117"/>
            <p:cNvSpPr/>
            <p:nvPr/>
          </p:nvSpPr>
          <p:spPr>
            <a:xfrm>
              <a:off x="3256444" y="2977252"/>
              <a:ext cx="483469" cy="479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19" name="Rectangle 118"/>
            <p:cNvSpPr/>
            <p:nvPr/>
          </p:nvSpPr>
          <p:spPr>
            <a:xfrm rot="20538246">
              <a:off x="5385127" y="1609542"/>
              <a:ext cx="483747" cy="1634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p:nvPr/>
          </p:nvSpPr>
          <p:spPr>
            <a:xfrm>
              <a:off x="5627002" y="2946772"/>
              <a:ext cx="483469" cy="479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21" name="Group 120"/>
          <p:cNvGrpSpPr/>
          <p:nvPr/>
        </p:nvGrpSpPr>
        <p:grpSpPr>
          <a:xfrm>
            <a:off x="1609988" y="4648201"/>
            <a:ext cx="330014" cy="785812"/>
            <a:chOff x="3256444" y="71332"/>
            <a:chExt cx="2854027" cy="6795849"/>
          </a:xfrm>
        </p:grpSpPr>
        <p:sp>
          <p:nvSpPr>
            <p:cNvPr id="122" name="Oval 121"/>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3" name="Oval 122"/>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4" name="Oval 123"/>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5" name="Rectangle 124"/>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28" name="Rectangle 127"/>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0" name="Rectangle 129"/>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2" name="Rectangle 131"/>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34" name="Group 133"/>
          <p:cNvGrpSpPr/>
          <p:nvPr/>
        </p:nvGrpSpPr>
        <p:grpSpPr>
          <a:xfrm>
            <a:off x="1278994" y="4648201"/>
            <a:ext cx="330014" cy="785812"/>
            <a:chOff x="3256444" y="71332"/>
            <a:chExt cx="2854027" cy="6795849"/>
          </a:xfrm>
        </p:grpSpPr>
        <p:sp>
          <p:nvSpPr>
            <p:cNvPr id="135" name="Oval 134"/>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6" name="Oval 135"/>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7" name="Oval 136"/>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38" name="Rectangle 137"/>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41" name="Rectangle 140"/>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43" name="Rectangle 142"/>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45" name="Rectangle 144"/>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47" name="Group 146"/>
          <p:cNvGrpSpPr/>
          <p:nvPr/>
        </p:nvGrpSpPr>
        <p:grpSpPr>
          <a:xfrm>
            <a:off x="948000" y="4652964"/>
            <a:ext cx="330014" cy="785812"/>
            <a:chOff x="3256444" y="71332"/>
            <a:chExt cx="2854027" cy="6795849"/>
          </a:xfrm>
        </p:grpSpPr>
        <p:sp>
          <p:nvSpPr>
            <p:cNvPr id="148" name="Oval 147"/>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49" name="Oval 148"/>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0" name="Oval 149"/>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1" name="Rectangle 150"/>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4" name="Rectangle 153"/>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6" name="Rectangle 155"/>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58" name="Rectangle 157"/>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60" name="Group 159"/>
          <p:cNvGrpSpPr/>
          <p:nvPr/>
        </p:nvGrpSpPr>
        <p:grpSpPr>
          <a:xfrm>
            <a:off x="619387" y="4655345"/>
            <a:ext cx="330014" cy="785812"/>
            <a:chOff x="3256444" y="71332"/>
            <a:chExt cx="2854027" cy="6795849"/>
          </a:xfrm>
          <a:solidFill>
            <a:srgbClr val="007D7D"/>
          </a:solidFill>
        </p:grpSpPr>
        <p:sp>
          <p:nvSpPr>
            <p:cNvPr id="161" name="Oval 160"/>
            <p:cNvSpPr/>
            <p:nvPr/>
          </p:nvSpPr>
          <p:spPr>
            <a:xfrm>
              <a:off x="4114848" y="71332"/>
              <a:ext cx="1051883" cy="105188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62" name="Oval 161"/>
            <p:cNvSpPr/>
            <p:nvPr/>
          </p:nvSpPr>
          <p:spPr>
            <a:xfrm>
              <a:off x="3698477" y="1379151"/>
              <a:ext cx="632518" cy="632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63" name="Oval 162"/>
            <p:cNvSpPr/>
            <p:nvPr/>
          </p:nvSpPr>
          <p:spPr>
            <a:xfrm>
              <a:off x="4028692" y="6388062"/>
              <a:ext cx="479118" cy="47911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64" name="Rectangle 163"/>
            <p:cNvSpPr/>
            <p:nvPr/>
          </p:nvSpPr>
          <p:spPr>
            <a:xfrm>
              <a:off x="4028681" y="1379151"/>
              <a:ext cx="1267315" cy="259789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p:cNvSpPr/>
            <p:nvPr/>
          </p:nvSpPr>
          <p:spPr>
            <a:xfrm>
              <a:off x="4028692" y="3898349"/>
              <a:ext cx="479118" cy="27292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a:off x="4841408" y="6388066"/>
              <a:ext cx="454591" cy="454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67" name="Rectangle 166"/>
            <p:cNvSpPr/>
            <p:nvPr/>
          </p:nvSpPr>
          <p:spPr>
            <a:xfrm>
              <a:off x="4841408" y="3898349"/>
              <a:ext cx="454591" cy="272927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001774" y="1379151"/>
              <a:ext cx="632518" cy="6325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69" name="Rectangle 168"/>
            <p:cNvSpPr/>
            <p:nvPr/>
          </p:nvSpPr>
          <p:spPr>
            <a:xfrm rot="969487">
              <a:off x="3486519" y="1604624"/>
              <a:ext cx="483747" cy="1634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a:off x="3256444" y="2977252"/>
              <a:ext cx="483469" cy="479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71" name="Rectangle 170"/>
            <p:cNvSpPr/>
            <p:nvPr/>
          </p:nvSpPr>
          <p:spPr>
            <a:xfrm rot="20538246">
              <a:off x="5385127" y="1609542"/>
              <a:ext cx="483747" cy="1634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a:off x="5627002" y="2946772"/>
              <a:ext cx="483469" cy="47977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73" name="Group 172"/>
          <p:cNvGrpSpPr/>
          <p:nvPr/>
        </p:nvGrpSpPr>
        <p:grpSpPr>
          <a:xfrm>
            <a:off x="1946513" y="2825562"/>
            <a:ext cx="330014" cy="785812"/>
            <a:chOff x="3256444" y="71332"/>
            <a:chExt cx="2854027" cy="6795849"/>
          </a:xfrm>
        </p:grpSpPr>
        <p:sp>
          <p:nvSpPr>
            <p:cNvPr id="174" name="Oval 173"/>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75" name="Oval 174"/>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76" name="Oval 175"/>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77" name="Rectangle 176"/>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0" name="Rectangle 179"/>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2" name="Rectangle 181"/>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4" name="Rectangle 183"/>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86" name="Group 185"/>
          <p:cNvGrpSpPr/>
          <p:nvPr/>
        </p:nvGrpSpPr>
        <p:grpSpPr>
          <a:xfrm>
            <a:off x="1940614" y="3834351"/>
            <a:ext cx="330014" cy="785812"/>
            <a:chOff x="3256444" y="71332"/>
            <a:chExt cx="2854027" cy="6795849"/>
          </a:xfrm>
        </p:grpSpPr>
        <p:sp>
          <p:nvSpPr>
            <p:cNvPr id="187" name="Oval 186"/>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8" name="Oval 187"/>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89" name="Oval 188"/>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0" name="Rectangle 189"/>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3" name="Rectangle 192"/>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5" name="Rectangle 194"/>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Oval 195"/>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197" name="Rectangle 196"/>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grpSp>
        <p:nvGrpSpPr>
          <p:cNvPr id="199" name="Group 198"/>
          <p:cNvGrpSpPr/>
          <p:nvPr/>
        </p:nvGrpSpPr>
        <p:grpSpPr>
          <a:xfrm>
            <a:off x="1940614" y="4648462"/>
            <a:ext cx="330014" cy="785812"/>
            <a:chOff x="3256444" y="71332"/>
            <a:chExt cx="2854027" cy="6795849"/>
          </a:xfrm>
        </p:grpSpPr>
        <p:sp>
          <p:nvSpPr>
            <p:cNvPr id="200" name="Oval 199"/>
            <p:cNvSpPr/>
            <p:nvPr/>
          </p:nvSpPr>
          <p:spPr>
            <a:xfrm>
              <a:off x="4114848" y="71332"/>
              <a:ext cx="1051883" cy="1051885"/>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01" name="Oval 200"/>
            <p:cNvSpPr/>
            <p:nvPr/>
          </p:nvSpPr>
          <p:spPr>
            <a:xfrm>
              <a:off x="3698477"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02" name="Oval 201"/>
            <p:cNvSpPr/>
            <p:nvPr/>
          </p:nvSpPr>
          <p:spPr>
            <a:xfrm>
              <a:off x="4028692" y="6388062"/>
              <a:ext cx="479118" cy="479119"/>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03" name="Rectangle 202"/>
            <p:cNvSpPr/>
            <p:nvPr/>
          </p:nvSpPr>
          <p:spPr>
            <a:xfrm>
              <a:off x="4028681" y="1379151"/>
              <a:ext cx="1267315" cy="2597893"/>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a:off x="4028692" y="3898349"/>
              <a:ext cx="479118"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4841408" y="6388066"/>
              <a:ext cx="454591" cy="454592"/>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06" name="Rectangle 205"/>
            <p:cNvSpPr/>
            <p:nvPr/>
          </p:nvSpPr>
          <p:spPr>
            <a:xfrm>
              <a:off x="4841408" y="3898349"/>
              <a:ext cx="454591" cy="272927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a:off x="5001774" y="1379151"/>
              <a:ext cx="632518" cy="63252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08" name="Rectangle 207"/>
            <p:cNvSpPr/>
            <p:nvPr/>
          </p:nvSpPr>
          <p:spPr>
            <a:xfrm rot="969487">
              <a:off x="3486519" y="1604624"/>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p:cNvSpPr/>
            <p:nvPr/>
          </p:nvSpPr>
          <p:spPr>
            <a:xfrm>
              <a:off x="3256444" y="297725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210" name="Rectangle 209"/>
            <p:cNvSpPr/>
            <p:nvPr/>
          </p:nvSpPr>
          <p:spPr>
            <a:xfrm rot="20538246">
              <a:off x="5385127" y="1609542"/>
              <a:ext cx="483747" cy="1634121"/>
            </a:xfrm>
            <a:prstGeom prst="rect">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5627002" y="2946772"/>
              <a:ext cx="483469" cy="479770"/>
            </a:xfrm>
            <a:prstGeom prst="ellipse">
              <a:avLst/>
            </a:prstGeom>
            <a:solidFill>
              <a:srgbClr val="007D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grpSp>
      <p:sp>
        <p:nvSpPr>
          <p:cNvPr id="212" name="Rectangle 211"/>
          <p:cNvSpPr/>
          <p:nvPr/>
        </p:nvSpPr>
        <p:spPr>
          <a:xfrm>
            <a:off x="274221" y="2502060"/>
            <a:ext cx="8763000" cy="55364"/>
          </a:xfrm>
          <a:prstGeom prst="rect">
            <a:avLst/>
          </a:prstGeom>
          <a:gradFill flip="none" rotWithShape="1">
            <a:gsLst>
              <a:gs pos="100000">
                <a:schemeClr val="accent1">
                  <a:lumMod val="0"/>
                  <a:lumOff val="100000"/>
                  <a:alpha val="0"/>
                </a:schemeClr>
              </a:gs>
              <a:gs pos="0">
                <a:srgbClr val="003366"/>
              </a:gs>
              <a:gs pos="70000">
                <a:srgbClr val="003366"/>
              </a:gs>
            </a:gsLst>
            <a:path path="circle">
              <a:fillToRect l="50000" t="-80000" r="50000" b="180000"/>
            </a:path>
            <a:tileRect/>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13" name="Picture 2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900" y="990426"/>
            <a:ext cx="1366271" cy="1327234"/>
          </a:xfrm>
          <a:prstGeom prst="rect">
            <a:avLst/>
          </a:prstGeom>
        </p:spPr>
      </p:pic>
    </p:spTree>
    <p:extLst>
      <p:ext uri="{BB962C8B-B14F-4D97-AF65-F5344CB8AC3E}">
        <p14:creationId xmlns:p14="http://schemas.microsoft.com/office/powerpoint/2010/main" val="346854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6672570"/>
              </p:ext>
            </p:extLst>
          </p:nvPr>
        </p:nvGraphicFramePr>
        <p:xfrm>
          <a:off x="381000" y="808183"/>
          <a:ext cx="8305800" cy="4830617"/>
        </p:xfrm>
        <a:graphic>
          <a:graphicData uri="http://schemas.openxmlformats.org/drawingml/2006/table">
            <a:tbl>
              <a:tblPr firstRow="1" bandRow="1">
                <a:tableStyleId>{69CF1AB2-1976-4502-BF36-3FF5EA218861}</a:tableStyleId>
              </a:tblPr>
              <a:tblGrid>
                <a:gridCol w="4152900">
                  <a:extLst>
                    <a:ext uri="{9D8B030D-6E8A-4147-A177-3AD203B41FA5}">
                      <a16:colId xmlns:a16="http://schemas.microsoft.com/office/drawing/2014/main" val="20000"/>
                    </a:ext>
                  </a:extLst>
                </a:gridCol>
                <a:gridCol w="4152900">
                  <a:extLst>
                    <a:ext uri="{9D8B030D-6E8A-4147-A177-3AD203B41FA5}">
                      <a16:colId xmlns:a16="http://schemas.microsoft.com/office/drawing/2014/main" val="20001"/>
                    </a:ext>
                  </a:extLst>
                </a:gridCol>
              </a:tblGrid>
              <a:tr h="364434">
                <a:tc>
                  <a:txBody>
                    <a:bodyPr/>
                    <a:lstStyle/>
                    <a:p>
                      <a:r>
                        <a:rPr lang="en-US" sz="1800" b="1" dirty="0" smtClean="0"/>
                        <a:t>Social</a:t>
                      </a:r>
                      <a:r>
                        <a:rPr lang="en-US" sz="1800" b="1" baseline="0" dirty="0" smtClean="0"/>
                        <a:t> Security Disability Insurance </a:t>
                      </a:r>
                      <a:endParaRPr lang="en-US" sz="1800" b="0" dirty="0"/>
                    </a:p>
                  </a:txBody>
                  <a:tcPr/>
                </a:tc>
                <a:tc>
                  <a:txBody>
                    <a:bodyPr/>
                    <a:lstStyle/>
                    <a:p>
                      <a:r>
                        <a:rPr lang="en-US" sz="1800" b="1" dirty="0" smtClean="0"/>
                        <a:t>Supplemental</a:t>
                      </a:r>
                      <a:r>
                        <a:rPr lang="en-US" sz="1800" b="1" baseline="0" dirty="0" smtClean="0"/>
                        <a:t> Security Income </a:t>
                      </a:r>
                      <a:endParaRPr lang="en-US" sz="1800" b="0" dirty="0"/>
                    </a:p>
                  </a:txBody>
                  <a:tcPr/>
                </a:tc>
                <a:extLst>
                  <a:ext uri="{0D108BD9-81ED-4DB2-BD59-A6C34878D82A}">
                    <a16:rowId xmlns:a16="http://schemas.microsoft.com/office/drawing/2014/main" val="10000"/>
                  </a:ext>
                </a:extLst>
              </a:tr>
              <a:tr h="1235766">
                <a:tc>
                  <a:txBody>
                    <a:bodyPr/>
                    <a:lstStyle/>
                    <a:p>
                      <a:r>
                        <a:rPr lang="en-US" sz="1800" b="0" baseline="0" dirty="0" smtClean="0"/>
                        <a:t>P</a:t>
                      </a:r>
                      <a:r>
                        <a:rPr lang="en-US" sz="1800" b="0" dirty="0" smtClean="0"/>
                        <a:t>ayments</a:t>
                      </a:r>
                      <a:r>
                        <a:rPr lang="en-US" sz="1800" b="0" baseline="0" dirty="0" smtClean="0"/>
                        <a:t> come from the Social Security trust funds and are based on a person’s earnings.</a:t>
                      </a:r>
                      <a:endParaRPr lang="en-US" sz="1800" b="0" dirty="0"/>
                    </a:p>
                  </a:txBody>
                  <a:tcPr/>
                </a:tc>
                <a:tc>
                  <a:txBody>
                    <a:bodyPr/>
                    <a:lstStyle/>
                    <a:p>
                      <a:r>
                        <a:rPr lang="en-US" sz="1800" b="0" baseline="0" dirty="0" smtClean="0"/>
                        <a:t>P</a:t>
                      </a:r>
                      <a:r>
                        <a:rPr lang="en-US" sz="1800" b="0" dirty="0" smtClean="0"/>
                        <a:t>ayments come from the general treasury fund,</a:t>
                      </a:r>
                      <a:r>
                        <a:rPr lang="en-US" sz="1800" b="0" baseline="0" dirty="0" smtClean="0"/>
                        <a:t> NOT the Social Security trust funds. SSI payments are not based on a person’s earnings.</a:t>
                      </a:r>
                      <a:endParaRPr lang="en-US" sz="1800" b="0" dirty="0"/>
                    </a:p>
                  </a:txBody>
                  <a:tcPr/>
                </a:tc>
                <a:extLst>
                  <a:ext uri="{0D108BD9-81ED-4DB2-BD59-A6C34878D82A}">
                    <a16:rowId xmlns:a16="http://schemas.microsoft.com/office/drawing/2014/main" val="10001"/>
                  </a:ext>
                </a:extLst>
              </a:tr>
              <a:tr h="957117">
                <a:tc>
                  <a:txBody>
                    <a:bodyPr/>
                    <a:lstStyle/>
                    <a:p>
                      <a:r>
                        <a:rPr lang="en-US" sz="1800" dirty="0" smtClean="0"/>
                        <a:t>An insurance that workers earn by paying Social</a:t>
                      </a:r>
                      <a:r>
                        <a:rPr lang="en-US" sz="1800" baseline="0" dirty="0" smtClean="0"/>
                        <a:t> Security taxes on their wages.</a:t>
                      </a:r>
                      <a:endParaRPr lang="en-US" sz="1800" dirty="0"/>
                    </a:p>
                  </a:txBody>
                  <a:tcPr/>
                </a:tc>
                <a:tc>
                  <a:txBody>
                    <a:bodyPr/>
                    <a:lstStyle/>
                    <a:p>
                      <a:r>
                        <a:rPr lang="en-US" sz="1800" dirty="0" smtClean="0"/>
                        <a:t>A needs-based public</a:t>
                      </a:r>
                      <a:r>
                        <a:rPr lang="en-US" sz="1800" baseline="0" dirty="0" smtClean="0"/>
                        <a:t> assistance program that does not require a person to have work history.</a:t>
                      </a:r>
                      <a:endParaRPr lang="en-US" sz="1800" dirty="0"/>
                    </a:p>
                  </a:txBody>
                  <a:tcPr/>
                </a:tc>
                <a:extLst>
                  <a:ext uri="{0D108BD9-81ED-4DB2-BD59-A6C34878D82A}">
                    <a16:rowId xmlns:a16="http://schemas.microsoft.com/office/drawing/2014/main" val="10002"/>
                  </a:ext>
                </a:extLst>
              </a:tr>
              <a:tr h="1103401">
                <a:tc>
                  <a:txBody>
                    <a:bodyPr/>
                    <a:lstStyle/>
                    <a:p>
                      <a:pPr algn="l"/>
                      <a:r>
                        <a:rPr lang="en-US" sz="1800" dirty="0" smtClean="0"/>
                        <a:t>Pays benefits to disabled individuals who are unable to work, regardless of their income and resources.</a:t>
                      </a:r>
                      <a:endParaRPr lang="en-US" sz="1800" dirty="0"/>
                    </a:p>
                  </a:txBody>
                  <a:tcPr/>
                </a:tc>
                <a:tc>
                  <a:txBody>
                    <a:bodyPr/>
                    <a:lstStyle/>
                    <a:p>
                      <a:r>
                        <a:rPr lang="en-US" sz="1800" dirty="0" smtClean="0"/>
                        <a:t>Pays disabled individuals who are unable to work AND have limited income and resources.</a:t>
                      </a:r>
                      <a:endParaRPr lang="en-US" sz="1800" dirty="0"/>
                    </a:p>
                  </a:txBody>
                  <a:tcPr/>
                </a:tc>
                <a:extLst>
                  <a:ext uri="{0D108BD9-81ED-4DB2-BD59-A6C34878D82A}">
                    <a16:rowId xmlns:a16="http://schemas.microsoft.com/office/drawing/2014/main" val="10003"/>
                  </a:ext>
                </a:extLst>
              </a:tr>
              <a:tr h="1168573">
                <a:tc>
                  <a:txBody>
                    <a:bodyPr/>
                    <a:lstStyle/>
                    <a:p>
                      <a:pPr algn="l"/>
                      <a:r>
                        <a:rPr lang="en-US" sz="1800" b="0" dirty="0" smtClean="0">
                          <a:solidFill>
                            <a:schemeClr val="tx1"/>
                          </a:solidFill>
                          <a:effectLst/>
                          <a:latin typeface="+mn-lt"/>
                        </a:rPr>
                        <a:t>Benefits for workers and for adults disabled since childhood. Must meet insured status requirements.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1"/>
                          </a:solidFill>
                        </a:rPr>
                        <a:t>Benefits for children and adults in financial need. Must have limited income</a:t>
                      </a:r>
                      <a:r>
                        <a:rPr lang="en-US" sz="1800" baseline="0" dirty="0" smtClean="0">
                          <a:solidFill>
                            <a:schemeClr val="tx1"/>
                          </a:solidFill>
                        </a:rPr>
                        <a:t> and limited resources.</a:t>
                      </a:r>
                      <a:endParaRPr lang="en-US" sz="1800" dirty="0" smtClean="0">
                        <a:solidFill>
                          <a:schemeClr val="tx1"/>
                        </a:solidFill>
                      </a:endParaRPr>
                    </a:p>
                  </a:txBody>
                  <a:tcPr/>
                </a:tc>
                <a:extLst>
                  <a:ext uri="{0D108BD9-81ED-4DB2-BD59-A6C34878D82A}">
                    <a16:rowId xmlns:a16="http://schemas.microsoft.com/office/drawing/2014/main" val="10004"/>
                  </a:ext>
                </a:extLst>
              </a:tr>
            </a:tbl>
          </a:graphicData>
        </a:graphic>
      </p:graphicFrame>
      <p:sp>
        <p:nvSpPr>
          <p:cNvPr id="4" name="Rectangle 3"/>
          <p:cNvSpPr/>
          <p:nvPr/>
        </p:nvSpPr>
        <p:spPr>
          <a:xfrm>
            <a:off x="3124200" y="0"/>
            <a:ext cx="2938625" cy="707886"/>
          </a:xfrm>
          <a:prstGeom prst="rect">
            <a:avLst/>
          </a:prstGeom>
        </p:spPr>
        <p:txBody>
          <a:bodyPr wrap="none">
            <a:spAutoFit/>
          </a:bodyPr>
          <a:lstStyle/>
          <a:p>
            <a:pPr algn="ctr"/>
            <a:r>
              <a:rPr lang="en-US" sz="4000" b="1" dirty="0">
                <a:latin typeface="+mj-lt"/>
              </a:rPr>
              <a:t>SSDI vs. SSI</a:t>
            </a:r>
          </a:p>
        </p:txBody>
      </p:sp>
    </p:spTree>
    <p:extLst>
      <p:ext uri="{BB962C8B-B14F-4D97-AF65-F5344CB8AC3E}">
        <p14:creationId xmlns:p14="http://schemas.microsoft.com/office/powerpoint/2010/main" val="3011472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438" y="1011116"/>
            <a:ext cx="9144000" cy="646331"/>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003366"/>
                </a:solidFill>
                <a:effectLst/>
                <a:uLnTx/>
                <a:uFillTx/>
                <a:latin typeface="Times"/>
                <a:ea typeface="+mn-ea"/>
                <a:cs typeface="+mn-cs"/>
              </a:rPr>
              <a:t>Supplemental Security Income (SSI)</a:t>
            </a:r>
            <a:endParaRPr kumimoji="0" lang="en-US" sz="3600" b="1" i="0" u="none" strike="noStrike" kern="1200" cap="none" spc="0" normalizeH="0" baseline="0" noProof="0" dirty="0">
              <a:ln>
                <a:noFill/>
              </a:ln>
              <a:solidFill>
                <a:srgbClr val="003366"/>
              </a:solidFill>
              <a:effectLst/>
              <a:uLnTx/>
              <a:uFillTx/>
              <a:latin typeface="Times"/>
              <a:ea typeface="+mn-ea"/>
              <a:cs typeface="+mn-cs"/>
            </a:endParaRPr>
          </a:p>
        </p:txBody>
      </p:sp>
      <p:sp>
        <p:nvSpPr>
          <p:cNvPr id="5" name="TextBox 4"/>
          <p:cNvSpPr txBox="1"/>
          <p:nvPr/>
        </p:nvSpPr>
        <p:spPr>
          <a:xfrm>
            <a:off x="357338" y="1888309"/>
            <a:ext cx="845820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smtClean="0">
                <a:ln>
                  <a:noFill/>
                </a:ln>
                <a:solidFill>
                  <a:srgbClr val="003366"/>
                </a:solidFill>
                <a:effectLst/>
                <a:uLnTx/>
                <a:uFillTx/>
                <a:latin typeface="Helvetica"/>
                <a:ea typeface="+mn-ea"/>
                <a:cs typeface="+mn-cs"/>
              </a:rPr>
              <a:t>What is it?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3366"/>
                </a:solidFill>
                <a:effectLst/>
                <a:uLnTx/>
                <a:uFillTx/>
                <a:latin typeface="Helvetica"/>
                <a:ea typeface="+mn-ea"/>
                <a:cs typeface="+mn-cs"/>
              </a:rPr>
              <a:t>SSI is a federal program that provides monthly payments to people who have limited income and few resources.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3366"/>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srgbClr val="003366"/>
                </a:solidFill>
                <a:effectLst/>
                <a:uLnTx/>
                <a:uFillTx/>
                <a:latin typeface="Helvetica"/>
                <a:ea typeface="+mn-ea"/>
                <a:cs typeface="+mn-cs"/>
              </a:rPr>
              <a:t>Who is it for?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003366"/>
                </a:solidFill>
                <a:effectLst/>
                <a:uLnTx/>
                <a:uFillTx/>
                <a:latin typeface="Helvetica"/>
                <a:ea typeface="+mn-ea"/>
                <a:cs typeface="+mn-cs"/>
              </a:rPr>
              <a:t>People who are 65 or older, as well as for those of any age, including children, who are blind or who have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3366"/>
              </a:solidFill>
              <a:effectLst/>
              <a:uLnTx/>
              <a:uFillTx/>
              <a:latin typeface="Helvetic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3366"/>
              </a:solidFill>
              <a:effectLst/>
              <a:uLnTx/>
              <a:uFillTx/>
              <a:latin typeface="Helvetica"/>
              <a:ea typeface="+mn-ea"/>
              <a:cs typeface="+mn-cs"/>
            </a:endParaRPr>
          </a:p>
        </p:txBody>
      </p:sp>
    </p:spTree>
    <p:extLst>
      <p:ext uri="{BB962C8B-B14F-4D97-AF65-F5344CB8AC3E}">
        <p14:creationId xmlns:p14="http://schemas.microsoft.com/office/powerpoint/2010/main" val="286927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ctrTitle" idx="4294967295"/>
          </p:nvPr>
        </p:nvSpPr>
        <p:spPr bwMode="auto">
          <a:xfrm>
            <a:off x="0" y="1090684"/>
            <a:ext cx="9107488"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a:lnSpc>
                <a:spcPct val="95000"/>
              </a:lnSpc>
            </a:pPr>
            <a:r>
              <a:rPr lang="en-US" altLang="en-US" sz="3600" dirty="0">
                <a:latin typeface="Times" panose="02020603050405020304" pitchFamily="18" charset="0"/>
                <a:cs typeface="Times" panose="02020603050405020304" pitchFamily="18" charset="0"/>
              </a:rPr>
              <a:t>SSI </a:t>
            </a:r>
            <a:r>
              <a:rPr lang="en-US" altLang="en-US" sz="3600" dirty="0" smtClean="0">
                <a:latin typeface="Times" panose="02020603050405020304" pitchFamily="18" charset="0"/>
                <a:cs typeface="Times" panose="02020603050405020304" pitchFamily="18" charset="0"/>
              </a:rPr>
              <a:t>Federal Payment Rates</a:t>
            </a:r>
          </a:p>
        </p:txBody>
      </p:sp>
      <p:sp>
        <p:nvSpPr>
          <p:cNvPr id="20483" name="Rectangle 3"/>
          <p:cNvSpPr>
            <a:spLocks noGrp="1" noChangeArrowheads="1"/>
          </p:cNvSpPr>
          <p:nvPr>
            <p:ph type="subTitle" idx="4294967295"/>
          </p:nvPr>
        </p:nvSpPr>
        <p:spPr bwMode="auto">
          <a:xfrm>
            <a:off x="762000" y="2157484"/>
            <a:ext cx="8382000" cy="3276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0" indent="0">
              <a:buNone/>
            </a:pPr>
            <a:r>
              <a:rPr lang="en-US" altLang="en-US" dirty="0" smtClean="0">
                <a:solidFill>
                  <a:schemeClr val="tx1"/>
                </a:solidFill>
              </a:rPr>
              <a:t>Effective January 2019:</a:t>
            </a:r>
            <a:endParaRPr lang="en-US" altLang="en-US" b="1" dirty="0" smtClean="0">
              <a:solidFill>
                <a:schemeClr val="tx1"/>
              </a:solidFill>
            </a:endParaRPr>
          </a:p>
          <a:p>
            <a:pPr marL="0" indent="0">
              <a:buNone/>
            </a:pPr>
            <a:endParaRPr lang="en-US" altLang="en-US" b="1" u="sng" dirty="0" smtClean="0">
              <a:solidFill>
                <a:schemeClr val="tx1"/>
              </a:solidFill>
            </a:endParaRPr>
          </a:p>
          <a:p>
            <a:pPr algn="l"/>
            <a:r>
              <a:rPr lang="en-US" altLang="en-US" dirty="0" smtClean="0"/>
              <a:t>Individual</a:t>
            </a:r>
            <a:r>
              <a:rPr lang="en-US" altLang="en-US" b="1" dirty="0" smtClean="0">
                <a:solidFill>
                  <a:schemeClr val="tx1"/>
                </a:solidFill>
              </a:rPr>
              <a:t> </a:t>
            </a:r>
            <a:r>
              <a:rPr lang="en-US" altLang="en-US" b="1" dirty="0">
                <a:solidFill>
                  <a:schemeClr val="tx1"/>
                </a:solidFill>
              </a:rPr>
              <a:t>	</a:t>
            </a:r>
            <a:r>
              <a:rPr lang="en-US" altLang="en-US" b="1" dirty="0" smtClean="0">
                <a:solidFill>
                  <a:schemeClr val="tx1"/>
                </a:solidFill>
              </a:rPr>
              <a:t>	</a:t>
            </a:r>
            <a:r>
              <a:rPr lang="en-US" altLang="en-US" dirty="0" smtClean="0">
                <a:solidFill>
                  <a:schemeClr val="tx1"/>
                </a:solidFill>
              </a:rPr>
              <a:t>$771/month</a:t>
            </a:r>
            <a:endParaRPr lang="en-US" altLang="en-US" b="1" dirty="0" smtClean="0">
              <a:solidFill>
                <a:schemeClr val="tx1"/>
              </a:solidFill>
            </a:endParaRPr>
          </a:p>
          <a:p>
            <a:pPr marL="0" indent="0" algn="l">
              <a:buNone/>
            </a:pPr>
            <a:r>
              <a:rPr lang="en-US" altLang="en-US" b="1" dirty="0">
                <a:solidFill>
                  <a:schemeClr val="tx1"/>
                </a:solidFill>
              </a:rPr>
              <a:t>		</a:t>
            </a:r>
            <a:r>
              <a:rPr lang="en-US" altLang="en-US" b="1" dirty="0" smtClean="0">
                <a:solidFill>
                  <a:schemeClr val="tx1"/>
                </a:solidFill>
              </a:rPr>
              <a:t>	</a:t>
            </a:r>
          </a:p>
          <a:p>
            <a:pPr algn="l"/>
            <a:r>
              <a:rPr lang="en-US" altLang="en-US" dirty="0" smtClean="0"/>
              <a:t>Couple</a:t>
            </a:r>
            <a:r>
              <a:rPr lang="en-US" altLang="en-US" b="1" dirty="0" smtClean="0">
                <a:solidFill>
                  <a:schemeClr val="tx1"/>
                </a:solidFill>
              </a:rPr>
              <a:t>			</a:t>
            </a:r>
            <a:r>
              <a:rPr lang="en-US" altLang="en-US" dirty="0" smtClean="0">
                <a:solidFill>
                  <a:schemeClr val="tx1"/>
                </a:solidFill>
              </a:rPr>
              <a:t>$1,157/month</a:t>
            </a:r>
            <a:endParaRPr lang="en-US" altLang="en-US" b="1" dirty="0">
              <a:solidFill>
                <a:schemeClr val="tx1"/>
              </a:solidFill>
            </a:endParaRPr>
          </a:p>
          <a:p>
            <a:pPr algn="l" eaLnBrk="1" hangingPunct="1">
              <a:buClr>
                <a:srgbClr val="A8C0F6"/>
              </a:buClr>
              <a:buSzPct val="110000"/>
            </a:pPr>
            <a:endParaRPr lang="en-US" altLang="en-US" sz="2400" dirty="0" smtClean="0">
              <a:solidFill>
                <a:schemeClr val="tx1"/>
              </a:solidFill>
            </a:endParaRPr>
          </a:p>
        </p:txBody>
      </p:sp>
    </p:spTree>
    <p:extLst>
      <p:ext uri="{BB962C8B-B14F-4D97-AF65-F5344CB8AC3E}">
        <p14:creationId xmlns:p14="http://schemas.microsoft.com/office/powerpoint/2010/main" val="24300783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subTitle" idx="4294967295"/>
          </p:nvPr>
        </p:nvSpPr>
        <p:spPr bwMode="auto">
          <a:xfrm>
            <a:off x="228600" y="1066800"/>
            <a:ext cx="6477000"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pPr algn="l" eaLnBrk="1" hangingPunct="1">
              <a:buClr>
                <a:srgbClr val="A8C0F6"/>
              </a:buClr>
              <a:buFont typeface="Wingdings" pitchFamily="2" charset="2"/>
              <a:buChar char="§"/>
              <a:tabLst>
                <a:tab pos="344488" algn="l"/>
              </a:tabLst>
            </a:pPr>
            <a:r>
              <a:rPr lang="en-US" altLang="en-US" sz="2800" b="1" dirty="0" smtClean="0"/>
              <a:t>Resource Limits</a:t>
            </a:r>
          </a:p>
          <a:p>
            <a:pPr algn="l" eaLnBrk="1" hangingPunct="1">
              <a:buClr>
                <a:srgbClr val="A8C0F6"/>
              </a:buClr>
              <a:buFont typeface="Wingdings" pitchFamily="2" charset="2"/>
              <a:buChar char="§"/>
              <a:tabLst>
                <a:tab pos="344488" algn="l"/>
              </a:tabLst>
            </a:pPr>
            <a:r>
              <a:rPr lang="en-US" altLang="en-US" sz="2400" dirty="0" smtClean="0"/>
              <a:t>$2,000 for individual</a:t>
            </a:r>
            <a:endParaRPr lang="en-US" altLang="en-US" sz="2800" dirty="0" smtClean="0">
              <a:solidFill>
                <a:schemeClr val="tx1"/>
              </a:solidFill>
            </a:endParaRPr>
          </a:p>
          <a:p>
            <a:pPr algn="l" eaLnBrk="1" hangingPunct="1">
              <a:buClr>
                <a:srgbClr val="A8C0F6"/>
              </a:buClr>
              <a:buFont typeface="Wingdings" pitchFamily="2" charset="2"/>
              <a:buChar char="§"/>
              <a:tabLst>
                <a:tab pos="344488" algn="l"/>
              </a:tabLst>
            </a:pPr>
            <a:r>
              <a:rPr lang="en-US" altLang="en-US" sz="2400" dirty="0" smtClean="0"/>
              <a:t>$3,000 for couple</a:t>
            </a:r>
          </a:p>
          <a:p>
            <a:pPr marL="0" indent="0" algn="l" eaLnBrk="1" hangingPunct="1">
              <a:buClr>
                <a:srgbClr val="A8C0F6"/>
              </a:buClr>
              <a:buNone/>
              <a:tabLst>
                <a:tab pos="344488" algn="l"/>
              </a:tabLst>
            </a:pPr>
            <a:endParaRPr lang="en-US" altLang="en-US" sz="2800" b="1" dirty="0">
              <a:solidFill>
                <a:schemeClr val="tx1"/>
              </a:solidFill>
            </a:endParaRPr>
          </a:p>
          <a:p>
            <a:pPr algn="l" eaLnBrk="1" hangingPunct="1">
              <a:buClr>
                <a:srgbClr val="A8C0F6"/>
              </a:buClr>
              <a:tabLst>
                <a:tab pos="344488" algn="l"/>
              </a:tabLst>
            </a:pPr>
            <a:r>
              <a:rPr lang="en-US" altLang="en-US" sz="2800" b="1" dirty="0" smtClean="0"/>
              <a:t>Count the value of</a:t>
            </a:r>
          </a:p>
          <a:p>
            <a:pPr algn="l" eaLnBrk="1" hangingPunct="1">
              <a:buClr>
                <a:srgbClr val="A8C0F6"/>
              </a:buClr>
              <a:buFont typeface="Wingdings" panose="05000000000000000000" pitchFamily="2" charset="2"/>
              <a:buChar char="§"/>
              <a:tabLst>
                <a:tab pos="344488" algn="l"/>
              </a:tabLst>
            </a:pPr>
            <a:r>
              <a:rPr lang="en-US" altLang="en-US" sz="2400" dirty="0" smtClean="0"/>
              <a:t>Bank accounts (CDs, IRAs)</a:t>
            </a:r>
          </a:p>
          <a:p>
            <a:pPr algn="l" eaLnBrk="1" hangingPunct="1">
              <a:buClr>
                <a:srgbClr val="A8C0F6"/>
              </a:buClr>
              <a:buFont typeface="Wingdings" panose="05000000000000000000" pitchFamily="2" charset="2"/>
              <a:buChar char="§"/>
              <a:tabLst>
                <a:tab pos="344488" algn="l"/>
              </a:tabLst>
            </a:pPr>
            <a:r>
              <a:rPr lang="en-US" altLang="en-US" sz="2400" dirty="0" smtClean="0"/>
              <a:t>More than primary automobile</a:t>
            </a:r>
          </a:p>
          <a:p>
            <a:pPr algn="l" eaLnBrk="1" hangingPunct="1">
              <a:buClr>
                <a:srgbClr val="A8C0F6"/>
              </a:buClr>
              <a:buFont typeface="Wingdings" panose="05000000000000000000" pitchFamily="2" charset="2"/>
              <a:buChar char="§"/>
              <a:tabLst>
                <a:tab pos="344488" algn="l"/>
              </a:tabLst>
            </a:pPr>
            <a:r>
              <a:rPr lang="en-US" altLang="en-US" sz="2400" dirty="0" smtClean="0"/>
              <a:t>Stocks and bonds, 401Ks</a:t>
            </a:r>
          </a:p>
          <a:p>
            <a:pPr>
              <a:buClr>
                <a:srgbClr val="A8C0F6"/>
              </a:buClr>
              <a:buFont typeface="Wingdings" panose="05000000000000000000" pitchFamily="2" charset="2"/>
              <a:buChar char="§"/>
              <a:tabLst>
                <a:tab pos="344488" algn="l"/>
              </a:tabLst>
            </a:pPr>
            <a:r>
              <a:rPr lang="en-US" altLang="en-US" sz="2400" dirty="0" smtClean="0"/>
              <a:t>Liquid assets</a:t>
            </a:r>
          </a:p>
          <a:p>
            <a:pPr algn="l" eaLnBrk="1" hangingPunct="1">
              <a:buClr>
                <a:srgbClr val="A8C0F6"/>
              </a:buClr>
              <a:buFont typeface="Wingdings" panose="05000000000000000000" pitchFamily="2" charset="2"/>
              <a:buChar char="§"/>
              <a:tabLst>
                <a:tab pos="344488" algn="l"/>
              </a:tabLst>
            </a:pPr>
            <a:r>
              <a:rPr lang="en-US" altLang="en-US" sz="2400" dirty="0" smtClean="0"/>
              <a:t>Property except where you live</a:t>
            </a:r>
            <a:endParaRPr lang="en-US" altLang="en-US" sz="2800" b="1" dirty="0" smtClean="0"/>
          </a:p>
          <a:p>
            <a:pPr marL="0" indent="0" algn="l" eaLnBrk="1" hangingPunct="1">
              <a:buClr>
                <a:srgbClr val="A8C0F6"/>
              </a:buClr>
              <a:buNone/>
              <a:tabLst>
                <a:tab pos="344488" algn="l"/>
              </a:tabLst>
            </a:pPr>
            <a:r>
              <a:rPr lang="en-US" altLang="en-US" sz="2800" b="1" dirty="0">
                <a:solidFill>
                  <a:schemeClr val="tx1"/>
                </a:solidFill>
              </a:rPr>
              <a:t> </a:t>
            </a:r>
            <a:r>
              <a:rPr lang="en-US" altLang="en-US" sz="2800" b="1" dirty="0" smtClean="0">
                <a:solidFill>
                  <a:schemeClr val="tx1"/>
                </a:solidFill>
              </a:rPr>
              <a:t>   </a:t>
            </a:r>
            <a:endParaRPr lang="en-US" altLang="en-US" sz="2400" b="1" dirty="0" smtClean="0">
              <a:solidFill>
                <a:schemeClr val="tx1"/>
              </a:solidFill>
            </a:endParaRPr>
          </a:p>
        </p:txBody>
      </p:sp>
      <p:sp>
        <p:nvSpPr>
          <p:cNvPr id="25603" name="Rectangle 3"/>
          <p:cNvSpPr>
            <a:spLocks noGrp="1" noChangeArrowheads="1"/>
          </p:cNvSpPr>
          <p:nvPr>
            <p:ph type="ctrTitle" idx="4294967295"/>
          </p:nvPr>
        </p:nvSpPr>
        <p:spPr bwMode="auto">
          <a:xfrm>
            <a:off x="0" y="1524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z="3600" dirty="0" smtClean="0">
                <a:latin typeface="Times New Roman" pitchFamily="18" charset="0"/>
              </a:rPr>
              <a:t>SSI Benefits for Adults</a:t>
            </a:r>
          </a:p>
        </p:txBody>
      </p:sp>
      <p:pic>
        <p:nvPicPr>
          <p:cNvPr id="5" name="Picture 4" descr="check_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1143000"/>
            <a:ext cx="3200400" cy="40386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936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ctrTitle" idx="4294967295"/>
          </p:nvPr>
        </p:nvSpPr>
        <p:spPr bwMode="auto">
          <a:xfrm>
            <a:off x="0" y="228600"/>
            <a:ext cx="91440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latin typeface="Times New Roman" pitchFamily="18" charset="0"/>
              </a:rPr>
              <a:t>SSI Benefits for </a:t>
            </a:r>
            <a:r>
              <a:rPr lang="en-US" altLang="en-US" sz="3600" dirty="0" smtClean="0">
                <a:latin typeface="Times New Roman" pitchFamily="18" charset="0"/>
              </a:rPr>
              <a:t>Adults</a:t>
            </a:r>
          </a:p>
        </p:txBody>
      </p:sp>
      <p:sp>
        <p:nvSpPr>
          <p:cNvPr id="6" name="Rectangle 4"/>
          <p:cNvSpPr>
            <a:spLocks noChangeArrowheads="1"/>
          </p:cNvSpPr>
          <p:nvPr/>
        </p:nvSpPr>
        <p:spPr bwMode="auto">
          <a:xfrm>
            <a:off x="381000" y="1143000"/>
            <a:ext cx="5105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tabLst>
                <a:tab pos="344488" algn="l"/>
              </a:tabLst>
              <a:defRPr sz="2400" b="1">
                <a:solidFill>
                  <a:srgbClr val="DDDDDD"/>
                </a:solidFill>
                <a:latin typeface="Times New Roman" pitchFamily="18" charset="0"/>
              </a:defRPr>
            </a:lvl1pPr>
            <a:lvl2pPr marL="114300" eaLnBrk="0" hangingPunct="0">
              <a:tabLst>
                <a:tab pos="344488" algn="l"/>
              </a:tabLst>
              <a:defRPr sz="2400" b="1">
                <a:solidFill>
                  <a:srgbClr val="DDDDDD"/>
                </a:solidFill>
                <a:latin typeface="Times New Roman" pitchFamily="18" charset="0"/>
              </a:defRPr>
            </a:lvl2pPr>
            <a:lvl3pPr marL="1143000" indent="-228600" eaLnBrk="0" hangingPunct="0">
              <a:tabLst>
                <a:tab pos="344488" algn="l"/>
              </a:tabLst>
              <a:defRPr sz="2400" b="1">
                <a:solidFill>
                  <a:srgbClr val="DDDDDD"/>
                </a:solidFill>
                <a:latin typeface="Times New Roman" pitchFamily="18" charset="0"/>
              </a:defRPr>
            </a:lvl3pPr>
            <a:lvl4pPr marL="1600200" indent="-228600" eaLnBrk="0" hangingPunct="0">
              <a:tabLst>
                <a:tab pos="344488" algn="l"/>
              </a:tabLst>
              <a:defRPr sz="2400" b="1">
                <a:solidFill>
                  <a:srgbClr val="DDDDDD"/>
                </a:solidFill>
                <a:latin typeface="Times New Roman" pitchFamily="18" charset="0"/>
              </a:defRPr>
            </a:lvl4pPr>
            <a:lvl5pPr marL="2057400" indent="-228600" eaLnBrk="0" hangingPunct="0">
              <a:tabLst>
                <a:tab pos="344488" algn="l"/>
              </a:tabLst>
              <a:defRPr sz="2400" b="1">
                <a:solidFill>
                  <a:srgbClr val="DDDDDD"/>
                </a:solidFill>
                <a:latin typeface="Times New Roman" pitchFamily="18" charset="0"/>
              </a:defRPr>
            </a:lvl5pPr>
            <a:lvl6pPr marL="2514600" indent="-228600" eaLnBrk="0" fontAlgn="base" hangingPunct="0">
              <a:spcBef>
                <a:spcPct val="0"/>
              </a:spcBef>
              <a:spcAft>
                <a:spcPct val="0"/>
              </a:spcAft>
              <a:tabLst>
                <a:tab pos="344488" algn="l"/>
              </a:tabLst>
              <a:defRPr sz="2400" b="1">
                <a:solidFill>
                  <a:srgbClr val="DDDDDD"/>
                </a:solidFill>
                <a:latin typeface="Times New Roman" pitchFamily="18" charset="0"/>
              </a:defRPr>
            </a:lvl6pPr>
            <a:lvl7pPr marL="2971800" indent="-228600" eaLnBrk="0" fontAlgn="base" hangingPunct="0">
              <a:spcBef>
                <a:spcPct val="0"/>
              </a:spcBef>
              <a:spcAft>
                <a:spcPct val="0"/>
              </a:spcAft>
              <a:tabLst>
                <a:tab pos="344488" algn="l"/>
              </a:tabLst>
              <a:defRPr sz="2400" b="1">
                <a:solidFill>
                  <a:srgbClr val="DDDDDD"/>
                </a:solidFill>
                <a:latin typeface="Times New Roman" pitchFamily="18" charset="0"/>
              </a:defRPr>
            </a:lvl7pPr>
            <a:lvl8pPr marL="3429000" indent="-228600" eaLnBrk="0" fontAlgn="base" hangingPunct="0">
              <a:spcBef>
                <a:spcPct val="0"/>
              </a:spcBef>
              <a:spcAft>
                <a:spcPct val="0"/>
              </a:spcAft>
              <a:tabLst>
                <a:tab pos="344488" algn="l"/>
              </a:tabLst>
              <a:defRPr sz="2400" b="1">
                <a:solidFill>
                  <a:srgbClr val="DDDDDD"/>
                </a:solidFill>
                <a:latin typeface="Times New Roman" pitchFamily="18" charset="0"/>
              </a:defRPr>
            </a:lvl8pPr>
            <a:lvl9pPr marL="3886200" indent="-228600" eaLnBrk="0" fontAlgn="base" hangingPunct="0">
              <a:spcBef>
                <a:spcPct val="0"/>
              </a:spcBef>
              <a:spcAft>
                <a:spcPct val="0"/>
              </a:spcAft>
              <a:tabLst>
                <a:tab pos="344488" algn="l"/>
              </a:tabLst>
              <a:defRPr sz="2400" b="1">
                <a:solidFill>
                  <a:srgbClr val="DDDDDD"/>
                </a:solidFill>
                <a:latin typeface="Times New Roman" pitchFamily="18" charset="0"/>
              </a:defRPr>
            </a:lvl9pPr>
          </a:lstStyle>
          <a:p>
            <a:pPr eaLnBrk="1" hangingPunct="1">
              <a:spcBef>
                <a:spcPct val="20000"/>
              </a:spcBef>
              <a:buClr>
                <a:srgbClr val="A8C0F6"/>
              </a:buClr>
              <a:buFont typeface="Wingdings" pitchFamily="2" charset="2"/>
              <a:buChar char="§"/>
            </a:pPr>
            <a:r>
              <a:rPr lang="en-US" altLang="en-US" sz="2800" b="0" dirty="0">
                <a:solidFill>
                  <a:schemeClr val="bg1"/>
                </a:solidFill>
                <a:latin typeface="+mn-lt"/>
              </a:rPr>
              <a:t> </a:t>
            </a:r>
            <a:r>
              <a:rPr lang="en-US" altLang="en-US" sz="2800" b="0" dirty="0" smtClean="0">
                <a:solidFill>
                  <a:schemeClr val="tx1"/>
                </a:solidFill>
                <a:latin typeface="+mn-lt"/>
              </a:rPr>
              <a:t> </a:t>
            </a:r>
            <a:r>
              <a:rPr lang="en-US" altLang="en-US" sz="2800" dirty="0" smtClean="0">
                <a:solidFill>
                  <a:schemeClr val="tx1"/>
                </a:solidFill>
                <a:latin typeface="+mn-lt"/>
              </a:rPr>
              <a:t>Don’t Count as Resources</a:t>
            </a:r>
          </a:p>
          <a:p>
            <a:pPr eaLnBrk="1" hangingPunct="1">
              <a:spcBef>
                <a:spcPct val="20000"/>
              </a:spcBef>
              <a:buClr>
                <a:srgbClr val="A8C0F6"/>
              </a:buClr>
            </a:pPr>
            <a:endParaRPr lang="en-US" altLang="en-US" sz="2800" dirty="0" smtClean="0">
              <a:solidFill>
                <a:schemeClr val="tx1"/>
              </a:solidFill>
              <a:latin typeface="+mn-lt"/>
            </a:endParaRPr>
          </a:p>
          <a:p>
            <a:pPr marL="342900" indent="-342900" eaLnBrk="1" hangingPunct="1">
              <a:spcBef>
                <a:spcPct val="20000"/>
              </a:spcBef>
              <a:buClr>
                <a:srgbClr val="A8C0F6"/>
              </a:buClr>
              <a:buFont typeface="Wingdings" panose="05000000000000000000" pitchFamily="2" charset="2"/>
              <a:buChar char="§"/>
            </a:pPr>
            <a:r>
              <a:rPr lang="en-US" altLang="en-US" b="0" dirty="0" smtClean="0">
                <a:solidFill>
                  <a:schemeClr val="tx1"/>
                </a:solidFill>
                <a:latin typeface="+mn-lt"/>
              </a:rPr>
              <a:t>Home you live in</a:t>
            </a:r>
          </a:p>
          <a:p>
            <a:pPr marL="342900" indent="-342900" eaLnBrk="1" hangingPunct="1">
              <a:spcBef>
                <a:spcPct val="20000"/>
              </a:spcBef>
              <a:buClr>
                <a:srgbClr val="A8C0F6"/>
              </a:buClr>
              <a:buFont typeface="Wingdings" panose="05000000000000000000" pitchFamily="2" charset="2"/>
              <a:buChar char="§"/>
            </a:pPr>
            <a:r>
              <a:rPr lang="en-US" altLang="en-US" b="0" dirty="0" smtClean="0">
                <a:solidFill>
                  <a:schemeClr val="tx1"/>
                </a:solidFill>
                <a:latin typeface="+mn-lt"/>
              </a:rPr>
              <a:t>Primary automobile</a:t>
            </a:r>
          </a:p>
          <a:p>
            <a:pPr marL="342900" indent="-342900" eaLnBrk="1" hangingPunct="1">
              <a:spcBef>
                <a:spcPct val="20000"/>
              </a:spcBef>
              <a:buClr>
                <a:srgbClr val="A8C0F6"/>
              </a:buClr>
              <a:buFont typeface="Wingdings" panose="05000000000000000000" pitchFamily="2" charset="2"/>
              <a:buChar char="§"/>
            </a:pPr>
            <a:r>
              <a:rPr lang="en-US" altLang="en-US" b="0" dirty="0" smtClean="0">
                <a:solidFill>
                  <a:schemeClr val="tx1"/>
                </a:solidFill>
                <a:latin typeface="+mn-lt"/>
              </a:rPr>
              <a:t>Burial plots</a:t>
            </a:r>
          </a:p>
          <a:p>
            <a:pPr marL="342900" indent="-342900" eaLnBrk="1" hangingPunct="1">
              <a:spcBef>
                <a:spcPct val="20000"/>
              </a:spcBef>
              <a:buClr>
                <a:srgbClr val="A8C0F6"/>
              </a:buClr>
              <a:buFont typeface="Wingdings" panose="05000000000000000000" pitchFamily="2" charset="2"/>
              <a:buChar char="§"/>
            </a:pPr>
            <a:r>
              <a:rPr lang="en-US" altLang="en-US" b="0" dirty="0" smtClean="0">
                <a:solidFill>
                  <a:schemeClr val="tx1"/>
                </a:solidFill>
                <a:latin typeface="+mn-lt"/>
              </a:rPr>
              <a:t>Certain resources set </a:t>
            </a:r>
          </a:p>
          <a:p>
            <a:pPr eaLnBrk="1" hangingPunct="1">
              <a:spcBef>
                <a:spcPct val="20000"/>
              </a:spcBef>
              <a:buClr>
                <a:srgbClr val="A8C0F6"/>
              </a:buClr>
            </a:pPr>
            <a:r>
              <a:rPr lang="en-US" altLang="en-US" b="0" dirty="0" smtClean="0">
                <a:solidFill>
                  <a:schemeClr val="tx1"/>
                </a:solidFill>
                <a:latin typeface="+mn-lt"/>
              </a:rPr>
              <a:t>    aside for personal burial</a:t>
            </a:r>
          </a:p>
          <a:p>
            <a:pPr eaLnBrk="1" hangingPunct="1">
              <a:spcBef>
                <a:spcPct val="20000"/>
              </a:spcBef>
              <a:buClr>
                <a:srgbClr val="A8C0F6"/>
              </a:buClr>
            </a:pPr>
            <a:r>
              <a:rPr lang="en-US" altLang="en-US" b="0" dirty="0" smtClean="0">
                <a:solidFill>
                  <a:schemeClr val="tx1"/>
                </a:solidFill>
                <a:latin typeface="+mn-lt"/>
              </a:rPr>
              <a:t>    expenses</a:t>
            </a:r>
            <a:endParaRPr lang="en-US" altLang="en-US" b="0" dirty="0">
              <a:solidFill>
                <a:schemeClr val="tx1"/>
              </a:solidFill>
              <a:latin typeface="+mn-lt"/>
            </a:endParaRPr>
          </a:p>
        </p:txBody>
      </p:sp>
      <p:pic>
        <p:nvPicPr>
          <p:cNvPr id="7" name="Picture 3" descr="neighsouthea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295400"/>
            <a:ext cx="3042195"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13735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354" y="2238234"/>
            <a:ext cx="6905767" cy="3908762"/>
          </a:xfrm>
          <a:prstGeom prst="rect">
            <a:avLst/>
          </a:prstGeom>
          <a:noFill/>
        </p:spPr>
        <p:txBody>
          <a:bodyPr wrap="square" rtlCol="0">
            <a:spAutoFit/>
          </a:bodyPr>
          <a:lstStyle/>
          <a:p>
            <a:pPr marL="342900" indent="-342900">
              <a:buFont typeface="Arial" panose="020B0604020202020204" pitchFamily="34" charset="0"/>
              <a:buChar char="•"/>
            </a:pPr>
            <a:r>
              <a:rPr lang="en-US" sz="2800" dirty="0" smtClean="0"/>
              <a:t>$1500 designated for Burial (must sign a form designating the funds)</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Burial space items including </a:t>
            </a:r>
            <a:r>
              <a:rPr lang="en-US" sz="2800" dirty="0" err="1" smtClean="0"/>
              <a:t>cemetary</a:t>
            </a:r>
            <a:r>
              <a:rPr lang="en-US" sz="2800" dirty="0" smtClean="0"/>
              <a:t> lot, markers, caskets, vault, headstones and other pre-paid items</a:t>
            </a:r>
          </a:p>
          <a:p>
            <a:pPr marL="342900" indent="-342900">
              <a:buFont typeface="Arial" panose="020B0604020202020204" pitchFamily="34" charset="0"/>
              <a:buChar char="•"/>
            </a:pPr>
            <a:endParaRPr lang="en-US" sz="2800" dirty="0" smtClean="0"/>
          </a:p>
          <a:p>
            <a:pPr marL="342900" indent="-342900">
              <a:buFont typeface="Arial" panose="020B0604020202020204" pitchFamily="34" charset="0"/>
              <a:buChar char="•"/>
            </a:pPr>
            <a:r>
              <a:rPr lang="en-US" sz="2800" dirty="0" smtClean="0"/>
              <a:t>Some </a:t>
            </a:r>
            <a:r>
              <a:rPr lang="en-US" sz="2800" dirty="0"/>
              <a:t>p</a:t>
            </a:r>
            <a:r>
              <a:rPr lang="en-US" sz="2800" dirty="0" smtClean="0"/>
              <a:t>re-paid </a:t>
            </a:r>
            <a:r>
              <a:rPr lang="en-US" sz="2800" dirty="0"/>
              <a:t>b</a:t>
            </a:r>
            <a:r>
              <a:rPr lang="en-US" sz="2800" dirty="0" smtClean="0"/>
              <a:t>urial contracts</a:t>
            </a:r>
          </a:p>
          <a:p>
            <a:pPr marL="342900" indent="-342900">
              <a:buFont typeface="Arial" panose="020B0604020202020204" pitchFamily="34" charset="0"/>
              <a:buChar char="•"/>
            </a:pPr>
            <a:endParaRPr lang="en-US" sz="2400" dirty="0"/>
          </a:p>
        </p:txBody>
      </p:sp>
      <p:sp>
        <p:nvSpPr>
          <p:cNvPr id="3" name="TextBox 2"/>
          <p:cNvSpPr txBox="1"/>
          <p:nvPr/>
        </p:nvSpPr>
        <p:spPr>
          <a:xfrm>
            <a:off x="1187354" y="1446663"/>
            <a:ext cx="6769290" cy="646331"/>
          </a:xfrm>
          <a:prstGeom prst="rect">
            <a:avLst/>
          </a:prstGeom>
          <a:noFill/>
        </p:spPr>
        <p:txBody>
          <a:bodyPr wrap="square" rtlCol="0">
            <a:spAutoFit/>
          </a:bodyPr>
          <a:lstStyle/>
          <a:p>
            <a:pPr algn="ctr"/>
            <a:r>
              <a:rPr lang="en-US" sz="3600" b="1" dirty="0" smtClean="0">
                <a:latin typeface="+mj-lt"/>
              </a:rPr>
              <a:t>Exclude Burial Items from SSI</a:t>
            </a:r>
            <a:endParaRPr lang="en-US" sz="3600" b="1" dirty="0">
              <a:latin typeface="+mj-lt"/>
            </a:endParaRPr>
          </a:p>
        </p:txBody>
      </p:sp>
    </p:spTree>
    <p:extLst>
      <p:ext uri="{BB962C8B-B14F-4D97-AF65-F5344CB8AC3E}">
        <p14:creationId xmlns:p14="http://schemas.microsoft.com/office/powerpoint/2010/main" val="3948949531"/>
      </p:ext>
    </p:extLst>
  </p:cSld>
  <p:clrMapOvr>
    <a:masterClrMapping/>
  </p:clrMapOvr>
</p:sld>
</file>

<file path=ppt/theme/theme1.xml><?xml version="1.0" encoding="utf-8"?>
<a:theme xmlns:a="http://schemas.openxmlformats.org/drawingml/2006/main" name="UPP Template">
  <a:themeElements>
    <a:clrScheme name="Branding">
      <a:dk1>
        <a:srgbClr val="003366"/>
      </a:dk1>
      <a:lt1>
        <a:sysClr val="window" lastClr="FFFFFF"/>
      </a:lt1>
      <a:dk2>
        <a:srgbClr val="003366"/>
      </a:dk2>
      <a:lt2>
        <a:srgbClr val="EEECE1"/>
      </a:lt2>
      <a:accent1>
        <a:srgbClr val="31859B"/>
      </a:accent1>
      <a:accent2>
        <a:srgbClr val="953734"/>
      </a:accent2>
      <a:accent3>
        <a:srgbClr val="A5A5A5"/>
      </a:accent3>
      <a:accent4>
        <a:srgbClr val="8064A2"/>
      </a:accent4>
      <a:accent5>
        <a:srgbClr val="4BACC6"/>
      </a:accent5>
      <a:accent6>
        <a:srgbClr val="F79646"/>
      </a:accent6>
      <a:hlink>
        <a:srgbClr val="003366"/>
      </a:hlink>
      <a:folHlink>
        <a:srgbClr val="C00000"/>
      </a:folHlink>
    </a:clrScheme>
    <a:fontScheme name="Brandin">
      <a:majorFont>
        <a:latin typeface="Times"/>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8388FFBEC97244E835E6710D2B87BBC" ma:contentTypeVersion="0" ma:contentTypeDescription="Create a new document." ma:contentTypeScope="" ma:versionID="9f05b459943d3a09917e1cc552a37509">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6C1D150-B45C-4469-AD4B-55248EA5D73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8B10DF7B-3ED0-4A28-94E4-461E1F76C7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CA07D156-053D-4831-B32E-3C814154AA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UPP Template</Template>
  <TotalTime>17159</TotalTime>
  <Words>1591</Words>
  <Application>Microsoft Office PowerPoint</Application>
  <PresentationFormat>On-screen Show (4:3)</PresentationFormat>
  <Paragraphs>180</Paragraphs>
  <Slides>16</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Helvetica</vt:lpstr>
      <vt:lpstr>Segoe UI Emoji</vt:lpstr>
      <vt:lpstr>Times</vt:lpstr>
      <vt:lpstr>Times New Roman</vt:lpstr>
      <vt:lpstr>Wingdings</vt:lpstr>
      <vt:lpstr>UPP Template</vt:lpstr>
      <vt:lpstr>Social Security:  With You Through Life’s Journey…</vt:lpstr>
      <vt:lpstr>PowerPoint Presentation</vt:lpstr>
      <vt:lpstr>PowerPoint Presentation</vt:lpstr>
      <vt:lpstr>PowerPoint Presentation</vt:lpstr>
      <vt:lpstr>PowerPoint Presentation</vt:lpstr>
      <vt:lpstr>SSI Federal Payment Rates</vt:lpstr>
      <vt:lpstr>SSI Benefits for Adults</vt:lpstr>
      <vt:lpstr>SSI Benefits for Adults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Social Security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889123</dc:creator>
  <cp:lastModifiedBy>Nichols, Rose</cp:lastModifiedBy>
  <cp:revision>638</cp:revision>
  <cp:lastPrinted>2019-02-06T18:29:35Z</cp:lastPrinted>
  <dcterms:created xsi:type="dcterms:W3CDTF">2016-09-26T18:33:45Z</dcterms:created>
  <dcterms:modified xsi:type="dcterms:W3CDTF">2019-04-03T12:59:41Z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0x01010058388FFBEC97244E835E6710D2B87BBC</vt:lpwstr>
  </property>
  <property fmtid="{D5CDD505-2E9C-101B-9397-08002B2CF9AE}" pid="3" name="_AdHocReviewCycleID">
    <vt:i4>-789505056</vt:i4>
  </property>
  <property fmtid="{D5CDD505-2E9C-101B-9397-08002B2CF9AE}" pid="4" name="_NewReviewCycle">
    <vt:lpwstr/>
  </property>
  <property fmtid="{D5CDD505-2E9C-101B-9397-08002B2CF9AE}" pid="5" name="_EmailSubject">
    <vt:lpwstr>Social Security Power Point for April 8th</vt:lpwstr>
  </property>
  <property fmtid="{D5CDD505-2E9C-101B-9397-08002B2CF9AE}" pid="6" name="_AuthorEmail">
    <vt:lpwstr>Patty.Hoffman@ssa.gov</vt:lpwstr>
  </property>
  <property fmtid="{D5CDD505-2E9C-101B-9397-08002B2CF9AE}" pid="7" name="_AuthorEmailDisplayName">
    <vt:lpwstr>Hoffman, Patty</vt:lpwstr>
  </property>
  <property fmtid="{D5CDD505-2E9C-101B-9397-08002B2CF9AE}" pid="8" name="_PreviousAdHocReviewCycleID">
    <vt:i4>-789505056</vt:i4>
  </property>
</Properties>
</file>