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61"/>
  </p:notesMasterIdLst>
  <p:sldIdLst>
    <p:sldId id="256" r:id="rId2"/>
    <p:sldId id="568" r:id="rId3"/>
    <p:sldId id="437" r:id="rId4"/>
    <p:sldId id="440" r:id="rId5"/>
    <p:sldId id="441" r:id="rId6"/>
    <p:sldId id="472" r:id="rId7"/>
    <p:sldId id="475" r:id="rId8"/>
    <p:sldId id="476" r:id="rId9"/>
    <p:sldId id="477" r:id="rId10"/>
    <p:sldId id="564" r:id="rId11"/>
    <p:sldId id="565" r:id="rId12"/>
    <p:sldId id="271" r:id="rId13"/>
    <p:sldId id="270" r:id="rId14"/>
    <p:sldId id="566" r:id="rId15"/>
    <p:sldId id="567" r:id="rId16"/>
    <p:sldId id="502" r:id="rId17"/>
    <p:sldId id="501" r:id="rId18"/>
    <p:sldId id="506" r:id="rId19"/>
    <p:sldId id="470" r:id="rId20"/>
    <p:sldId id="471" r:id="rId21"/>
    <p:sldId id="525" r:id="rId22"/>
    <p:sldId id="438" r:id="rId23"/>
    <p:sldId id="569" r:id="rId24"/>
    <p:sldId id="443" r:id="rId25"/>
    <p:sldId id="444" r:id="rId26"/>
    <p:sldId id="447" r:id="rId27"/>
    <p:sldId id="439" r:id="rId28"/>
    <p:sldId id="530" r:id="rId29"/>
    <p:sldId id="570" r:id="rId30"/>
    <p:sldId id="558" r:id="rId31"/>
    <p:sldId id="559" r:id="rId32"/>
    <p:sldId id="541" r:id="rId33"/>
    <p:sldId id="553" r:id="rId34"/>
    <p:sldId id="543" r:id="rId35"/>
    <p:sldId id="550" r:id="rId36"/>
    <p:sldId id="551" r:id="rId37"/>
    <p:sldId id="544" r:id="rId38"/>
    <p:sldId id="546" r:id="rId39"/>
    <p:sldId id="547" r:id="rId40"/>
    <p:sldId id="548" r:id="rId41"/>
    <p:sldId id="571" r:id="rId42"/>
    <p:sldId id="531" r:id="rId43"/>
    <p:sldId id="573" r:id="rId44"/>
    <p:sldId id="555" r:id="rId45"/>
    <p:sldId id="556" r:id="rId46"/>
    <p:sldId id="562" r:id="rId47"/>
    <p:sldId id="563" r:id="rId48"/>
    <p:sldId id="533" r:id="rId49"/>
    <p:sldId id="534" r:id="rId50"/>
    <p:sldId id="535" r:id="rId51"/>
    <p:sldId id="557" r:id="rId52"/>
    <p:sldId id="539" r:id="rId53"/>
    <p:sldId id="572" r:id="rId54"/>
    <p:sldId id="536" r:id="rId55"/>
    <p:sldId id="538" r:id="rId56"/>
    <p:sldId id="537" r:id="rId57"/>
    <p:sldId id="540" r:id="rId58"/>
    <p:sldId id="561" r:id="rId59"/>
    <p:sldId id="52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CBA8E6"/>
    <a:srgbClr val="3EED1B"/>
    <a:srgbClr val="FF00FF"/>
    <a:srgbClr val="5DD5FF"/>
    <a:srgbClr val="AC74D6"/>
    <a:srgbClr val="157515"/>
    <a:srgbClr val="177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4" autoAdjust="0"/>
    <p:restoredTop sz="94660"/>
  </p:normalViewPr>
  <p:slideViewPr>
    <p:cSldViewPr snapToGrid="0">
      <p:cViewPr varScale="1">
        <p:scale>
          <a:sx n="73" d="100"/>
          <a:sy n="7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solidFill>
                  <a:schemeClr val="tx2"/>
                </a:solidFill>
              </a:defRPr>
            </a:pPr>
            <a:r>
              <a:rPr lang="en-US" sz="2800" dirty="0">
                <a:solidFill>
                  <a:schemeClr val="accent1">
                    <a:lumMod val="40000"/>
                    <a:lumOff val="60000"/>
                  </a:schemeClr>
                </a:solidFill>
              </a:rPr>
              <a:t>Victimization</a:t>
            </a:r>
          </a:p>
        </c:rich>
      </c:tx>
      <c:overlay val="0"/>
      <c:spPr>
        <a:ln w="31750">
          <a:noFill/>
        </a:ln>
      </c:spPr>
    </c:title>
    <c:autoTitleDeleted val="0"/>
    <c:plotArea>
      <c:layout/>
      <c:barChart>
        <c:barDir val="bar"/>
        <c:grouping val="clustered"/>
        <c:varyColors val="0"/>
        <c:ser>
          <c:idx val="0"/>
          <c:order val="0"/>
          <c:spPr>
            <a:solidFill>
              <a:srgbClr val="CE8D3E">
                <a:lumMod val="60000"/>
                <a:lumOff val="40000"/>
              </a:srgbClr>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Sheet1!$C$1:$C$21</c:f>
              <c:strCache>
                <c:ptCount val="21"/>
                <c:pt idx="0">
                  <c:v>Social discrediting by peers</c:v>
                </c:pt>
                <c:pt idx="1">
                  <c:v>Witnessed assault without weapon</c:v>
                </c:pt>
                <c:pt idx="2">
                  <c:v>Social exclusion by peers</c:v>
                </c:pt>
                <c:pt idx="3">
                  <c:v>Assault by non-related peers</c:v>
                </c:pt>
                <c:pt idx="4">
                  <c:v>Relational aggression by peers</c:v>
                </c:pt>
                <c:pt idx="5">
                  <c:v>Witnessed assault with weapon</c:v>
                </c:pt>
                <c:pt idx="6">
                  <c:v>Physical intimidation by peers</c:v>
                </c:pt>
                <c:pt idx="7">
                  <c:v>Assault by youth relatives</c:v>
                </c:pt>
                <c:pt idx="8">
                  <c:v>Exposed to parental displaced aggression</c:v>
                </c:pt>
                <c:pt idx="9">
                  <c:v>Exposed to parent pushed by another parent</c:v>
                </c:pt>
                <c:pt idx="10">
                  <c:v>Physical assault by adult</c:v>
                </c:pt>
                <c:pt idx="11">
                  <c:v>Other family violence exposure</c:v>
                </c:pt>
                <c:pt idx="12">
                  <c:v>Psychological/emotional abuse</c:v>
                </c:pt>
                <c:pt idx="13">
                  <c:v>Exposed to parent verbally threatened</c:v>
                </c:pt>
                <c:pt idx="14">
                  <c:v>Physical abuse by caregiver</c:v>
                </c:pt>
                <c:pt idx="15">
                  <c:v>Exposed to parent severely physically assaulted</c:v>
                </c:pt>
                <c:pt idx="16">
                  <c:v>Neglect from parent incapacitation</c:v>
                </c:pt>
                <c:pt idx="17">
                  <c:v>Neglect from inappropriate adults in the home</c:v>
                </c:pt>
                <c:pt idx="18">
                  <c:v>Neglect from parental absence</c:v>
                </c:pt>
                <c:pt idx="19">
                  <c:v>Neglect (food or medical)</c:v>
                </c:pt>
                <c:pt idx="20">
                  <c:v>Any victimization</c:v>
                </c:pt>
              </c:strCache>
            </c:strRef>
          </c:cat>
          <c:val>
            <c:numRef>
              <c:f>Sheet1!$D$1:$D$21</c:f>
              <c:numCache>
                <c:formatCode>General</c:formatCode>
                <c:ptCount val="21"/>
                <c:pt idx="0">
                  <c:v>59.2</c:v>
                </c:pt>
                <c:pt idx="1">
                  <c:v>58.4</c:v>
                </c:pt>
                <c:pt idx="2">
                  <c:v>52.3</c:v>
                </c:pt>
                <c:pt idx="3">
                  <c:v>50.4</c:v>
                </c:pt>
                <c:pt idx="4">
                  <c:v>49.2</c:v>
                </c:pt>
                <c:pt idx="5">
                  <c:v>48.4</c:v>
                </c:pt>
                <c:pt idx="6">
                  <c:v>44.8</c:v>
                </c:pt>
                <c:pt idx="7">
                  <c:v>38.5</c:v>
                </c:pt>
                <c:pt idx="8">
                  <c:v>35.299999999999997</c:v>
                </c:pt>
                <c:pt idx="9">
                  <c:v>28.2</c:v>
                </c:pt>
                <c:pt idx="10">
                  <c:v>24.8</c:v>
                </c:pt>
                <c:pt idx="11">
                  <c:v>21.9</c:v>
                </c:pt>
                <c:pt idx="12">
                  <c:v>21.9</c:v>
                </c:pt>
                <c:pt idx="13">
                  <c:v>21.2</c:v>
                </c:pt>
                <c:pt idx="14">
                  <c:v>20</c:v>
                </c:pt>
                <c:pt idx="15">
                  <c:v>19.3</c:v>
                </c:pt>
                <c:pt idx="16">
                  <c:v>15.6</c:v>
                </c:pt>
                <c:pt idx="17">
                  <c:v>12.4</c:v>
                </c:pt>
                <c:pt idx="18">
                  <c:v>11.8</c:v>
                </c:pt>
                <c:pt idx="19">
                  <c:v>9.9</c:v>
                </c:pt>
                <c:pt idx="20">
                  <c:v>86.3</c:v>
                </c:pt>
              </c:numCache>
            </c:numRef>
          </c:val>
          <c:extLst>
            <c:ext xmlns:c16="http://schemas.microsoft.com/office/drawing/2014/chart" uri="{C3380CC4-5D6E-409C-BE32-E72D297353CC}">
              <c16:uniqueId val="{00000000-0CE1-488A-A38E-3D91169AE916}"/>
            </c:ext>
          </c:extLst>
        </c:ser>
        <c:dLbls>
          <c:showLegendKey val="0"/>
          <c:showVal val="0"/>
          <c:showCatName val="0"/>
          <c:showSerName val="0"/>
          <c:showPercent val="0"/>
          <c:showBubbleSize val="0"/>
        </c:dLbls>
        <c:gapWidth val="150"/>
        <c:axId val="110948352"/>
        <c:axId val="110949888"/>
      </c:barChart>
      <c:catAx>
        <c:axId val="110948352"/>
        <c:scaling>
          <c:orientation val="minMax"/>
        </c:scaling>
        <c:delete val="0"/>
        <c:axPos val="l"/>
        <c:numFmt formatCode="General" sourceLinked="0"/>
        <c:majorTickMark val="out"/>
        <c:minorTickMark val="none"/>
        <c:tickLblPos val="nextTo"/>
        <c:txPr>
          <a:bodyPr/>
          <a:lstStyle/>
          <a:p>
            <a:pPr>
              <a:defRPr sz="1400">
                <a:solidFill>
                  <a:schemeClr val="accent2">
                    <a:lumMod val="60000"/>
                    <a:lumOff val="40000"/>
                  </a:schemeClr>
                </a:solidFill>
              </a:defRPr>
            </a:pPr>
            <a:endParaRPr lang="en-US"/>
          </a:p>
        </c:txPr>
        <c:crossAx val="110949888"/>
        <c:crosses val="autoZero"/>
        <c:auto val="1"/>
        <c:lblAlgn val="ctr"/>
        <c:lblOffset val="100"/>
        <c:noMultiLvlLbl val="0"/>
      </c:catAx>
      <c:valAx>
        <c:axId val="110949888"/>
        <c:scaling>
          <c:orientation val="minMax"/>
        </c:scaling>
        <c:delete val="0"/>
        <c:axPos val="b"/>
        <c:majorGridlines/>
        <c:title>
          <c:tx>
            <c:rich>
              <a:bodyPr/>
              <a:lstStyle/>
              <a:p>
                <a:pPr>
                  <a:defRPr sz="1400"/>
                </a:pPr>
                <a:r>
                  <a:rPr lang="en-US" sz="1400" dirty="0"/>
                  <a:t>Prevalence Rate</a:t>
                </a:r>
              </a:p>
            </c:rich>
          </c:tx>
          <c:overlay val="0"/>
        </c:title>
        <c:numFmt formatCode="General" sourceLinked="1"/>
        <c:majorTickMark val="out"/>
        <c:minorTickMark val="none"/>
        <c:tickLblPos val="nextTo"/>
        <c:txPr>
          <a:bodyPr/>
          <a:lstStyle/>
          <a:p>
            <a:pPr>
              <a:defRPr sz="1400">
                <a:solidFill>
                  <a:schemeClr val="accent1">
                    <a:lumMod val="60000"/>
                    <a:lumOff val="40000"/>
                  </a:schemeClr>
                </a:solidFill>
              </a:defRPr>
            </a:pPr>
            <a:endParaRPr lang="en-US"/>
          </a:p>
        </c:txPr>
        <c:crossAx val="110948352"/>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solidFill>
                  <a:schemeClr val="accent3">
                    <a:lumMod val="20000"/>
                    <a:lumOff val="80000"/>
                  </a:schemeClr>
                </a:solidFill>
              </a:defRPr>
            </a:pPr>
            <a:r>
              <a:rPr lang="en-US" sz="2400" b="0" dirty="0">
                <a:solidFill>
                  <a:schemeClr val="accent3">
                    <a:lumMod val="20000"/>
                    <a:lumOff val="80000"/>
                  </a:schemeClr>
                </a:solidFill>
              </a:rPr>
              <a:t>Adverse</a:t>
            </a:r>
            <a:r>
              <a:rPr lang="en-US" sz="2400" b="0" baseline="0" dirty="0">
                <a:solidFill>
                  <a:schemeClr val="accent3">
                    <a:lumMod val="20000"/>
                    <a:lumOff val="80000"/>
                  </a:schemeClr>
                </a:solidFill>
              </a:rPr>
              <a:t> </a:t>
            </a:r>
            <a:r>
              <a:rPr lang="en-US" sz="2400" b="0" dirty="0">
                <a:solidFill>
                  <a:schemeClr val="accent3">
                    <a:lumMod val="20000"/>
                    <a:lumOff val="80000"/>
                  </a:schemeClr>
                </a:solidFill>
              </a:rPr>
              <a:t>Life Events</a:t>
            </a:r>
          </a:p>
        </c:rich>
      </c:tx>
      <c:overlay val="0"/>
    </c:title>
    <c:autoTitleDeleted val="0"/>
    <c:plotArea>
      <c:layout/>
      <c:barChart>
        <c:barDir val="bar"/>
        <c:grouping val="clustered"/>
        <c:varyColors val="0"/>
        <c:ser>
          <c:idx val="0"/>
          <c:order val="0"/>
          <c:invertIfNegative val="0"/>
          <c:dLbls>
            <c:spPr>
              <a:noFill/>
              <a:ln>
                <a:noFill/>
              </a:ln>
              <a:effectLst/>
            </c:spPr>
            <c:txPr>
              <a:bodyPr wrap="square" lIns="38100" tIns="19050" rIns="38100" bIns="19050" anchor="ctr">
                <a:spAutoFit/>
              </a:bodyPr>
              <a:lstStyle/>
              <a:p>
                <a:pPr>
                  <a:defRPr sz="1400">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Sheet1!$A$1:$A$13</c:f>
              <c:strCache>
                <c:ptCount val="13"/>
                <c:pt idx="0">
                  <c:v>Friend or family death</c:v>
                </c:pt>
                <c:pt idx="1">
                  <c:v>Friend or family hospitalization</c:v>
                </c:pt>
                <c:pt idx="2">
                  <c:v>Parent unemployment</c:v>
                </c:pt>
                <c:pt idx="3">
                  <c:v>Parent conflict</c:v>
                </c:pt>
                <c:pt idx="4">
                  <c:v>Hospitalization</c:v>
                </c:pt>
                <c:pt idx="5">
                  <c:v>Family substance abuse</c:v>
                </c:pt>
                <c:pt idx="6">
                  <c:v>Friend or family suicide attempt</c:v>
                </c:pt>
                <c:pt idx="7">
                  <c:v>Home damaged in disaster</c:v>
                </c:pt>
                <c:pt idx="8">
                  <c:v>Parent incarceration</c:v>
                </c:pt>
                <c:pt idx="9">
                  <c:v>Repeat school year</c:v>
                </c:pt>
                <c:pt idx="10">
                  <c:v>Parent military deployment</c:v>
                </c:pt>
                <c:pt idx="12">
                  <c:v>Any Adverse Life Event</c:v>
                </c:pt>
              </c:strCache>
            </c:strRef>
          </c:cat>
          <c:val>
            <c:numRef>
              <c:f>Sheet1!$B$1:$B$13</c:f>
              <c:numCache>
                <c:formatCode>General</c:formatCode>
                <c:ptCount val="13"/>
                <c:pt idx="0">
                  <c:v>72.900000000000006</c:v>
                </c:pt>
                <c:pt idx="1">
                  <c:v>65.7</c:v>
                </c:pt>
                <c:pt idx="2">
                  <c:v>36.5</c:v>
                </c:pt>
                <c:pt idx="3">
                  <c:v>35.200000000000003</c:v>
                </c:pt>
                <c:pt idx="4">
                  <c:v>30.9</c:v>
                </c:pt>
                <c:pt idx="5">
                  <c:v>30.7</c:v>
                </c:pt>
                <c:pt idx="6">
                  <c:v>25.4</c:v>
                </c:pt>
                <c:pt idx="7">
                  <c:v>21.9</c:v>
                </c:pt>
                <c:pt idx="8">
                  <c:v>21.7</c:v>
                </c:pt>
                <c:pt idx="9">
                  <c:v>19.100000000000001</c:v>
                </c:pt>
                <c:pt idx="10">
                  <c:v>12.6</c:v>
                </c:pt>
                <c:pt idx="12">
                  <c:v>90.6</c:v>
                </c:pt>
              </c:numCache>
            </c:numRef>
          </c:val>
          <c:extLst>
            <c:ext xmlns:c16="http://schemas.microsoft.com/office/drawing/2014/chart" uri="{C3380CC4-5D6E-409C-BE32-E72D297353CC}">
              <c16:uniqueId val="{00000000-E9A4-4830-AFEB-228E864565AF}"/>
            </c:ext>
          </c:extLst>
        </c:ser>
        <c:dLbls>
          <c:showLegendKey val="0"/>
          <c:showVal val="0"/>
          <c:showCatName val="0"/>
          <c:showSerName val="0"/>
          <c:showPercent val="0"/>
          <c:showBubbleSize val="0"/>
        </c:dLbls>
        <c:gapWidth val="150"/>
        <c:axId val="65553536"/>
        <c:axId val="65555072"/>
      </c:barChart>
      <c:catAx>
        <c:axId val="65553536"/>
        <c:scaling>
          <c:orientation val="minMax"/>
        </c:scaling>
        <c:delete val="0"/>
        <c:axPos val="l"/>
        <c:numFmt formatCode="General" sourceLinked="0"/>
        <c:majorTickMark val="out"/>
        <c:minorTickMark val="none"/>
        <c:tickLblPos val="nextTo"/>
        <c:txPr>
          <a:bodyPr/>
          <a:lstStyle/>
          <a:p>
            <a:pPr>
              <a:defRPr sz="1400">
                <a:solidFill>
                  <a:schemeClr val="accent5">
                    <a:lumMod val="60000"/>
                    <a:lumOff val="40000"/>
                  </a:schemeClr>
                </a:solidFill>
              </a:defRPr>
            </a:pPr>
            <a:endParaRPr lang="en-US"/>
          </a:p>
        </c:txPr>
        <c:crossAx val="65555072"/>
        <c:crosses val="autoZero"/>
        <c:auto val="1"/>
        <c:lblAlgn val="ctr"/>
        <c:lblOffset val="100"/>
        <c:noMultiLvlLbl val="0"/>
      </c:catAx>
      <c:valAx>
        <c:axId val="65555072"/>
        <c:scaling>
          <c:orientation val="minMax"/>
        </c:scaling>
        <c:delete val="0"/>
        <c:axPos val="b"/>
        <c:majorGridlines/>
        <c:title>
          <c:tx>
            <c:rich>
              <a:bodyPr/>
              <a:lstStyle/>
              <a:p>
                <a:pPr>
                  <a:defRPr sz="1400"/>
                </a:pPr>
                <a:r>
                  <a:rPr lang="en-US" sz="1400" dirty="0"/>
                  <a:t>Prevalence Rate</a:t>
                </a:r>
              </a:p>
            </c:rich>
          </c:tx>
          <c:overlay val="0"/>
        </c:title>
        <c:numFmt formatCode="General" sourceLinked="1"/>
        <c:majorTickMark val="out"/>
        <c:minorTickMark val="none"/>
        <c:tickLblPos val="nextTo"/>
        <c:txPr>
          <a:bodyPr/>
          <a:lstStyle/>
          <a:p>
            <a:pPr>
              <a:defRPr sz="1400"/>
            </a:pPr>
            <a:endParaRPr lang="en-US"/>
          </a:p>
        </c:txPr>
        <c:crossAx val="6555353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20000"/>
                  <a:lumOff val="8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Trauma Symptoms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D8-4D18-8A8E-9298077FFE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A6D8-4D18-8A8E-9298077FFE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6D8-4D18-8A8E-9298077FFE69}"/>
              </c:ext>
            </c:extLst>
          </c:dPt>
          <c:dLbls>
            <c:dLbl>
              <c:idx val="0"/>
              <c:layout>
                <c:manualLayout>
                  <c:x val="-0.1583824768323506"/>
                  <c:y val="0.1737798810388896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094355518112889"/>
                      <c:h val="0.1503100885290915"/>
                    </c:manualLayout>
                  </c15:layout>
                </c:ext>
                <c:ext xmlns:c16="http://schemas.microsoft.com/office/drawing/2014/chart" uri="{C3380CC4-5D6E-409C-BE32-E72D297353CC}">
                  <c16:uniqueId val="{00000001-A6D8-4D18-8A8E-9298077FFE69}"/>
                </c:ext>
              </c:extLst>
            </c:dLbl>
            <c:dLbl>
              <c:idx val="1"/>
              <c:layout>
                <c:manualLayout>
                  <c:x val="-0.17748946925021061"/>
                  <c:y val="1.866092682296748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6D8-4D18-8A8E-9298077FFE69}"/>
                </c:ext>
              </c:extLst>
            </c:dLbl>
            <c:dLbl>
              <c:idx val="2"/>
              <c:layout>
                <c:manualLayout>
                  <c:x val="0.24499014918838596"/>
                  <c:y val="-0.1077305417322212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631015794466294"/>
                      <c:h val="0.15217801972634623"/>
                    </c:manualLayout>
                  </c15:layout>
                </c:ext>
                <c:ext xmlns:c16="http://schemas.microsoft.com/office/drawing/2014/chart" uri="{C3380CC4-5D6E-409C-BE32-E72D297353CC}">
                  <c16:uniqueId val="{00000003-A6D8-4D18-8A8E-9298077FFE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Adversities</c:v>
                </c:pt>
                <c:pt idx="1">
                  <c:v>Strengths</c:v>
                </c:pt>
                <c:pt idx="2">
                  <c:v>Other</c:v>
                </c:pt>
              </c:strCache>
            </c:strRef>
          </c:cat>
          <c:val>
            <c:numRef>
              <c:f>Sheet1!$B$2:$B$4</c:f>
              <c:numCache>
                <c:formatCode>General</c:formatCode>
                <c:ptCount val="3"/>
                <c:pt idx="0">
                  <c:v>18</c:v>
                </c:pt>
                <c:pt idx="1">
                  <c:v>26</c:v>
                </c:pt>
                <c:pt idx="2">
                  <c:v>56</c:v>
                </c:pt>
              </c:numCache>
            </c:numRef>
          </c:val>
          <c:extLst>
            <c:ext xmlns:c16="http://schemas.microsoft.com/office/drawing/2014/chart" uri="{C3380CC4-5D6E-409C-BE32-E72D297353CC}">
              <c16:uniqueId val="{00000000-A6D8-4D18-8A8E-9298077FFE6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20000"/>
                  <a:lumOff val="8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Subjective Well-being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B45-493E-A8AA-E7A3B39721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45-493E-A8AA-E7A3B39721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EB45-493E-A8AA-E7A3B3972137}"/>
              </c:ext>
            </c:extLst>
          </c:dPt>
          <c:dLbls>
            <c:dLbl>
              <c:idx val="0"/>
              <c:layout>
                <c:manualLayout>
                  <c:x val="-0.18334735071488645"/>
                  <c:y val="0.1705893681437755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1968040370058873"/>
                      <c:h val="0.19846768970831499"/>
                    </c:manualLayout>
                  </c15:layout>
                </c:ext>
                <c:ext xmlns:c16="http://schemas.microsoft.com/office/drawing/2014/chart" uri="{C3380CC4-5D6E-409C-BE32-E72D297353CC}">
                  <c16:uniqueId val="{00000002-EB45-493E-A8AA-E7A3B3972137}"/>
                </c:ext>
              </c:extLst>
            </c:dLbl>
            <c:dLbl>
              <c:idx val="1"/>
              <c:layout>
                <c:manualLayout>
                  <c:x val="-0.23804043628272287"/>
                  <c:y val="-0.13618730606539875"/>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805705846903706"/>
                      <c:h val="0.1463407347349252"/>
                    </c:manualLayout>
                  </c15:layout>
                </c:ext>
                <c:ext xmlns:c16="http://schemas.microsoft.com/office/drawing/2014/chart" uri="{C3380CC4-5D6E-409C-BE32-E72D297353CC}">
                  <c16:uniqueId val="{00000003-EB45-493E-A8AA-E7A3B3972137}"/>
                </c:ext>
              </c:extLst>
            </c:dLbl>
            <c:dLbl>
              <c:idx val="2"/>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45-493E-A8AA-E7A3B39721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Adversities</c:v>
                </c:pt>
                <c:pt idx="1">
                  <c:v>Strengths</c:v>
                </c:pt>
                <c:pt idx="2">
                  <c:v>Other</c:v>
                </c:pt>
              </c:strCache>
            </c:strRef>
          </c:cat>
          <c:val>
            <c:numRef>
              <c:f>Sheet1!$B$2:$B$4</c:f>
              <c:numCache>
                <c:formatCode>General</c:formatCode>
                <c:ptCount val="3"/>
                <c:pt idx="0">
                  <c:v>5</c:v>
                </c:pt>
                <c:pt idx="1">
                  <c:v>53</c:v>
                </c:pt>
                <c:pt idx="2">
                  <c:v>42</c:v>
                </c:pt>
              </c:numCache>
            </c:numRef>
          </c:val>
          <c:extLst>
            <c:ext xmlns:c16="http://schemas.microsoft.com/office/drawing/2014/chart" uri="{C3380CC4-5D6E-409C-BE32-E72D297353CC}">
              <c16:uniqueId val="{00000000-EB45-493E-A8AA-E7A3B397213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20000"/>
                  <a:lumOff val="8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Digital Victimization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9D-4262-B250-951A37325D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299D-4262-B250-951A37325D46}"/>
              </c:ext>
            </c:extLst>
          </c:dPt>
          <c:dLbls>
            <c:dLbl>
              <c:idx val="0"/>
              <c:layout>
                <c:manualLayout>
                  <c:x val="-0.13807106241862152"/>
                  <c:y val="-0.2090329457284174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9FC8D8E0-B91F-4243-8C1D-96E44E8F953D}" type="CATEGORYNAME">
                      <a:rPr lang="en-US" sz="2000"/>
                      <a:pPr>
                        <a:defRPr>
                          <a:solidFill>
                            <a:schemeClr val="bg1"/>
                          </a:solidFill>
                        </a:defRPr>
                      </a:pPr>
                      <a:t>[CATEGORY NAME]</a:t>
                    </a:fld>
                    <a:r>
                      <a:rPr lang="en-US" sz="2000" baseline="0" dirty="0"/>
                      <a:t>
</a:t>
                    </a:r>
                    <a:fld id="{BEB8E12D-CA11-4CAC-9623-59708A5A84E2}" type="PERCENTAGE">
                      <a:rPr lang="en-US" sz="2000" baseline="0"/>
                      <a:pPr>
                        <a:defRPr>
                          <a:solidFill>
                            <a:schemeClr val="bg1"/>
                          </a:solidFill>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575395000392154"/>
                      <c:h val="0.16093394721347778"/>
                    </c:manualLayout>
                  </c15:layout>
                  <c15:dlblFieldTable/>
                  <c15:showDataLabelsRange val="0"/>
                </c:ext>
                <c:ext xmlns:c16="http://schemas.microsoft.com/office/drawing/2014/chart" uri="{C3380CC4-5D6E-409C-BE32-E72D297353CC}">
                  <c16:uniqueId val="{00000001-299D-4262-B250-951A37325D46}"/>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2-299D-4262-B250-951A37325D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Victim</c:v>
                </c:pt>
                <c:pt idx="1">
                  <c:v>Non-victim</c:v>
                </c:pt>
              </c:strCache>
            </c:strRef>
          </c:cat>
          <c:val>
            <c:numRef>
              <c:f>Sheet1!$B$2:$B$3</c:f>
              <c:numCache>
                <c:formatCode>General</c:formatCode>
                <c:ptCount val="2"/>
                <c:pt idx="0">
                  <c:v>72.3</c:v>
                </c:pt>
                <c:pt idx="1">
                  <c:v>27.7</c:v>
                </c:pt>
              </c:numCache>
            </c:numRef>
          </c:val>
          <c:extLst>
            <c:ext xmlns:c16="http://schemas.microsoft.com/office/drawing/2014/chart" uri="{C3380CC4-5D6E-409C-BE32-E72D297353CC}">
              <c16:uniqueId val="{00000000-299D-4262-B250-951A37325D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20000"/>
                  <a:lumOff val="8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Perpetrators of Financial Exploitation</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69-48FC-AA76-8AA8F0F1C4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48-4BF0-B8B9-35440F6243C2}"/>
              </c:ext>
            </c:extLst>
          </c:dPt>
          <c:dLbls>
            <c:dLbl>
              <c:idx val="0"/>
              <c:layout>
                <c:manualLayout>
                  <c:x val="-0.13524049191075677"/>
                  <c:y val="-0.2360575069093690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393621318781745"/>
                      <c:h val="0.15967893094032226"/>
                    </c:manualLayout>
                  </c15:layout>
                </c:ext>
                <c:ext xmlns:c16="http://schemas.microsoft.com/office/drawing/2014/chart" uri="{C3380CC4-5D6E-409C-BE32-E72D297353CC}">
                  <c16:uniqueId val="{00000001-BF69-48FC-AA76-8AA8F0F1C4B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Known to Victim</c:v>
                </c:pt>
                <c:pt idx="1">
                  <c:v>Stranger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BF69-48FC-AA76-8AA8F0F1C4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94845-C28B-4437-A132-A5F4759F2D3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5B73477-8B47-4882-B4A8-86BEDFF9A88F}">
      <dgm:prSet phldrT="[Text]" custT="1"/>
      <dgm:spPr>
        <a:solidFill>
          <a:schemeClr val="accent1">
            <a:lumMod val="40000"/>
            <a:lumOff val="60000"/>
          </a:schemeClr>
        </a:solidFill>
        <a:ln w="25400">
          <a:solidFill>
            <a:schemeClr val="accent5"/>
          </a:solidFill>
        </a:ln>
      </dgm:spPr>
      <dgm:t>
        <a:bodyPr/>
        <a:lstStyle/>
        <a:p>
          <a:r>
            <a:rPr lang="en-US" sz="1800" b="1" dirty="0">
              <a:solidFill>
                <a:schemeClr val="bg1"/>
              </a:solidFill>
            </a:rPr>
            <a:t>Financial</a:t>
          </a:r>
          <a:r>
            <a:rPr lang="en-US" sz="1800" dirty="0">
              <a:solidFill>
                <a:schemeClr val="bg1"/>
              </a:solidFill>
            </a:rPr>
            <a:t> </a:t>
          </a:r>
          <a:r>
            <a:rPr lang="en-US" sz="1800" b="1" dirty="0">
              <a:solidFill>
                <a:schemeClr val="bg1"/>
              </a:solidFill>
            </a:rPr>
            <a:t>exploitation</a:t>
          </a:r>
        </a:p>
      </dgm:t>
    </dgm:pt>
    <dgm:pt modelId="{4324FE36-DBD3-4ED3-894D-EEAEC42D98A0}" type="parTrans" cxnId="{D5D16004-3D38-4CE5-89E0-2EEBE3155CDC}">
      <dgm:prSet/>
      <dgm:spPr/>
      <dgm:t>
        <a:bodyPr/>
        <a:lstStyle/>
        <a:p>
          <a:endParaRPr lang="en-US"/>
        </a:p>
      </dgm:t>
    </dgm:pt>
    <dgm:pt modelId="{DC3C1DF8-2B40-4BDB-8D5E-5BBABF74901A}" type="sibTrans" cxnId="{D5D16004-3D38-4CE5-89E0-2EEBE3155CDC}">
      <dgm:prSet custT="1"/>
      <dgm:spPr>
        <a:solidFill>
          <a:schemeClr val="accent1">
            <a:lumMod val="40000"/>
            <a:lumOff val="60000"/>
          </a:schemeClr>
        </a:solidFill>
        <a:ln w="25400">
          <a:solidFill>
            <a:schemeClr val="accent5"/>
          </a:solidFill>
        </a:ln>
      </dgm:spPr>
      <dgm:t>
        <a:bodyPr/>
        <a:lstStyle/>
        <a:p>
          <a:r>
            <a:rPr lang="en-US" sz="1800" b="1" dirty="0">
              <a:solidFill>
                <a:schemeClr val="bg1"/>
              </a:solidFill>
            </a:rPr>
            <a:t>Caregiver</a:t>
          </a:r>
          <a:r>
            <a:rPr lang="en-US" sz="1800" dirty="0">
              <a:solidFill>
                <a:schemeClr val="bg1"/>
              </a:solidFill>
            </a:rPr>
            <a:t> </a:t>
          </a:r>
          <a:r>
            <a:rPr lang="en-US" sz="1800" b="1" dirty="0">
              <a:solidFill>
                <a:schemeClr val="bg1"/>
              </a:solidFill>
            </a:rPr>
            <a:t>maltreatment</a:t>
          </a:r>
        </a:p>
      </dgm:t>
    </dgm:pt>
    <dgm:pt modelId="{0DF98456-7C58-467E-9466-8DC2C83C2792}">
      <dgm:prSet phldrT="[Text]" custT="1"/>
      <dgm:spPr>
        <a:solidFill>
          <a:schemeClr val="accent1">
            <a:lumMod val="40000"/>
            <a:lumOff val="60000"/>
          </a:schemeClr>
        </a:solidFill>
        <a:ln w="25400">
          <a:solidFill>
            <a:schemeClr val="accent5"/>
          </a:solidFill>
        </a:ln>
      </dgm:spPr>
      <dgm:t>
        <a:bodyPr/>
        <a:lstStyle/>
        <a:p>
          <a:r>
            <a:rPr lang="en-US" sz="1800" b="1" dirty="0">
              <a:solidFill>
                <a:schemeClr val="bg1"/>
              </a:solidFill>
            </a:rPr>
            <a:t>Property crime, scams</a:t>
          </a:r>
        </a:p>
      </dgm:t>
    </dgm:pt>
    <dgm:pt modelId="{1E127E6A-7C6A-4BC9-8609-1F3A7897C585}" type="parTrans" cxnId="{381F7793-1E5E-4083-AC21-6053CF23E9D6}">
      <dgm:prSet/>
      <dgm:spPr/>
      <dgm:t>
        <a:bodyPr/>
        <a:lstStyle/>
        <a:p>
          <a:endParaRPr lang="en-US"/>
        </a:p>
      </dgm:t>
    </dgm:pt>
    <dgm:pt modelId="{BD57CDF9-DB0E-4D86-8CFD-41DC3AD19434}" type="sibTrans" cxnId="{381F7793-1E5E-4083-AC21-6053CF23E9D6}">
      <dgm:prSet/>
      <dgm:spPr>
        <a:solidFill>
          <a:schemeClr val="accent1">
            <a:lumMod val="40000"/>
            <a:lumOff val="60000"/>
          </a:schemeClr>
        </a:solidFill>
        <a:ln w="25400">
          <a:solidFill>
            <a:schemeClr val="accent5"/>
          </a:solidFill>
        </a:ln>
      </dgm:spPr>
      <dgm:t>
        <a:bodyPr/>
        <a:lstStyle/>
        <a:p>
          <a:r>
            <a:rPr lang="en-US" dirty="0">
              <a:solidFill>
                <a:schemeClr val="bg1"/>
              </a:solidFill>
            </a:rPr>
            <a:t>Identity theft</a:t>
          </a:r>
        </a:p>
      </dgm:t>
    </dgm:pt>
    <dgm:pt modelId="{2088253A-8C64-4517-B2F4-7DDD562763FD}">
      <dgm:prSet phldrT="[Text]" custT="1"/>
      <dgm:spPr>
        <a:solidFill>
          <a:schemeClr val="accent1">
            <a:lumMod val="40000"/>
            <a:lumOff val="60000"/>
          </a:schemeClr>
        </a:solidFill>
        <a:ln w="25400">
          <a:solidFill>
            <a:schemeClr val="accent5"/>
          </a:solidFill>
        </a:ln>
      </dgm:spPr>
      <dgm:t>
        <a:bodyPr/>
        <a:lstStyle/>
        <a:p>
          <a:r>
            <a:rPr lang="en-US" sz="1800" b="1" dirty="0">
              <a:solidFill>
                <a:schemeClr val="bg1"/>
              </a:solidFill>
            </a:rPr>
            <a:t>Sexual victimization</a:t>
          </a:r>
        </a:p>
      </dgm:t>
    </dgm:pt>
    <dgm:pt modelId="{9DACF6F9-2E8D-4D0A-B7C9-94786751814F}" type="parTrans" cxnId="{1CC7A2BF-046F-4B0F-BCF3-340B0D66E6A2}">
      <dgm:prSet/>
      <dgm:spPr/>
      <dgm:t>
        <a:bodyPr/>
        <a:lstStyle/>
        <a:p>
          <a:endParaRPr lang="en-US"/>
        </a:p>
      </dgm:t>
    </dgm:pt>
    <dgm:pt modelId="{38459E7F-7821-4687-8108-9E3FD51736B7}" type="sibTrans" cxnId="{1CC7A2BF-046F-4B0F-BCF3-340B0D66E6A2}">
      <dgm:prSet custT="1"/>
      <dgm:spPr>
        <a:solidFill>
          <a:schemeClr val="accent1">
            <a:lumMod val="40000"/>
            <a:lumOff val="60000"/>
          </a:schemeClr>
        </a:solidFill>
        <a:ln w="25400">
          <a:solidFill>
            <a:schemeClr val="accent5"/>
          </a:solidFill>
        </a:ln>
      </dgm:spPr>
      <dgm:t>
        <a:bodyPr/>
        <a:lstStyle/>
        <a:p>
          <a:r>
            <a:rPr lang="en-US" sz="1800" b="1" dirty="0">
              <a:solidFill>
                <a:schemeClr val="bg1"/>
              </a:solidFill>
            </a:rPr>
            <a:t>Witnessing abuse of children &amp; grandchildren</a:t>
          </a:r>
        </a:p>
      </dgm:t>
    </dgm:pt>
    <dgm:pt modelId="{6F39740D-1058-463C-9DF0-9DE963956071}">
      <dgm:prSet custT="1"/>
      <dgm:spPr>
        <a:solidFill>
          <a:schemeClr val="accent1">
            <a:lumMod val="40000"/>
            <a:lumOff val="60000"/>
          </a:schemeClr>
        </a:solidFill>
        <a:ln w="25400">
          <a:solidFill>
            <a:schemeClr val="accent5"/>
          </a:solidFill>
        </a:ln>
      </dgm:spPr>
      <dgm:t>
        <a:bodyPr/>
        <a:lstStyle/>
        <a:p>
          <a:r>
            <a:rPr lang="en-US" sz="1800" b="1" dirty="0">
              <a:solidFill>
                <a:schemeClr val="bg1"/>
              </a:solidFill>
            </a:rPr>
            <a:t>Conventional crime</a:t>
          </a:r>
        </a:p>
      </dgm:t>
    </dgm:pt>
    <dgm:pt modelId="{BDE58429-99E8-4FC3-9C49-55AF87C86FCE}" type="parTrans" cxnId="{571A0B13-8948-447C-B8A6-8DAF745C1AD9}">
      <dgm:prSet/>
      <dgm:spPr/>
      <dgm:t>
        <a:bodyPr/>
        <a:lstStyle/>
        <a:p>
          <a:endParaRPr lang="en-US"/>
        </a:p>
      </dgm:t>
    </dgm:pt>
    <dgm:pt modelId="{E0CEC92E-53DF-481E-BB8A-7315633D0F77}" type="sibTrans" cxnId="{571A0B13-8948-447C-B8A6-8DAF745C1AD9}">
      <dgm:prSet/>
      <dgm:spPr>
        <a:solidFill>
          <a:schemeClr val="accent1">
            <a:lumMod val="40000"/>
            <a:lumOff val="60000"/>
          </a:schemeClr>
        </a:solidFill>
        <a:ln w="25400">
          <a:solidFill>
            <a:schemeClr val="accent5"/>
          </a:solidFill>
        </a:ln>
      </dgm:spPr>
      <dgm:t>
        <a:bodyPr/>
        <a:lstStyle/>
        <a:p>
          <a:r>
            <a:rPr lang="en-US" dirty="0">
              <a:solidFill>
                <a:schemeClr val="bg1"/>
              </a:solidFill>
            </a:rPr>
            <a:t>Adult bullying &amp; bias crime</a:t>
          </a:r>
        </a:p>
      </dgm:t>
    </dgm:pt>
    <dgm:pt modelId="{56866DD9-E05F-44BA-ABE3-A42D7A5AC6C4}" type="pres">
      <dgm:prSet presAssocID="{FDB94845-C28B-4437-A132-A5F4759F2D33}" presName="Name0" presStyleCnt="0">
        <dgm:presLayoutVars>
          <dgm:chMax/>
          <dgm:chPref/>
          <dgm:dir/>
          <dgm:animLvl val="lvl"/>
        </dgm:presLayoutVars>
      </dgm:prSet>
      <dgm:spPr/>
      <dgm:t>
        <a:bodyPr/>
        <a:lstStyle/>
        <a:p>
          <a:endParaRPr lang="en-US"/>
        </a:p>
      </dgm:t>
    </dgm:pt>
    <dgm:pt modelId="{3811C491-6413-4E85-B272-8BEA7B151B7D}" type="pres">
      <dgm:prSet presAssocID="{35B73477-8B47-4882-B4A8-86BEDFF9A88F}" presName="composite" presStyleCnt="0"/>
      <dgm:spPr/>
    </dgm:pt>
    <dgm:pt modelId="{10206AB9-55C9-47DE-9EEE-3EA5410E8877}" type="pres">
      <dgm:prSet presAssocID="{35B73477-8B47-4882-B4A8-86BEDFF9A88F}" presName="Parent1" presStyleLbl="node1" presStyleIdx="0" presStyleCnt="8" custScaleX="171072" custScaleY="124678" custLinFactNeighborX="30577" custLinFactNeighborY="0">
        <dgm:presLayoutVars>
          <dgm:chMax val="1"/>
          <dgm:chPref val="1"/>
          <dgm:bulletEnabled val="1"/>
        </dgm:presLayoutVars>
      </dgm:prSet>
      <dgm:spPr/>
      <dgm:t>
        <a:bodyPr/>
        <a:lstStyle/>
        <a:p>
          <a:endParaRPr lang="en-US"/>
        </a:p>
      </dgm:t>
    </dgm:pt>
    <dgm:pt modelId="{117D8B7C-5926-4DA8-A7B9-B70956790C38}" type="pres">
      <dgm:prSet presAssocID="{35B73477-8B47-4882-B4A8-86BEDFF9A88F}" presName="Childtext1" presStyleLbl="revTx" presStyleIdx="0" presStyleCnt="4" custAng="0">
        <dgm:presLayoutVars>
          <dgm:chMax val="0"/>
          <dgm:chPref val="0"/>
          <dgm:bulletEnabled val="1"/>
        </dgm:presLayoutVars>
      </dgm:prSet>
      <dgm:spPr/>
    </dgm:pt>
    <dgm:pt modelId="{D9789496-3987-47BA-B038-87D96A1F350B}" type="pres">
      <dgm:prSet presAssocID="{35B73477-8B47-4882-B4A8-86BEDFF9A88F}" presName="BalanceSpacing" presStyleCnt="0"/>
      <dgm:spPr/>
    </dgm:pt>
    <dgm:pt modelId="{E46F0F24-0A02-49E7-8EAB-BDCAA850FD34}" type="pres">
      <dgm:prSet presAssocID="{35B73477-8B47-4882-B4A8-86BEDFF9A88F}" presName="BalanceSpacing1" presStyleCnt="0"/>
      <dgm:spPr/>
    </dgm:pt>
    <dgm:pt modelId="{4B6664ED-08D8-4232-8DBB-59817EF523DD}" type="pres">
      <dgm:prSet presAssocID="{DC3C1DF8-2B40-4BDB-8D5E-5BBABF74901A}" presName="Accent1Text" presStyleLbl="node1" presStyleIdx="1" presStyleCnt="8" custScaleX="151271" custScaleY="115195"/>
      <dgm:spPr/>
      <dgm:t>
        <a:bodyPr/>
        <a:lstStyle/>
        <a:p>
          <a:endParaRPr lang="en-US"/>
        </a:p>
      </dgm:t>
    </dgm:pt>
    <dgm:pt modelId="{29782A6D-A468-4C43-A35F-BB6B673879EC}" type="pres">
      <dgm:prSet presAssocID="{DC3C1DF8-2B40-4BDB-8D5E-5BBABF74901A}" presName="spaceBetweenRectangles" presStyleCnt="0"/>
      <dgm:spPr/>
    </dgm:pt>
    <dgm:pt modelId="{DEA3A848-26C2-4D96-8241-4F08CCD98205}" type="pres">
      <dgm:prSet presAssocID="{0DF98456-7C58-467E-9466-8DC2C83C2792}" presName="composite" presStyleCnt="0"/>
      <dgm:spPr/>
    </dgm:pt>
    <dgm:pt modelId="{3E47C196-1D65-4522-A4F5-EE27358130E6}" type="pres">
      <dgm:prSet presAssocID="{0DF98456-7C58-467E-9466-8DC2C83C2792}" presName="Parent1" presStyleLbl="node1" presStyleIdx="2" presStyleCnt="8" custScaleX="138957">
        <dgm:presLayoutVars>
          <dgm:chMax val="1"/>
          <dgm:chPref val="1"/>
          <dgm:bulletEnabled val="1"/>
        </dgm:presLayoutVars>
      </dgm:prSet>
      <dgm:spPr/>
      <dgm:t>
        <a:bodyPr/>
        <a:lstStyle/>
        <a:p>
          <a:endParaRPr lang="en-US"/>
        </a:p>
      </dgm:t>
    </dgm:pt>
    <dgm:pt modelId="{130D5735-3DB5-4DC4-A09F-F03CB8DF6E13}" type="pres">
      <dgm:prSet presAssocID="{0DF98456-7C58-467E-9466-8DC2C83C2792}" presName="Childtext1" presStyleLbl="revTx" presStyleIdx="1" presStyleCnt="4" custAng="0">
        <dgm:presLayoutVars>
          <dgm:chMax val="0"/>
          <dgm:chPref val="0"/>
          <dgm:bulletEnabled val="1"/>
        </dgm:presLayoutVars>
      </dgm:prSet>
      <dgm:spPr/>
    </dgm:pt>
    <dgm:pt modelId="{D92AB0B1-BDC0-4B8D-AA5D-7F660495B78A}" type="pres">
      <dgm:prSet presAssocID="{0DF98456-7C58-467E-9466-8DC2C83C2792}" presName="BalanceSpacing" presStyleCnt="0"/>
      <dgm:spPr/>
    </dgm:pt>
    <dgm:pt modelId="{E8F77EB0-E4A1-4FCA-9F23-3D677A7C9E0D}" type="pres">
      <dgm:prSet presAssocID="{0DF98456-7C58-467E-9466-8DC2C83C2792}" presName="BalanceSpacing1" presStyleCnt="0"/>
      <dgm:spPr/>
    </dgm:pt>
    <dgm:pt modelId="{505710DB-9297-4D49-B465-918752ACBFFD}" type="pres">
      <dgm:prSet presAssocID="{BD57CDF9-DB0E-4D86-8CFD-41DC3AD19434}" presName="Accent1Text" presStyleLbl="node1" presStyleIdx="3" presStyleCnt="8"/>
      <dgm:spPr/>
      <dgm:t>
        <a:bodyPr/>
        <a:lstStyle/>
        <a:p>
          <a:endParaRPr lang="en-US"/>
        </a:p>
      </dgm:t>
    </dgm:pt>
    <dgm:pt modelId="{C31C32BD-61BF-4F02-8E2E-BDA300375A33}" type="pres">
      <dgm:prSet presAssocID="{BD57CDF9-DB0E-4D86-8CFD-41DC3AD19434}" presName="spaceBetweenRectangles" presStyleCnt="0"/>
      <dgm:spPr/>
    </dgm:pt>
    <dgm:pt modelId="{C2E30C62-F2A7-4E9D-A3ED-E3A59490FF91}" type="pres">
      <dgm:prSet presAssocID="{6F39740D-1058-463C-9DF0-9DE963956071}" presName="composite" presStyleCnt="0"/>
      <dgm:spPr/>
    </dgm:pt>
    <dgm:pt modelId="{690C612D-893A-4BE5-8838-FDC50B17055C}" type="pres">
      <dgm:prSet presAssocID="{6F39740D-1058-463C-9DF0-9DE963956071}" presName="Parent1" presStyleLbl="node1" presStyleIdx="4" presStyleCnt="8" custScaleX="166826" custLinFactNeighborX="27250">
        <dgm:presLayoutVars>
          <dgm:chMax val="1"/>
          <dgm:chPref val="1"/>
          <dgm:bulletEnabled val="1"/>
        </dgm:presLayoutVars>
      </dgm:prSet>
      <dgm:spPr/>
      <dgm:t>
        <a:bodyPr/>
        <a:lstStyle/>
        <a:p>
          <a:endParaRPr lang="en-US"/>
        </a:p>
      </dgm:t>
    </dgm:pt>
    <dgm:pt modelId="{189D709A-C195-4FD5-BAA9-C4572704BD13}" type="pres">
      <dgm:prSet presAssocID="{6F39740D-1058-463C-9DF0-9DE963956071}" presName="Childtext1" presStyleLbl="revTx" presStyleIdx="2" presStyleCnt="4">
        <dgm:presLayoutVars>
          <dgm:chMax val="0"/>
          <dgm:chPref val="0"/>
          <dgm:bulletEnabled val="1"/>
        </dgm:presLayoutVars>
      </dgm:prSet>
      <dgm:spPr/>
    </dgm:pt>
    <dgm:pt modelId="{68467120-0B8F-4A50-B14C-8E97C3858374}" type="pres">
      <dgm:prSet presAssocID="{6F39740D-1058-463C-9DF0-9DE963956071}" presName="BalanceSpacing" presStyleCnt="0"/>
      <dgm:spPr/>
    </dgm:pt>
    <dgm:pt modelId="{23C1A896-E335-4055-B209-E7218C71F826}" type="pres">
      <dgm:prSet presAssocID="{6F39740D-1058-463C-9DF0-9DE963956071}" presName="BalanceSpacing1" presStyleCnt="0"/>
      <dgm:spPr/>
    </dgm:pt>
    <dgm:pt modelId="{D7AC60F3-8F41-4A61-9A1C-AB8C64F5F57D}" type="pres">
      <dgm:prSet presAssocID="{E0CEC92E-53DF-481E-BB8A-7315633D0F77}" presName="Accent1Text" presStyleLbl="node1" presStyleIdx="5" presStyleCnt="8" custScaleX="143601" custLinFactNeighborX="-3835" custLinFactNeighborY="4275"/>
      <dgm:spPr/>
      <dgm:t>
        <a:bodyPr/>
        <a:lstStyle/>
        <a:p>
          <a:endParaRPr lang="en-US"/>
        </a:p>
      </dgm:t>
    </dgm:pt>
    <dgm:pt modelId="{3C22BE70-F7BB-4E11-B351-1BE77EDF4EBE}" type="pres">
      <dgm:prSet presAssocID="{E0CEC92E-53DF-481E-BB8A-7315633D0F77}" presName="spaceBetweenRectangles" presStyleCnt="0"/>
      <dgm:spPr/>
    </dgm:pt>
    <dgm:pt modelId="{BDE9D88C-415C-40C2-9269-15A3ACA3EBB2}" type="pres">
      <dgm:prSet presAssocID="{2088253A-8C64-4517-B2F4-7DDD562763FD}" presName="composite" presStyleCnt="0"/>
      <dgm:spPr/>
    </dgm:pt>
    <dgm:pt modelId="{18BD26B6-3699-49F7-8D63-9267EF71F749}" type="pres">
      <dgm:prSet presAssocID="{2088253A-8C64-4517-B2F4-7DDD562763FD}" presName="Parent1" presStyleLbl="node1" presStyleIdx="6" presStyleCnt="8" custScaleX="215257" custLinFactNeighborX="-54500" custLinFactNeighborY="429">
        <dgm:presLayoutVars>
          <dgm:chMax val="1"/>
          <dgm:chPref val="1"/>
          <dgm:bulletEnabled val="1"/>
        </dgm:presLayoutVars>
      </dgm:prSet>
      <dgm:spPr/>
      <dgm:t>
        <a:bodyPr/>
        <a:lstStyle/>
        <a:p>
          <a:endParaRPr lang="en-US"/>
        </a:p>
      </dgm:t>
    </dgm:pt>
    <dgm:pt modelId="{2B1D32FA-47DC-465D-BCCD-3A9846A4BDFE}" type="pres">
      <dgm:prSet presAssocID="{2088253A-8C64-4517-B2F4-7DDD562763FD}" presName="Childtext1" presStyleLbl="revTx" presStyleIdx="3" presStyleCnt="4">
        <dgm:presLayoutVars>
          <dgm:chMax val="0"/>
          <dgm:chPref val="0"/>
          <dgm:bulletEnabled val="1"/>
        </dgm:presLayoutVars>
      </dgm:prSet>
      <dgm:spPr/>
    </dgm:pt>
    <dgm:pt modelId="{FDDF59C9-BC35-46ED-8FFC-86AB4D41BDAA}" type="pres">
      <dgm:prSet presAssocID="{2088253A-8C64-4517-B2F4-7DDD562763FD}" presName="BalanceSpacing" presStyleCnt="0"/>
      <dgm:spPr/>
    </dgm:pt>
    <dgm:pt modelId="{B2162C4B-868A-43D0-B0F0-BC5A956DBFAC}" type="pres">
      <dgm:prSet presAssocID="{2088253A-8C64-4517-B2F4-7DDD562763FD}" presName="BalanceSpacing1" presStyleCnt="0"/>
      <dgm:spPr/>
    </dgm:pt>
    <dgm:pt modelId="{2F8491E8-B93C-4D2D-BE3A-A43041513331}" type="pres">
      <dgm:prSet presAssocID="{38459E7F-7821-4687-8108-9E3FD51736B7}" presName="Accent1Text" presStyleLbl="node1" presStyleIdx="7" presStyleCnt="8" custScaleX="168240" custScaleY="118108"/>
      <dgm:spPr/>
      <dgm:t>
        <a:bodyPr/>
        <a:lstStyle/>
        <a:p>
          <a:endParaRPr lang="en-US"/>
        </a:p>
      </dgm:t>
    </dgm:pt>
  </dgm:ptLst>
  <dgm:cxnLst>
    <dgm:cxn modelId="{F64AC559-BEAC-4451-A91B-F35726723C04}" type="presOf" srcId="{E0CEC92E-53DF-481E-BB8A-7315633D0F77}" destId="{D7AC60F3-8F41-4A61-9A1C-AB8C64F5F57D}" srcOrd="0" destOrd="0" presId="urn:microsoft.com/office/officeart/2008/layout/AlternatingHexagons"/>
    <dgm:cxn modelId="{96AB2B59-E382-409D-8317-841EAEF599FC}" type="presOf" srcId="{2088253A-8C64-4517-B2F4-7DDD562763FD}" destId="{18BD26B6-3699-49F7-8D63-9267EF71F749}" srcOrd="0" destOrd="0" presId="urn:microsoft.com/office/officeart/2008/layout/AlternatingHexagons"/>
    <dgm:cxn modelId="{1D84B5C8-196A-41A6-9084-AF73648BA56D}" type="presOf" srcId="{0DF98456-7C58-467E-9466-8DC2C83C2792}" destId="{3E47C196-1D65-4522-A4F5-EE27358130E6}" srcOrd="0" destOrd="0" presId="urn:microsoft.com/office/officeart/2008/layout/AlternatingHexagons"/>
    <dgm:cxn modelId="{571A0B13-8948-447C-B8A6-8DAF745C1AD9}" srcId="{FDB94845-C28B-4437-A132-A5F4759F2D33}" destId="{6F39740D-1058-463C-9DF0-9DE963956071}" srcOrd="2" destOrd="0" parTransId="{BDE58429-99E8-4FC3-9C49-55AF87C86FCE}" sibTransId="{E0CEC92E-53DF-481E-BB8A-7315633D0F77}"/>
    <dgm:cxn modelId="{702274E2-5BA2-4AE3-A97C-2CB3A6607167}" type="presOf" srcId="{DC3C1DF8-2B40-4BDB-8D5E-5BBABF74901A}" destId="{4B6664ED-08D8-4232-8DBB-59817EF523DD}" srcOrd="0" destOrd="0" presId="urn:microsoft.com/office/officeart/2008/layout/AlternatingHexagons"/>
    <dgm:cxn modelId="{8ABEDC3E-940B-4411-9C86-47A978DA80C0}" type="presOf" srcId="{35B73477-8B47-4882-B4A8-86BEDFF9A88F}" destId="{10206AB9-55C9-47DE-9EEE-3EA5410E8877}" srcOrd="0" destOrd="0" presId="urn:microsoft.com/office/officeart/2008/layout/AlternatingHexagons"/>
    <dgm:cxn modelId="{1CC7A2BF-046F-4B0F-BCF3-340B0D66E6A2}" srcId="{FDB94845-C28B-4437-A132-A5F4759F2D33}" destId="{2088253A-8C64-4517-B2F4-7DDD562763FD}" srcOrd="3" destOrd="0" parTransId="{9DACF6F9-2E8D-4D0A-B7C9-94786751814F}" sibTransId="{38459E7F-7821-4687-8108-9E3FD51736B7}"/>
    <dgm:cxn modelId="{A036C157-A9DC-47EB-BA30-7EA7C13A900E}" type="presOf" srcId="{FDB94845-C28B-4437-A132-A5F4759F2D33}" destId="{56866DD9-E05F-44BA-ABE3-A42D7A5AC6C4}" srcOrd="0" destOrd="0" presId="urn:microsoft.com/office/officeart/2008/layout/AlternatingHexagons"/>
    <dgm:cxn modelId="{381F7793-1E5E-4083-AC21-6053CF23E9D6}" srcId="{FDB94845-C28B-4437-A132-A5F4759F2D33}" destId="{0DF98456-7C58-467E-9466-8DC2C83C2792}" srcOrd="1" destOrd="0" parTransId="{1E127E6A-7C6A-4BC9-8609-1F3A7897C585}" sibTransId="{BD57CDF9-DB0E-4D86-8CFD-41DC3AD19434}"/>
    <dgm:cxn modelId="{D5D16004-3D38-4CE5-89E0-2EEBE3155CDC}" srcId="{FDB94845-C28B-4437-A132-A5F4759F2D33}" destId="{35B73477-8B47-4882-B4A8-86BEDFF9A88F}" srcOrd="0" destOrd="0" parTransId="{4324FE36-DBD3-4ED3-894D-EEAEC42D98A0}" sibTransId="{DC3C1DF8-2B40-4BDB-8D5E-5BBABF74901A}"/>
    <dgm:cxn modelId="{C0C3A956-FCC3-4BC2-814A-1B0A08DA0739}" type="presOf" srcId="{6F39740D-1058-463C-9DF0-9DE963956071}" destId="{690C612D-893A-4BE5-8838-FDC50B17055C}" srcOrd="0" destOrd="0" presId="urn:microsoft.com/office/officeart/2008/layout/AlternatingHexagons"/>
    <dgm:cxn modelId="{C7CDF530-1DA7-4884-BF0F-E004F98234DA}" type="presOf" srcId="{38459E7F-7821-4687-8108-9E3FD51736B7}" destId="{2F8491E8-B93C-4D2D-BE3A-A43041513331}" srcOrd="0" destOrd="0" presId="urn:microsoft.com/office/officeart/2008/layout/AlternatingHexagons"/>
    <dgm:cxn modelId="{A1CBD8DB-E5F5-4642-9344-66533731B6F7}" type="presOf" srcId="{BD57CDF9-DB0E-4D86-8CFD-41DC3AD19434}" destId="{505710DB-9297-4D49-B465-918752ACBFFD}" srcOrd="0" destOrd="0" presId="urn:microsoft.com/office/officeart/2008/layout/AlternatingHexagons"/>
    <dgm:cxn modelId="{33881635-1A0A-4FCC-8DC4-A76B26FBE94B}" type="presParOf" srcId="{56866DD9-E05F-44BA-ABE3-A42D7A5AC6C4}" destId="{3811C491-6413-4E85-B272-8BEA7B151B7D}" srcOrd="0" destOrd="0" presId="urn:microsoft.com/office/officeart/2008/layout/AlternatingHexagons"/>
    <dgm:cxn modelId="{2F063B9F-5B15-48A7-9EEE-D36D500A0762}" type="presParOf" srcId="{3811C491-6413-4E85-B272-8BEA7B151B7D}" destId="{10206AB9-55C9-47DE-9EEE-3EA5410E8877}" srcOrd="0" destOrd="0" presId="urn:microsoft.com/office/officeart/2008/layout/AlternatingHexagons"/>
    <dgm:cxn modelId="{3077FD33-8DC7-4AE8-81CA-F568429FA0C2}" type="presParOf" srcId="{3811C491-6413-4E85-B272-8BEA7B151B7D}" destId="{117D8B7C-5926-4DA8-A7B9-B70956790C38}" srcOrd="1" destOrd="0" presId="urn:microsoft.com/office/officeart/2008/layout/AlternatingHexagons"/>
    <dgm:cxn modelId="{FCEEC166-3ADA-4603-BA8D-743B69DAB167}" type="presParOf" srcId="{3811C491-6413-4E85-B272-8BEA7B151B7D}" destId="{D9789496-3987-47BA-B038-87D96A1F350B}" srcOrd="2" destOrd="0" presId="urn:microsoft.com/office/officeart/2008/layout/AlternatingHexagons"/>
    <dgm:cxn modelId="{B2B94A44-1164-4EC9-A7BC-2DE6459358E1}" type="presParOf" srcId="{3811C491-6413-4E85-B272-8BEA7B151B7D}" destId="{E46F0F24-0A02-49E7-8EAB-BDCAA850FD34}" srcOrd="3" destOrd="0" presId="urn:microsoft.com/office/officeart/2008/layout/AlternatingHexagons"/>
    <dgm:cxn modelId="{59A9CCB3-A886-4F0A-B94F-36662BED5BE0}" type="presParOf" srcId="{3811C491-6413-4E85-B272-8BEA7B151B7D}" destId="{4B6664ED-08D8-4232-8DBB-59817EF523DD}" srcOrd="4" destOrd="0" presId="urn:microsoft.com/office/officeart/2008/layout/AlternatingHexagons"/>
    <dgm:cxn modelId="{4E7EFC28-2F63-4EDB-B270-B702F9D8963E}" type="presParOf" srcId="{56866DD9-E05F-44BA-ABE3-A42D7A5AC6C4}" destId="{29782A6D-A468-4C43-A35F-BB6B673879EC}" srcOrd="1" destOrd="0" presId="urn:microsoft.com/office/officeart/2008/layout/AlternatingHexagons"/>
    <dgm:cxn modelId="{93B1D801-B22C-4D97-92A5-59F8DC9F36A4}" type="presParOf" srcId="{56866DD9-E05F-44BA-ABE3-A42D7A5AC6C4}" destId="{DEA3A848-26C2-4D96-8241-4F08CCD98205}" srcOrd="2" destOrd="0" presId="urn:microsoft.com/office/officeart/2008/layout/AlternatingHexagons"/>
    <dgm:cxn modelId="{298BA113-3E77-47E9-B209-09467AC424F0}" type="presParOf" srcId="{DEA3A848-26C2-4D96-8241-4F08CCD98205}" destId="{3E47C196-1D65-4522-A4F5-EE27358130E6}" srcOrd="0" destOrd="0" presId="urn:microsoft.com/office/officeart/2008/layout/AlternatingHexagons"/>
    <dgm:cxn modelId="{791FE9B7-D619-49F4-BD5F-4DB518B8A551}" type="presParOf" srcId="{DEA3A848-26C2-4D96-8241-4F08CCD98205}" destId="{130D5735-3DB5-4DC4-A09F-F03CB8DF6E13}" srcOrd="1" destOrd="0" presId="urn:microsoft.com/office/officeart/2008/layout/AlternatingHexagons"/>
    <dgm:cxn modelId="{746549F9-BBA2-4023-9E6B-C30CA24D3A93}" type="presParOf" srcId="{DEA3A848-26C2-4D96-8241-4F08CCD98205}" destId="{D92AB0B1-BDC0-4B8D-AA5D-7F660495B78A}" srcOrd="2" destOrd="0" presId="urn:microsoft.com/office/officeart/2008/layout/AlternatingHexagons"/>
    <dgm:cxn modelId="{1C6A9DA2-0368-4FA9-BABC-8FD6D3BE3813}" type="presParOf" srcId="{DEA3A848-26C2-4D96-8241-4F08CCD98205}" destId="{E8F77EB0-E4A1-4FCA-9F23-3D677A7C9E0D}" srcOrd="3" destOrd="0" presId="urn:microsoft.com/office/officeart/2008/layout/AlternatingHexagons"/>
    <dgm:cxn modelId="{13499ABF-4EED-40A9-89E8-54A1457206CF}" type="presParOf" srcId="{DEA3A848-26C2-4D96-8241-4F08CCD98205}" destId="{505710DB-9297-4D49-B465-918752ACBFFD}" srcOrd="4" destOrd="0" presId="urn:microsoft.com/office/officeart/2008/layout/AlternatingHexagons"/>
    <dgm:cxn modelId="{F7954A94-10A5-46DD-84BB-078859CE7497}" type="presParOf" srcId="{56866DD9-E05F-44BA-ABE3-A42D7A5AC6C4}" destId="{C31C32BD-61BF-4F02-8E2E-BDA300375A33}" srcOrd="3" destOrd="0" presId="urn:microsoft.com/office/officeart/2008/layout/AlternatingHexagons"/>
    <dgm:cxn modelId="{462C9D55-D1E1-4C34-984D-F8E66DB20517}" type="presParOf" srcId="{56866DD9-E05F-44BA-ABE3-A42D7A5AC6C4}" destId="{C2E30C62-F2A7-4E9D-A3ED-E3A59490FF91}" srcOrd="4" destOrd="0" presId="urn:microsoft.com/office/officeart/2008/layout/AlternatingHexagons"/>
    <dgm:cxn modelId="{0F6A8DF6-1D55-42DB-8552-000C3503F19C}" type="presParOf" srcId="{C2E30C62-F2A7-4E9D-A3ED-E3A59490FF91}" destId="{690C612D-893A-4BE5-8838-FDC50B17055C}" srcOrd="0" destOrd="0" presId="urn:microsoft.com/office/officeart/2008/layout/AlternatingHexagons"/>
    <dgm:cxn modelId="{0FF72AAA-D322-4689-83D9-93DDC6FAA8A1}" type="presParOf" srcId="{C2E30C62-F2A7-4E9D-A3ED-E3A59490FF91}" destId="{189D709A-C195-4FD5-BAA9-C4572704BD13}" srcOrd="1" destOrd="0" presId="urn:microsoft.com/office/officeart/2008/layout/AlternatingHexagons"/>
    <dgm:cxn modelId="{9B7C6F28-4A01-416C-836E-AFA08218DA43}" type="presParOf" srcId="{C2E30C62-F2A7-4E9D-A3ED-E3A59490FF91}" destId="{68467120-0B8F-4A50-B14C-8E97C3858374}" srcOrd="2" destOrd="0" presId="urn:microsoft.com/office/officeart/2008/layout/AlternatingHexagons"/>
    <dgm:cxn modelId="{BDD2B15A-E56E-42EC-9194-565B4709D687}" type="presParOf" srcId="{C2E30C62-F2A7-4E9D-A3ED-E3A59490FF91}" destId="{23C1A896-E335-4055-B209-E7218C71F826}" srcOrd="3" destOrd="0" presId="urn:microsoft.com/office/officeart/2008/layout/AlternatingHexagons"/>
    <dgm:cxn modelId="{BCEA5200-A8B5-4D74-9B0C-C229455F4084}" type="presParOf" srcId="{C2E30C62-F2A7-4E9D-A3ED-E3A59490FF91}" destId="{D7AC60F3-8F41-4A61-9A1C-AB8C64F5F57D}" srcOrd="4" destOrd="0" presId="urn:microsoft.com/office/officeart/2008/layout/AlternatingHexagons"/>
    <dgm:cxn modelId="{C25E5F9E-22C7-4BFC-9BD6-29F0E134BDF0}" type="presParOf" srcId="{56866DD9-E05F-44BA-ABE3-A42D7A5AC6C4}" destId="{3C22BE70-F7BB-4E11-B351-1BE77EDF4EBE}" srcOrd="5" destOrd="0" presId="urn:microsoft.com/office/officeart/2008/layout/AlternatingHexagons"/>
    <dgm:cxn modelId="{68C788B9-AF82-4EBD-AB69-98B86C4C7362}" type="presParOf" srcId="{56866DD9-E05F-44BA-ABE3-A42D7A5AC6C4}" destId="{BDE9D88C-415C-40C2-9269-15A3ACA3EBB2}" srcOrd="6" destOrd="0" presId="urn:microsoft.com/office/officeart/2008/layout/AlternatingHexagons"/>
    <dgm:cxn modelId="{CD90C65F-2583-4AD0-9126-C712DAC05F15}" type="presParOf" srcId="{BDE9D88C-415C-40C2-9269-15A3ACA3EBB2}" destId="{18BD26B6-3699-49F7-8D63-9267EF71F749}" srcOrd="0" destOrd="0" presId="urn:microsoft.com/office/officeart/2008/layout/AlternatingHexagons"/>
    <dgm:cxn modelId="{08ACB77A-94F7-458E-83B3-8231C016586B}" type="presParOf" srcId="{BDE9D88C-415C-40C2-9269-15A3ACA3EBB2}" destId="{2B1D32FA-47DC-465D-BCCD-3A9846A4BDFE}" srcOrd="1" destOrd="0" presId="urn:microsoft.com/office/officeart/2008/layout/AlternatingHexagons"/>
    <dgm:cxn modelId="{0CD2D246-C865-47B7-A487-885C5517EAE3}" type="presParOf" srcId="{BDE9D88C-415C-40C2-9269-15A3ACA3EBB2}" destId="{FDDF59C9-BC35-46ED-8FFC-86AB4D41BDAA}" srcOrd="2" destOrd="0" presId="urn:microsoft.com/office/officeart/2008/layout/AlternatingHexagons"/>
    <dgm:cxn modelId="{D5BD6D8A-460D-4392-ACB4-5574A9F398F8}" type="presParOf" srcId="{BDE9D88C-415C-40C2-9269-15A3ACA3EBB2}" destId="{B2162C4B-868A-43D0-B0F0-BC5A956DBFAC}" srcOrd="3" destOrd="0" presId="urn:microsoft.com/office/officeart/2008/layout/AlternatingHexagons"/>
    <dgm:cxn modelId="{36D41E7B-7EB6-4879-9916-EF358536D1FC}" type="presParOf" srcId="{BDE9D88C-415C-40C2-9269-15A3ACA3EBB2}" destId="{2F8491E8-B93C-4D2D-BE3A-A4304151333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06AB9-55C9-47DE-9EEE-3EA5410E8877}">
      <dsp:nvSpPr>
        <dsp:cNvPr id="0" name=""/>
        <dsp:cNvSpPr/>
      </dsp:nvSpPr>
      <dsp:spPr>
        <a:xfrm rot="5400000">
          <a:off x="2679011" y="-34802"/>
          <a:ext cx="2003694" cy="2391882"/>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Financial</a:t>
          </a:r>
          <a:r>
            <a:rPr lang="en-US" sz="1800" kern="1200" dirty="0">
              <a:solidFill>
                <a:schemeClr val="bg1"/>
              </a:solidFill>
            </a:rPr>
            <a:t> </a:t>
          </a:r>
          <a:r>
            <a:rPr lang="en-US" sz="1800" b="1" kern="1200" dirty="0">
              <a:solidFill>
                <a:schemeClr val="bg1"/>
              </a:solidFill>
            </a:rPr>
            <a:t>exploitation</a:t>
          </a:r>
        </a:p>
      </dsp:txBody>
      <dsp:txXfrm rot="-5400000">
        <a:off x="2883564" y="493241"/>
        <a:ext cx="1594588" cy="1335796"/>
      </dsp:txXfrm>
    </dsp:sp>
    <dsp:sp modelId="{117D8B7C-5926-4DA8-A7B9-B70956790C38}">
      <dsp:nvSpPr>
        <dsp:cNvPr id="0" name=""/>
        <dsp:cNvSpPr/>
      </dsp:nvSpPr>
      <dsp:spPr>
        <a:xfrm>
          <a:off x="3994853" y="679010"/>
          <a:ext cx="1793518" cy="964257"/>
        </a:xfrm>
        <a:prstGeom prst="rect">
          <a:avLst/>
        </a:prstGeom>
        <a:noFill/>
        <a:ln>
          <a:noFill/>
        </a:ln>
        <a:effectLst/>
      </dsp:spPr>
      <dsp:style>
        <a:lnRef idx="0">
          <a:scrgbClr r="0" g="0" b="0"/>
        </a:lnRef>
        <a:fillRef idx="0">
          <a:scrgbClr r="0" g="0" b="0"/>
        </a:fillRef>
        <a:effectRef idx="0">
          <a:scrgbClr r="0" g="0" b="0"/>
        </a:effectRef>
        <a:fontRef idx="minor"/>
      </dsp:style>
    </dsp:sp>
    <dsp:sp modelId="{4B6664ED-08D8-4232-8DBB-59817EF523DD}">
      <dsp:nvSpPr>
        <dsp:cNvPr id="0" name=""/>
        <dsp:cNvSpPr/>
      </dsp:nvSpPr>
      <dsp:spPr>
        <a:xfrm rot="5400000">
          <a:off x="817665" y="103623"/>
          <a:ext cx="1851293" cy="2115030"/>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Caregiver</a:t>
          </a:r>
          <a:r>
            <a:rPr lang="en-US" sz="1800" kern="1200" dirty="0">
              <a:solidFill>
                <a:schemeClr val="bg1"/>
              </a:solidFill>
            </a:rPr>
            <a:t> </a:t>
          </a:r>
          <a:r>
            <a:rPr lang="en-US" sz="1800" b="1" kern="1200" dirty="0">
              <a:solidFill>
                <a:schemeClr val="bg1"/>
              </a:solidFill>
            </a:rPr>
            <a:t>maltreatment</a:t>
          </a:r>
        </a:p>
      </dsp:txBody>
      <dsp:txXfrm rot="-5400000">
        <a:off x="1038302" y="544040"/>
        <a:ext cx="1410020" cy="1234195"/>
      </dsp:txXfrm>
    </dsp:sp>
    <dsp:sp modelId="{3E47C196-1D65-4522-A4F5-EE27358130E6}">
      <dsp:nvSpPr>
        <dsp:cNvPr id="0" name=""/>
        <dsp:cNvSpPr/>
      </dsp:nvSpPr>
      <dsp:spPr>
        <a:xfrm rot="5400000">
          <a:off x="1691885" y="1752111"/>
          <a:ext cx="1607095" cy="1942859"/>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Property crime, scams</a:t>
          </a:r>
        </a:p>
      </dsp:txBody>
      <dsp:txXfrm rot="-5400000">
        <a:off x="1847813" y="2187842"/>
        <a:ext cx="1295239" cy="1071397"/>
      </dsp:txXfrm>
    </dsp:sp>
    <dsp:sp modelId="{130D5735-3DB5-4DC4-A09F-F03CB8DF6E13}">
      <dsp:nvSpPr>
        <dsp:cNvPr id="0" name=""/>
        <dsp:cNvSpPr/>
      </dsp:nvSpPr>
      <dsp:spPr>
        <a:xfrm>
          <a:off x="2827" y="2241412"/>
          <a:ext cx="1735663" cy="964257"/>
        </a:xfrm>
        <a:prstGeom prst="rect">
          <a:avLst/>
        </a:prstGeom>
        <a:noFill/>
        <a:ln>
          <a:noFill/>
        </a:ln>
        <a:effectLst/>
      </dsp:spPr>
      <dsp:style>
        <a:lnRef idx="0">
          <a:scrgbClr r="0" g="0" b="0"/>
        </a:lnRef>
        <a:fillRef idx="0">
          <a:scrgbClr r="0" g="0" b="0"/>
        </a:fillRef>
        <a:effectRef idx="0">
          <a:scrgbClr r="0" g="0" b="0"/>
        </a:effectRef>
        <a:fontRef idx="minor"/>
      </dsp:style>
    </dsp:sp>
    <dsp:sp modelId="{505710DB-9297-4D49-B465-918752ACBFFD}">
      <dsp:nvSpPr>
        <dsp:cNvPr id="0" name=""/>
        <dsp:cNvSpPr/>
      </dsp:nvSpPr>
      <dsp:spPr>
        <a:xfrm rot="5400000">
          <a:off x="3201912" y="2024455"/>
          <a:ext cx="1607095" cy="1398173"/>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Identity theft</a:t>
          </a:r>
        </a:p>
      </dsp:txBody>
      <dsp:txXfrm rot="-5400000">
        <a:off x="3524255" y="2170433"/>
        <a:ext cx="962409" cy="1106217"/>
      </dsp:txXfrm>
    </dsp:sp>
    <dsp:sp modelId="{690C612D-893A-4BE5-8838-FDC50B17055C}">
      <dsp:nvSpPr>
        <dsp:cNvPr id="0" name=""/>
        <dsp:cNvSpPr/>
      </dsp:nvSpPr>
      <dsp:spPr>
        <a:xfrm rot="5400000">
          <a:off x="2830793" y="2921386"/>
          <a:ext cx="1607095" cy="2332516"/>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Conventional crime</a:t>
          </a:r>
        </a:p>
      </dsp:txBody>
      <dsp:txXfrm rot="-5400000">
        <a:off x="2856836" y="3551945"/>
        <a:ext cx="1555010" cy="1071397"/>
      </dsp:txXfrm>
    </dsp:sp>
    <dsp:sp modelId="{189D709A-C195-4FD5-BAA9-C4572704BD13}">
      <dsp:nvSpPr>
        <dsp:cNvPr id="0" name=""/>
        <dsp:cNvSpPr/>
      </dsp:nvSpPr>
      <dsp:spPr>
        <a:xfrm>
          <a:off x="3994853" y="3605515"/>
          <a:ext cx="1793518" cy="964257"/>
        </a:xfrm>
        <a:prstGeom prst="rect">
          <a:avLst/>
        </a:prstGeom>
        <a:noFill/>
        <a:ln>
          <a:noFill/>
        </a:ln>
        <a:effectLst/>
      </dsp:spPr>
      <dsp:style>
        <a:lnRef idx="0">
          <a:scrgbClr r="0" g="0" b="0"/>
        </a:lnRef>
        <a:fillRef idx="0">
          <a:scrgbClr r="0" g="0" b="0"/>
        </a:fillRef>
        <a:effectRef idx="0">
          <a:scrgbClr r="0" g="0" b="0"/>
        </a:effectRef>
        <a:fontRef idx="minor"/>
      </dsp:style>
    </dsp:sp>
    <dsp:sp modelId="{D7AC60F3-8F41-4A61-9A1C-AB8C64F5F57D}">
      <dsp:nvSpPr>
        <dsp:cNvPr id="0" name=""/>
        <dsp:cNvSpPr/>
      </dsp:nvSpPr>
      <dsp:spPr>
        <a:xfrm rot="5400000">
          <a:off x="886144" y="3152452"/>
          <a:ext cx="1607095" cy="2007790"/>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Adult bullying &amp; bias crime</a:t>
          </a:r>
        </a:p>
      </dsp:txBody>
      <dsp:txXfrm rot="-5400000">
        <a:off x="1020429" y="3620648"/>
        <a:ext cx="1338526" cy="1071397"/>
      </dsp:txXfrm>
    </dsp:sp>
    <dsp:sp modelId="{18BD26B6-3699-49F7-8D63-9267EF71F749}">
      <dsp:nvSpPr>
        <dsp:cNvPr id="0" name=""/>
        <dsp:cNvSpPr/>
      </dsp:nvSpPr>
      <dsp:spPr>
        <a:xfrm rot="5400000">
          <a:off x="929880" y="4099315"/>
          <a:ext cx="1607095" cy="3009665"/>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Sexual victimization</a:t>
          </a:r>
        </a:p>
      </dsp:txBody>
      <dsp:txXfrm rot="-5400000">
        <a:off x="730206" y="5068449"/>
        <a:ext cx="2006443" cy="1071397"/>
      </dsp:txXfrm>
    </dsp:sp>
    <dsp:sp modelId="{2B1D32FA-47DC-465D-BCCD-3A9846A4BDFE}">
      <dsp:nvSpPr>
        <dsp:cNvPr id="0" name=""/>
        <dsp:cNvSpPr/>
      </dsp:nvSpPr>
      <dsp:spPr>
        <a:xfrm>
          <a:off x="2827" y="5115125"/>
          <a:ext cx="1735663" cy="964257"/>
        </a:xfrm>
        <a:prstGeom prst="rect">
          <a:avLst/>
        </a:prstGeom>
        <a:noFill/>
        <a:ln>
          <a:noFill/>
        </a:ln>
        <a:effectLst/>
      </dsp:spPr>
      <dsp:style>
        <a:lnRef idx="0">
          <a:scrgbClr r="0" g="0" b="0"/>
        </a:lnRef>
        <a:fillRef idx="0">
          <a:scrgbClr r="0" g="0" b="0"/>
        </a:fillRef>
        <a:effectRef idx="0">
          <a:scrgbClr r="0" g="0" b="0"/>
        </a:effectRef>
        <a:fontRef idx="minor"/>
      </dsp:style>
    </dsp:sp>
    <dsp:sp modelId="{2F8491E8-B93C-4D2D-BE3A-A43041513331}">
      <dsp:nvSpPr>
        <dsp:cNvPr id="0" name=""/>
        <dsp:cNvSpPr/>
      </dsp:nvSpPr>
      <dsp:spPr>
        <a:xfrm rot="5400000">
          <a:off x="3056405" y="4421110"/>
          <a:ext cx="1898108" cy="2352286"/>
        </a:xfrm>
        <a:prstGeom prst="hexagon">
          <a:avLst>
            <a:gd name="adj" fmla="val 25000"/>
            <a:gd name="vf" fmla="val 115470"/>
          </a:avLst>
        </a:prstGeom>
        <a:solidFill>
          <a:schemeClr val="accent1">
            <a:lumMod val="40000"/>
            <a:lumOff val="60000"/>
          </a:scheme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Witnessing abuse of children &amp; grandchildren</a:t>
          </a:r>
        </a:p>
      </dsp:txBody>
      <dsp:txXfrm rot="-5400000">
        <a:off x="3221364" y="4964550"/>
        <a:ext cx="1568190" cy="12654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15B2-2C22-4161-8DC6-1B0F225198E1}" type="datetimeFigureOut">
              <a:rPr lang="en-US" smtClean="0"/>
              <a:t>4/3/2019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C6DC0-7A94-4AA2-9BF8-25B3704B806F}" type="slidenum">
              <a:rPr lang="en-US" smtClean="0"/>
              <a:t>‹#›</a:t>
            </a:fld>
            <a:endParaRPr lang="en-US"/>
          </a:p>
        </p:txBody>
      </p:sp>
    </p:spTree>
    <p:extLst>
      <p:ext uri="{BB962C8B-B14F-4D97-AF65-F5344CB8AC3E}">
        <p14:creationId xmlns:p14="http://schemas.microsoft.com/office/powerpoint/2010/main" val="305362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8092597-8725-45C4-8B08-9811B49FE30D}" type="slidenum">
              <a:rPr lang="en-US" altLang="en-US" smtClean="0">
                <a:latin typeface="Arial" charset="0"/>
              </a:rPr>
              <a:pPr/>
              <a:t>7</a:t>
            </a:fld>
            <a:endParaRPr lang="en-US" altLang="en-US">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595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charset="0"/>
              </a:defRPr>
            </a:lvl1pPr>
            <a:lvl2pPr marL="742950" indent="-285750" defTabSz="930275" eaLnBrk="0" hangingPunct="0">
              <a:defRPr sz="3600">
                <a:solidFill>
                  <a:schemeClr val="tx1"/>
                </a:solidFill>
                <a:latin typeface="Arial" charset="0"/>
              </a:defRPr>
            </a:lvl2pPr>
            <a:lvl3pPr marL="1143000" indent="-228600" defTabSz="930275" eaLnBrk="0" hangingPunct="0">
              <a:defRPr sz="3600">
                <a:solidFill>
                  <a:schemeClr val="tx1"/>
                </a:solidFill>
                <a:latin typeface="Arial" charset="0"/>
              </a:defRPr>
            </a:lvl3pPr>
            <a:lvl4pPr marL="1600200" indent="-228600" defTabSz="930275" eaLnBrk="0" hangingPunct="0">
              <a:defRPr sz="3600">
                <a:solidFill>
                  <a:schemeClr val="tx1"/>
                </a:solidFill>
                <a:latin typeface="Arial" charset="0"/>
              </a:defRPr>
            </a:lvl4pPr>
            <a:lvl5pPr marL="2057400" indent="-228600" defTabSz="930275" eaLnBrk="0" hangingPunct="0">
              <a:defRPr sz="3600">
                <a:solidFill>
                  <a:schemeClr val="tx1"/>
                </a:solidFill>
                <a:latin typeface="Arial" charset="0"/>
              </a:defRPr>
            </a:lvl5pPr>
            <a:lvl6pPr marL="2514600" indent="-228600" defTabSz="930275" eaLnBrk="0" fontAlgn="base" hangingPunct="0">
              <a:spcBef>
                <a:spcPct val="0"/>
              </a:spcBef>
              <a:spcAft>
                <a:spcPct val="0"/>
              </a:spcAft>
              <a:defRPr sz="3600">
                <a:solidFill>
                  <a:schemeClr val="tx1"/>
                </a:solidFill>
                <a:latin typeface="Arial" charset="0"/>
              </a:defRPr>
            </a:lvl6pPr>
            <a:lvl7pPr marL="2971800" indent="-228600" defTabSz="930275" eaLnBrk="0" fontAlgn="base" hangingPunct="0">
              <a:spcBef>
                <a:spcPct val="0"/>
              </a:spcBef>
              <a:spcAft>
                <a:spcPct val="0"/>
              </a:spcAft>
              <a:defRPr sz="3600">
                <a:solidFill>
                  <a:schemeClr val="tx1"/>
                </a:solidFill>
                <a:latin typeface="Arial" charset="0"/>
              </a:defRPr>
            </a:lvl7pPr>
            <a:lvl8pPr marL="3429000" indent="-228600" defTabSz="930275" eaLnBrk="0" fontAlgn="base" hangingPunct="0">
              <a:spcBef>
                <a:spcPct val="0"/>
              </a:spcBef>
              <a:spcAft>
                <a:spcPct val="0"/>
              </a:spcAft>
              <a:defRPr sz="3600">
                <a:solidFill>
                  <a:schemeClr val="tx1"/>
                </a:solidFill>
                <a:latin typeface="Arial" charset="0"/>
              </a:defRPr>
            </a:lvl8pPr>
            <a:lvl9pPr marL="3886200" indent="-228600" defTabSz="930275" eaLnBrk="0" fontAlgn="base" hangingPunct="0">
              <a:spcBef>
                <a:spcPct val="0"/>
              </a:spcBef>
              <a:spcAft>
                <a:spcPct val="0"/>
              </a:spcAft>
              <a:defRPr sz="3600">
                <a:solidFill>
                  <a:schemeClr val="tx1"/>
                </a:solidFill>
                <a:latin typeface="Arial" charset="0"/>
              </a:defRPr>
            </a:lvl9pPr>
          </a:lstStyle>
          <a:p>
            <a:pPr eaLnBrk="1" hangingPunct="1"/>
            <a:fld id="{0B0E788F-18F1-42E3-B1BE-80246791C6EE}" type="slidenum">
              <a:rPr lang="en-US" sz="1200" smtClean="0"/>
              <a:pPr eaLnBrk="1" hangingPunct="1"/>
              <a:t>8</a:t>
            </a:fld>
            <a:endParaRPr lang="en-US" sz="1200"/>
          </a:p>
        </p:txBody>
      </p:sp>
      <p:sp>
        <p:nvSpPr>
          <p:cNvPr id="60418"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eaLnBrk="0" hangingPunct="0">
              <a:defRPr sz="3600">
                <a:solidFill>
                  <a:schemeClr val="tx1"/>
                </a:solidFill>
                <a:latin typeface="Arial" charset="0"/>
              </a:defRPr>
            </a:lvl1pPr>
            <a:lvl2pPr marL="742950" indent="-285750" defTabSz="930275" eaLnBrk="0" hangingPunct="0">
              <a:defRPr sz="3600">
                <a:solidFill>
                  <a:schemeClr val="tx1"/>
                </a:solidFill>
                <a:latin typeface="Arial" charset="0"/>
              </a:defRPr>
            </a:lvl2pPr>
            <a:lvl3pPr marL="1143000" indent="-228600" defTabSz="930275" eaLnBrk="0" hangingPunct="0">
              <a:defRPr sz="3600">
                <a:solidFill>
                  <a:schemeClr val="tx1"/>
                </a:solidFill>
                <a:latin typeface="Arial" charset="0"/>
              </a:defRPr>
            </a:lvl3pPr>
            <a:lvl4pPr marL="1600200" indent="-228600" defTabSz="930275" eaLnBrk="0" hangingPunct="0">
              <a:defRPr sz="3600">
                <a:solidFill>
                  <a:schemeClr val="tx1"/>
                </a:solidFill>
                <a:latin typeface="Arial" charset="0"/>
              </a:defRPr>
            </a:lvl4pPr>
            <a:lvl5pPr marL="2057400" indent="-228600" defTabSz="930275" eaLnBrk="0" hangingPunct="0">
              <a:defRPr sz="3600">
                <a:solidFill>
                  <a:schemeClr val="tx1"/>
                </a:solidFill>
                <a:latin typeface="Arial" charset="0"/>
              </a:defRPr>
            </a:lvl5pPr>
            <a:lvl6pPr marL="2514600" indent="-228600" defTabSz="930275" eaLnBrk="0" fontAlgn="base" hangingPunct="0">
              <a:spcBef>
                <a:spcPct val="0"/>
              </a:spcBef>
              <a:spcAft>
                <a:spcPct val="0"/>
              </a:spcAft>
              <a:defRPr sz="3600">
                <a:solidFill>
                  <a:schemeClr val="tx1"/>
                </a:solidFill>
                <a:latin typeface="Arial" charset="0"/>
              </a:defRPr>
            </a:lvl6pPr>
            <a:lvl7pPr marL="2971800" indent="-228600" defTabSz="930275" eaLnBrk="0" fontAlgn="base" hangingPunct="0">
              <a:spcBef>
                <a:spcPct val="0"/>
              </a:spcBef>
              <a:spcAft>
                <a:spcPct val="0"/>
              </a:spcAft>
              <a:defRPr sz="3600">
                <a:solidFill>
                  <a:schemeClr val="tx1"/>
                </a:solidFill>
                <a:latin typeface="Arial" charset="0"/>
              </a:defRPr>
            </a:lvl7pPr>
            <a:lvl8pPr marL="3429000" indent="-228600" defTabSz="930275" eaLnBrk="0" fontAlgn="base" hangingPunct="0">
              <a:spcBef>
                <a:spcPct val="0"/>
              </a:spcBef>
              <a:spcAft>
                <a:spcPct val="0"/>
              </a:spcAft>
              <a:defRPr sz="3600">
                <a:solidFill>
                  <a:schemeClr val="tx1"/>
                </a:solidFill>
                <a:latin typeface="Arial" charset="0"/>
              </a:defRPr>
            </a:lvl8pPr>
            <a:lvl9pPr marL="3886200" indent="-228600" defTabSz="930275" eaLnBrk="0" fontAlgn="base" hangingPunct="0">
              <a:spcBef>
                <a:spcPct val="0"/>
              </a:spcBef>
              <a:spcAft>
                <a:spcPct val="0"/>
              </a:spcAft>
              <a:defRPr sz="3600">
                <a:solidFill>
                  <a:schemeClr val="tx1"/>
                </a:solidFill>
                <a:latin typeface="Arial" charset="0"/>
              </a:defRPr>
            </a:lvl9pPr>
          </a:lstStyle>
          <a:p>
            <a:pPr algn="r" eaLnBrk="1" hangingPunct="1"/>
            <a:fld id="{0130A02C-1E88-408F-8313-66BBAC8C1189}" type="slidenum">
              <a:rPr lang="en-US" sz="1200"/>
              <a:pPr algn="r" eaLnBrk="1" hangingPunct="1"/>
              <a:t>8</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3450" y="4410075"/>
            <a:ext cx="5130800" cy="4641850"/>
          </a:xfrm>
          <a:solidFill>
            <a:srgbClr val="FFFFFF"/>
          </a:solidFill>
          <a:ln>
            <a:solidFill>
              <a:srgbClr val="000000"/>
            </a:solidFill>
            <a:miter lim="800000"/>
            <a:headEnd/>
            <a:tailEnd/>
          </a:ln>
        </p:spPr>
        <p:txBody>
          <a:bodyPr/>
          <a:lstStyle/>
          <a:p>
            <a:pPr eaLnBrk="1" hangingPunct="1">
              <a:spcBef>
                <a:spcPct val="0"/>
              </a:spcBef>
            </a:pPr>
            <a:endParaRPr lang="en-US"/>
          </a:p>
        </p:txBody>
      </p:sp>
    </p:spTree>
    <p:extLst>
      <p:ext uri="{BB962C8B-B14F-4D97-AF65-F5344CB8AC3E}">
        <p14:creationId xmlns:p14="http://schemas.microsoft.com/office/powerpoint/2010/main" val="195397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E3BAD94-E3C5-49C4-B9FA-925A26EC4D05}" type="slidenum">
              <a:rPr lang="en-US" altLang="en-US" smtClean="0">
                <a:latin typeface="Arial" charset="0"/>
              </a:rPr>
              <a:pPr/>
              <a:t>9</a:t>
            </a:fld>
            <a:endParaRPr lang="en-US" altLang="en-US">
              <a:latin typeface="Arial" charset="0"/>
            </a:endParaRPr>
          </a:p>
        </p:txBody>
      </p:sp>
      <p:sp>
        <p:nvSpPr>
          <p:cNvPr id="1054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eaLnBrk="1" hangingPunct="1"/>
            <a:fld id="{CF7EF6CE-CE0B-4D1D-B014-F0E666084B3D}" type="slidenum">
              <a:rPr lang="en-US" altLang="en-US" sz="1200">
                <a:latin typeface="Arial" charset="0"/>
              </a:rPr>
              <a:pPr algn="r" eaLnBrk="1" hangingPunct="1"/>
              <a:t>9</a:t>
            </a:fld>
            <a:endParaRPr lang="en-US" altLang="en-US" sz="1200">
              <a:latin typeface="Arial" charset="0"/>
            </a:endParaRPr>
          </a:p>
        </p:txBody>
      </p:sp>
      <p:sp>
        <p:nvSpPr>
          <p:cNvPr id="105476" name="Rectangle 2"/>
          <p:cNvSpPr>
            <a:spLocks noGrp="1" noRot="1" noChangeAspect="1" noChangeArrowheads="1" noTextEdit="1"/>
          </p:cNvSpPr>
          <p:nvPr>
            <p:ph type="sldImg"/>
          </p:nvPr>
        </p:nvSpPr>
        <p:spPr>
          <a:xfrm>
            <a:off x="1143000" y="685800"/>
            <a:ext cx="4573588" cy="3429000"/>
          </a:xfrm>
          <a:ln/>
        </p:spPr>
      </p:sp>
      <p:sp>
        <p:nvSpPr>
          <p:cNvPr id="105477" name="Rectangle 3"/>
          <p:cNvSpPr>
            <a:spLocks noGrp="1" noChangeArrowheads="1"/>
          </p:cNvSpPr>
          <p:nvPr>
            <p:ph type="body" idx="1"/>
          </p:nvPr>
        </p:nvSpPr>
        <p:spPr>
          <a:xfrm>
            <a:off x="914400" y="4343400"/>
            <a:ext cx="5029200" cy="4572000"/>
          </a:xfrm>
          <a:solidFill>
            <a:srgbClr val="FFFFFF"/>
          </a:solidFill>
          <a:ln>
            <a:solidFill>
              <a:srgbClr val="000000"/>
            </a:solidFill>
          </a:ln>
        </p:spPr>
        <p:txBody>
          <a:bodyPr/>
          <a:lstStyle/>
          <a:p>
            <a:pPr eaLnBrk="1" hangingPunct="1">
              <a:spcBef>
                <a:spcPct val="0"/>
              </a:spcBef>
            </a:pPr>
            <a:r>
              <a:rPr lang="en-US" altLang="en-US"/>
              <a:t>Decline in sexual abuse occurring at the same time as declines of other indicators of crime and social pathology, some of which could be related.  Some of these crimes and problems have close connections to sexual abuse, like the rape rate, the female intimate partners.  Some of these indices are valuable comparisons because they are not “official reporting” or “intervention” measures like the NCCANDS, they are self-reports like the NCVS.</a:t>
            </a:r>
          </a:p>
          <a:p>
            <a:pPr eaLnBrk="1" hangingPunct="1">
              <a:spcBef>
                <a:spcPct val="0"/>
              </a:spcBef>
            </a:pPr>
            <a:r>
              <a:rPr lang="en-US" altLang="en-US"/>
              <a:t>Sexual Abuse—NCANDS:  </a:t>
            </a:r>
            <a:r>
              <a:rPr lang="en-US" altLang="en-US" b="1"/>
              <a:t>31% decline</a:t>
            </a:r>
          </a:p>
          <a:p>
            <a:pPr eaLnBrk="1" hangingPunct="1">
              <a:spcBef>
                <a:spcPct val="0"/>
              </a:spcBef>
            </a:pPr>
            <a:r>
              <a:rPr lang="en-US" altLang="en-US"/>
              <a:t>Teen Birth Rates per 1,000 females ages 15-17—KIDSCOUNT:  </a:t>
            </a:r>
            <a:r>
              <a:rPr lang="en-US" altLang="en-US" b="1"/>
              <a:t>13% decline</a:t>
            </a:r>
          </a:p>
          <a:p>
            <a:pPr eaLnBrk="1" hangingPunct="1">
              <a:spcBef>
                <a:spcPct val="0"/>
              </a:spcBef>
            </a:pPr>
            <a:r>
              <a:rPr lang="en-US" altLang="en-US"/>
              <a:t>Percentage of Children in Poverty-- Federal Interagency Forum on Child and Family Statistics:  </a:t>
            </a:r>
            <a:r>
              <a:rPr lang="en-US" altLang="en-US" b="1"/>
              <a:t>18% decline</a:t>
            </a:r>
            <a:r>
              <a:rPr lang="en-US" altLang="en-US"/>
              <a:t> </a:t>
            </a:r>
          </a:p>
          <a:p>
            <a:pPr eaLnBrk="1" hangingPunct="1">
              <a:spcBef>
                <a:spcPct val="0"/>
              </a:spcBef>
            </a:pPr>
            <a:r>
              <a:rPr lang="en-US" altLang="en-US"/>
              <a:t>Total Violent Crime per 1,000 persons—NCVS:  </a:t>
            </a:r>
            <a:r>
              <a:rPr lang="en-US" altLang="en-US" b="1"/>
              <a:t>30% decline</a:t>
            </a:r>
          </a:p>
          <a:p>
            <a:pPr eaLnBrk="1" hangingPunct="1">
              <a:spcBef>
                <a:spcPct val="0"/>
              </a:spcBef>
            </a:pPr>
            <a:r>
              <a:rPr lang="en-US" altLang="en-US"/>
              <a:t>Rape Victimization per 1,000 persons—NCVS:  </a:t>
            </a:r>
            <a:r>
              <a:rPr lang="en-US" altLang="en-US" b="1"/>
              <a:t>60% decline</a:t>
            </a:r>
          </a:p>
          <a:p>
            <a:pPr eaLnBrk="1" hangingPunct="1">
              <a:spcBef>
                <a:spcPct val="0"/>
              </a:spcBef>
            </a:pPr>
            <a:r>
              <a:rPr lang="en-US" altLang="en-US"/>
              <a:t>Female Victimization by Intimate Partners per 1,000 women—NCVS:  </a:t>
            </a:r>
            <a:r>
              <a:rPr lang="en-US" altLang="en-US" b="1"/>
              <a:t>21% decline</a:t>
            </a:r>
          </a:p>
          <a:p>
            <a:pPr eaLnBrk="1" hangingPunct="1">
              <a:spcBef>
                <a:spcPct val="0"/>
              </a:spcBef>
            </a:pPr>
            <a:endParaRPr lang="en-US" altLang="en-US" b="1"/>
          </a:p>
          <a:p>
            <a:pPr eaLnBrk="1" hangingPunct="1">
              <a:spcBef>
                <a:spcPct val="0"/>
              </a:spcBef>
            </a:pPr>
            <a:r>
              <a:rPr lang="en-US" altLang="en-US" b="1"/>
              <a:t>Describe that correlations were run on a number of different variables at the state-level and no significant correlations were found</a:t>
            </a:r>
          </a:p>
          <a:p>
            <a:pPr eaLnBrk="1" hangingPunct="1">
              <a:spcBef>
                <a:spcPct val="0"/>
              </a:spcBef>
            </a:pPr>
            <a:r>
              <a:rPr lang="en-US" altLang="en-US" sz="1000" i="1"/>
              <a:t>Physical abuse (.69*),  Forcible rap (.08), Aggravated assault (.05), Intimate partner homicide (-.11), Child poverty (-.01), HS drop-out rates,(-.08), Teen birth rate (.03), % Single parent households ( .11), Teen suicide rates (-.07), Parent Unemployment rates (.01),“CAC index” ( .24)</a:t>
            </a:r>
            <a:endParaRPr lang="en-US" altLang="en-US" sz="900" i="1"/>
          </a:p>
        </p:txBody>
      </p:sp>
    </p:spTree>
    <p:extLst>
      <p:ext uri="{BB962C8B-B14F-4D97-AF65-F5344CB8AC3E}">
        <p14:creationId xmlns:p14="http://schemas.microsoft.com/office/powerpoint/2010/main" val="323908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7247D6F3-8BDB-442C-BAE5-CC0E18DD193D}" type="datetime1">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105698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70E61B5-3F4F-415F-A2F8-AA6DA20A89A8}"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239213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DBAC85-3D63-494A-BE77-4C87F03C9DF9}"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36507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0110F85-46AB-4B2B-B371-D1968127F160}"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44580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6BB8DE-CFEF-4E83-82CC-109519120DD4}"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53528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A837D25B-4448-4631-9908-407AE839F4B7}" type="datetime1">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171838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92EADF44-83AF-471F-8678-19557BBEE56D}" type="datetime1">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2254606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0F25D-11F5-4453-BA58-0CC345C12834}"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274154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E9FDF-0D8A-4CAD-BFB6-325B586C408B}"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104541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A75D76-7A07-4DD6-9439-CC412023D5DB}"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62525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F76C5E-F764-4633-8732-6D843FA20BAA}"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10758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0F1D4-5881-4B37-9349-E552757F7493}"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40316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97817-3A23-43F5-835A-10EFD056E936}" type="datetime1">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12966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20EFE1-2123-4DB5-8D9F-F650FB829F47}" type="datetime1">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229087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9137A-EBA1-44C9-811C-74FFFD6BBCC6}" type="datetime1">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220091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8833A36-CA1C-4AAC-80F2-6A2DBE3D506D}"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154969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E17F44-2804-4359-9B8F-4965BB749A38}"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72A7F-2298-4D7A-8D3A-3B764054E1B4}" type="slidenum">
              <a:rPr lang="en-US" smtClean="0"/>
              <a:t>‹#›</a:t>
            </a:fld>
            <a:endParaRPr lang="en-US"/>
          </a:p>
        </p:txBody>
      </p:sp>
    </p:spTree>
    <p:extLst>
      <p:ext uri="{BB962C8B-B14F-4D97-AF65-F5344CB8AC3E}">
        <p14:creationId xmlns:p14="http://schemas.microsoft.com/office/powerpoint/2010/main" val="423728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751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92F6DDD-06B6-4388-B738-301F43CB2B7F}" type="datetime1">
              <a:rPr lang="en-US" smtClean="0"/>
              <a:t>4/3/2019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72A7F-2298-4D7A-8D3A-3B764054E1B4}" type="slidenum">
              <a:rPr lang="en-US" smtClean="0"/>
              <a:t>‹#›</a:t>
            </a:fld>
            <a:endParaRPr lang="en-US"/>
          </a:p>
        </p:txBody>
      </p:sp>
    </p:spTree>
    <p:extLst>
      <p:ext uri="{BB962C8B-B14F-4D97-AF65-F5344CB8AC3E}">
        <p14:creationId xmlns:p14="http://schemas.microsoft.com/office/powerpoint/2010/main" val="397373493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erry.hamby@sewanee.edu" TargetMode="External"/><Relationship Id="rId2" Type="http://schemas.openxmlformats.org/officeDocument/2006/relationships/hyperlink" Target="mailto:sherry.hamby@lifepathsresearch.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pixabay.com/illustrations/no-negative-board-chalk-font-153284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pixabay.com/photos/countryside-asia-adult-care-for-180752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users/BookBabe-551008/?utm_source=link-attribution&amp;utm_medium=referral&amp;utm_campaign=image&amp;utm_content=1054311"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pixabay.com/?utm_source=link-attribution&amp;utm_medium=referral&amp;utm_campaign=image&amp;utm_content=1054311"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png"/><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88" y="264919"/>
            <a:ext cx="8806477" cy="6358071"/>
          </a:xfrm>
          <a:noFill/>
        </p:spPr>
        <p:txBody>
          <a:bodyPr wrap="square">
            <a:noAutofit/>
          </a:bodyPr>
          <a:lstStyle/>
          <a:p>
            <a:pPr algn="ctr"/>
            <a:r>
              <a:rPr lang="en-US" sz="6600" dirty="0">
                <a:effectLst/>
              </a:rPr>
              <a:t>Poly-victimization and the Prevention of Elder Abuse</a:t>
            </a:r>
            <a:r>
              <a:rPr lang="en-US" dirty="0">
                <a:effectLst/>
              </a:rPr>
              <a:t/>
            </a:r>
            <a:br>
              <a:rPr lang="en-US" dirty="0">
                <a:effectLst/>
              </a:rPr>
            </a:br>
            <a:r>
              <a:rPr lang="en-US" sz="4500" dirty="0">
                <a:effectLst/>
              </a:rPr>
              <a:t/>
            </a:r>
            <a:br>
              <a:rPr lang="en-US" sz="4500" dirty="0">
                <a:effectLst/>
              </a:rPr>
            </a:br>
            <a:r>
              <a:rPr lang="en-US" sz="2400" dirty="0">
                <a:solidFill>
                  <a:schemeClr val="accent1">
                    <a:lumMod val="20000"/>
                    <a:lumOff val="80000"/>
                  </a:schemeClr>
                </a:solidFill>
                <a:effectLst/>
              </a:rPr>
              <a:t/>
            </a:r>
            <a:br>
              <a:rPr lang="en-US" sz="2400" dirty="0">
                <a:solidFill>
                  <a:schemeClr val="accent1">
                    <a:lumMod val="20000"/>
                    <a:lumOff val="80000"/>
                  </a:schemeClr>
                </a:solidFill>
                <a:effectLst/>
              </a:rPr>
            </a:br>
            <a:r>
              <a:rPr lang="en-US" sz="24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Sherry Hamby</a:t>
            </a:r>
            <a:r>
              <a:rPr lang="en-US" sz="33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
            </a:r>
            <a:br>
              <a:rPr lang="en-US" sz="33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8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Life Paths Appalachian Research Center</a:t>
            </a:r>
            <a:br>
              <a:rPr lang="en-US" sz="18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8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and </a:t>
            </a:r>
            <a:br>
              <a:rPr lang="en-US" sz="18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800" spc="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University of the South, Sewanee, TN, USA</a:t>
            </a:r>
            <a:r>
              <a:rPr lang="en-US" sz="180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
            </a:r>
            <a:br>
              <a:rPr lang="en-US" sz="180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80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
            </a:r>
            <a:br>
              <a:rPr lang="en-US" sz="180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80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t/>
            </a:r>
            <a:br>
              <a:rPr lang="en-US" sz="1800" dirty="0">
                <a:solidFill>
                  <a:schemeClr val="accent1">
                    <a:lumMod val="20000"/>
                    <a:lumOff val="8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Collaborators:  Victoria Banyard, John Grych, Elizabeth Taylor, </a:t>
            </a:r>
            <a:b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Laura </a:t>
            </a:r>
            <a:r>
              <a:rPr lang="en-US" sz="1500" spc="0" dirty="0" err="1">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Mosqueda</a:t>
            </a: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 Alli Smith</a:t>
            </a:r>
            <a:b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I’d also like to acknowledge the assistance of many research assistants.</a:t>
            </a:r>
            <a:b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Especially, I would like to thank the many community members who have shared their stories.</a:t>
            </a:r>
            <a:b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
            </a:r>
            <a:b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r>
              <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Presented at “Ensuring Trust:  Strengthening Efforts to Protect Vulnerable Adults,” Bismarck, ND, April, 2019.</a:t>
            </a:r>
            <a:r>
              <a:rPr lang="en-US" sz="1500" i="1"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
            </a:r>
            <a:br>
              <a:rPr lang="en-US" sz="1500" i="1"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r>
              <a:rPr lang="en-US" sz="135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sherry.hamby@lifepathsresearch.org</a:t>
            </a:r>
            <a:r>
              <a:rPr lang="en-US" sz="135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  or </a:t>
            </a:r>
            <a:r>
              <a:rPr lang="en-US" sz="135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sherry.hamby@sewanee.edu</a:t>
            </a:r>
            <a:r>
              <a:rPr lang="en-US" sz="135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t> </a:t>
            </a:r>
            <a:br>
              <a:rPr lang="en-US" sz="135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rPr>
            </a:br>
            <a:endParaRPr lang="en-US" sz="1500" spc="0" dirty="0">
              <a:solidFill>
                <a:schemeClr val="accent1">
                  <a:lumMod val="20000"/>
                  <a:lumOff val="80000"/>
                </a:schemeClr>
              </a:solidFill>
              <a:effectLst/>
              <a:latin typeface="Arial" panose="020B0604020202020204" pitchFamily="34" charset="0"/>
              <a:ea typeface="Verdana" panose="020B060403050404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22728" y="2129909"/>
            <a:ext cx="1602654" cy="1544827"/>
          </a:xfrm>
          <a:prstGeom prst="rect">
            <a:avLst/>
          </a:prstGeom>
        </p:spPr>
      </p:pic>
    </p:spTree>
    <p:extLst>
      <p:ext uri="{BB962C8B-B14F-4D97-AF65-F5344CB8AC3E}">
        <p14:creationId xmlns:p14="http://schemas.microsoft.com/office/powerpoint/2010/main" val="180801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652C-EC4F-4763-B0BF-1B4B5C3457D0}"/>
              </a:ext>
            </a:extLst>
          </p:cNvPr>
          <p:cNvSpPr>
            <a:spLocks noGrp="1"/>
          </p:cNvSpPr>
          <p:nvPr>
            <p:ph type="title"/>
          </p:nvPr>
        </p:nvSpPr>
        <p:spPr/>
        <p:txBody>
          <a:bodyPr>
            <a:normAutofit fontScale="90000"/>
          </a:bodyPr>
          <a:lstStyle/>
          <a:p>
            <a:r>
              <a:rPr lang="en-US" dirty="0">
                <a:solidFill>
                  <a:schemeClr val="accent1">
                    <a:lumMod val="20000"/>
                    <a:lumOff val="80000"/>
                  </a:schemeClr>
                </a:solidFill>
              </a:rPr>
              <a:t>A similar model, Adverse Childhood Experiences, has extended this research to late adulthood</a:t>
            </a:r>
          </a:p>
        </p:txBody>
      </p:sp>
      <p:pic>
        <p:nvPicPr>
          <p:cNvPr id="5" name="Content Placeholder 4">
            <a:extLst>
              <a:ext uri="{FF2B5EF4-FFF2-40B4-BE49-F238E27FC236}">
                <a16:creationId xmlns:a16="http://schemas.microsoft.com/office/drawing/2014/main" id="{436600D8-0058-4E63-83E3-92C030D0A8CA}"/>
              </a:ext>
            </a:extLst>
          </p:cNvPr>
          <p:cNvPicPr>
            <a:picLocks noGrp="1" noChangeAspect="1"/>
          </p:cNvPicPr>
          <p:nvPr>
            <p:ph idx="1"/>
          </p:nvPr>
        </p:nvPicPr>
        <p:blipFill>
          <a:blip r:embed="rId2"/>
          <a:stretch>
            <a:fillRect/>
          </a:stretch>
        </p:blipFill>
        <p:spPr>
          <a:xfrm>
            <a:off x="839788" y="2138294"/>
            <a:ext cx="7675562" cy="3726000"/>
          </a:xfrm>
          <a:prstGeom prst="rect">
            <a:avLst/>
          </a:prstGeom>
        </p:spPr>
      </p:pic>
      <p:sp>
        <p:nvSpPr>
          <p:cNvPr id="4" name="Slide Number Placeholder 3">
            <a:extLst>
              <a:ext uri="{FF2B5EF4-FFF2-40B4-BE49-F238E27FC236}">
                <a16:creationId xmlns:a16="http://schemas.microsoft.com/office/drawing/2014/main" id="{8FFA0942-9B0C-4158-807B-2327231E1473}"/>
              </a:ext>
            </a:extLst>
          </p:cNvPr>
          <p:cNvSpPr>
            <a:spLocks noGrp="1"/>
          </p:cNvSpPr>
          <p:nvPr>
            <p:ph type="sldNum" sz="quarter" idx="12"/>
          </p:nvPr>
        </p:nvSpPr>
        <p:spPr/>
        <p:txBody>
          <a:bodyPr/>
          <a:lstStyle/>
          <a:p>
            <a:fld id="{B6172A7F-2298-4D7A-8D3A-3B764054E1B4}" type="slidenum">
              <a:rPr lang="en-US" smtClean="0"/>
              <a:t>10</a:t>
            </a:fld>
            <a:endParaRPr lang="en-US"/>
          </a:p>
        </p:txBody>
      </p:sp>
      <p:sp>
        <p:nvSpPr>
          <p:cNvPr id="6" name="TextBox 5">
            <a:extLst>
              <a:ext uri="{FF2B5EF4-FFF2-40B4-BE49-F238E27FC236}">
                <a16:creationId xmlns:a16="http://schemas.microsoft.com/office/drawing/2014/main" id="{C7B28D3A-9C83-4902-B6EE-0B79227018FD}"/>
              </a:ext>
            </a:extLst>
          </p:cNvPr>
          <p:cNvSpPr txBox="1"/>
          <p:nvPr/>
        </p:nvSpPr>
        <p:spPr>
          <a:xfrm>
            <a:off x="5318620" y="6181348"/>
            <a:ext cx="2852257" cy="307777"/>
          </a:xfrm>
          <a:prstGeom prst="rect">
            <a:avLst/>
          </a:prstGeom>
          <a:noFill/>
        </p:spPr>
        <p:txBody>
          <a:bodyPr wrap="square" rtlCol="0">
            <a:spAutoFit/>
          </a:bodyPr>
          <a:lstStyle/>
          <a:p>
            <a:r>
              <a:rPr lang="en-US" sz="1400" i="1" dirty="0"/>
              <a:t>Graphic from CDC</a:t>
            </a:r>
          </a:p>
        </p:txBody>
      </p:sp>
      <p:sp>
        <p:nvSpPr>
          <p:cNvPr id="7" name="TextBox 6">
            <a:extLst>
              <a:ext uri="{FF2B5EF4-FFF2-40B4-BE49-F238E27FC236}">
                <a16:creationId xmlns:a16="http://schemas.microsoft.com/office/drawing/2014/main" id="{535FAC31-D668-4D86-BA8B-46877482F34D}"/>
              </a:ext>
            </a:extLst>
          </p:cNvPr>
          <p:cNvSpPr txBox="1"/>
          <p:nvPr/>
        </p:nvSpPr>
        <p:spPr>
          <a:xfrm>
            <a:off x="116921" y="5934670"/>
            <a:ext cx="5025530" cy="646331"/>
          </a:xfrm>
          <a:prstGeom prst="rect">
            <a:avLst/>
          </a:prstGeom>
          <a:noFill/>
        </p:spPr>
        <p:txBody>
          <a:bodyPr wrap="square" rtlCol="0">
            <a:spAutoFit/>
          </a:bodyPr>
          <a:lstStyle/>
          <a:p>
            <a:r>
              <a:rPr lang="en-US" i="1" dirty="0"/>
              <a:t>Original ACEs study sample age range from 19-92, average age 56 years (</a:t>
            </a:r>
            <a:r>
              <a:rPr lang="en-US" i="1" dirty="0" err="1"/>
              <a:t>Felitti</a:t>
            </a:r>
            <a:r>
              <a:rPr lang="en-US" i="1" dirty="0"/>
              <a:t> et al., 1998)</a:t>
            </a:r>
          </a:p>
        </p:txBody>
      </p:sp>
    </p:spTree>
    <p:extLst>
      <p:ext uri="{BB962C8B-B14F-4D97-AF65-F5344CB8AC3E}">
        <p14:creationId xmlns:p14="http://schemas.microsoft.com/office/powerpoint/2010/main" val="268785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2ADB-1D7D-4C5F-B5A6-95ADD9A7DEAC}"/>
              </a:ext>
            </a:extLst>
          </p:cNvPr>
          <p:cNvSpPr>
            <a:spLocks noGrp="1"/>
          </p:cNvSpPr>
          <p:nvPr>
            <p:ph type="title"/>
          </p:nvPr>
        </p:nvSpPr>
        <p:spPr>
          <a:xfrm>
            <a:off x="234892" y="136525"/>
            <a:ext cx="8716161" cy="1004378"/>
          </a:xfrm>
        </p:spPr>
        <p:txBody>
          <a:bodyPr/>
          <a:lstStyle/>
          <a:p>
            <a:pPr algn="ctr"/>
            <a:r>
              <a:rPr lang="en-US" dirty="0">
                <a:solidFill>
                  <a:schemeClr val="accent1">
                    <a:lumMod val="20000"/>
                    <a:lumOff val="80000"/>
                  </a:schemeClr>
                </a:solidFill>
              </a:rPr>
              <a:t>Childhood Adversity Lasts A Lifetime</a:t>
            </a:r>
          </a:p>
        </p:txBody>
      </p:sp>
      <p:sp>
        <p:nvSpPr>
          <p:cNvPr id="4" name="Slide Number Placeholder 3">
            <a:extLst>
              <a:ext uri="{FF2B5EF4-FFF2-40B4-BE49-F238E27FC236}">
                <a16:creationId xmlns:a16="http://schemas.microsoft.com/office/drawing/2014/main" id="{807B6C11-3614-4ABA-9293-663D4C0C0D19}"/>
              </a:ext>
            </a:extLst>
          </p:cNvPr>
          <p:cNvSpPr>
            <a:spLocks noGrp="1"/>
          </p:cNvSpPr>
          <p:nvPr>
            <p:ph type="sldNum" sz="quarter" idx="12"/>
          </p:nvPr>
        </p:nvSpPr>
        <p:spPr/>
        <p:txBody>
          <a:bodyPr/>
          <a:lstStyle/>
          <a:p>
            <a:fld id="{B6172A7F-2298-4D7A-8D3A-3B764054E1B4}" type="slidenum">
              <a:rPr lang="en-US" smtClean="0"/>
              <a:t>11</a:t>
            </a:fld>
            <a:endParaRPr lang="en-US"/>
          </a:p>
        </p:txBody>
      </p:sp>
      <p:sp>
        <p:nvSpPr>
          <p:cNvPr id="6" name="TextBox 5">
            <a:extLst>
              <a:ext uri="{FF2B5EF4-FFF2-40B4-BE49-F238E27FC236}">
                <a16:creationId xmlns:a16="http://schemas.microsoft.com/office/drawing/2014/main" id="{F593C08C-CE1C-49A4-9E68-E5992ECAE13E}"/>
              </a:ext>
            </a:extLst>
          </p:cNvPr>
          <p:cNvSpPr txBox="1"/>
          <p:nvPr/>
        </p:nvSpPr>
        <p:spPr>
          <a:xfrm>
            <a:off x="79654" y="6458349"/>
            <a:ext cx="7894040" cy="369332"/>
          </a:xfrm>
          <a:prstGeom prst="rect">
            <a:avLst/>
          </a:prstGeom>
          <a:noFill/>
        </p:spPr>
        <p:txBody>
          <a:bodyPr wrap="square" rtlCol="0">
            <a:spAutoFit/>
          </a:bodyPr>
          <a:lstStyle/>
          <a:p>
            <a:r>
              <a:rPr lang="en-US" dirty="0"/>
              <a:t>Dong et al, 2004, separate sample of over 17000 adults, average age also 56</a:t>
            </a:r>
          </a:p>
        </p:txBody>
      </p:sp>
      <p:grpSp>
        <p:nvGrpSpPr>
          <p:cNvPr id="7" name="Group 4">
            <a:extLst>
              <a:ext uri="{FF2B5EF4-FFF2-40B4-BE49-F238E27FC236}">
                <a16:creationId xmlns:a16="http://schemas.microsoft.com/office/drawing/2014/main" id="{DEE6E95F-01B9-4F42-B14A-C72FD1414C9F}"/>
              </a:ext>
            </a:extLst>
          </p:cNvPr>
          <p:cNvGrpSpPr>
            <a:grpSpLocks noChangeAspect="1"/>
          </p:cNvGrpSpPr>
          <p:nvPr/>
        </p:nvGrpSpPr>
        <p:grpSpPr bwMode="auto">
          <a:xfrm>
            <a:off x="780761" y="993077"/>
            <a:ext cx="7582477" cy="5465272"/>
            <a:chOff x="396" y="629"/>
            <a:chExt cx="4842" cy="3490"/>
          </a:xfrm>
        </p:grpSpPr>
        <p:sp>
          <p:nvSpPr>
            <p:cNvPr id="8" name="AutoShape 3">
              <a:extLst>
                <a:ext uri="{FF2B5EF4-FFF2-40B4-BE49-F238E27FC236}">
                  <a16:creationId xmlns:a16="http://schemas.microsoft.com/office/drawing/2014/main" id="{7B112786-4414-428D-A9A6-8DC51559BC94}"/>
                </a:ext>
              </a:extLst>
            </p:cNvPr>
            <p:cNvSpPr>
              <a:spLocks noChangeAspect="1" noChangeArrowheads="1" noTextEdit="1"/>
            </p:cNvSpPr>
            <p:nvPr/>
          </p:nvSpPr>
          <p:spPr bwMode="auto">
            <a:xfrm>
              <a:off x="396" y="629"/>
              <a:ext cx="4842" cy="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a:extLst>
                <a:ext uri="{FF2B5EF4-FFF2-40B4-BE49-F238E27FC236}">
                  <a16:creationId xmlns:a16="http://schemas.microsoft.com/office/drawing/2014/main" id="{94A0D48D-BAAF-4CEA-8BC4-0897B266E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 y="629"/>
              <a:ext cx="4847" cy="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232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671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767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EAA1-40E6-48A0-8D70-AD3DF2EA2AAF}"/>
              </a:ext>
            </a:extLst>
          </p:cNvPr>
          <p:cNvSpPr>
            <a:spLocks noGrp="1"/>
          </p:cNvSpPr>
          <p:nvPr>
            <p:ph type="title"/>
          </p:nvPr>
        </p:nvSpPr>
        <p:spPr>
          <a:xfrm>
            <a:off x="142613" y="77801"/>
            <a:ext cx="8858774" cy="1325563"/>
          </a:xfrm>
        </p:spPr>
        <p:txBody>
          <a:bodyPr/>
          <a:lstStyle/>
          <a:p>
            <a:pPr algn="ctr"/>
            <a:r>
              <a:rPr lang="en-US" dirty="0"/>
              <a:t>How Poly-Victimization Is Carried Into Late Life</a:t>
            </a:r>
          </a:p>
        </p:txBody>
      </p:sp>
      <p:sp>
        <p:nvSpPr>
          <p:cNvPr id="3" name="Slide Number Placeholder 2">
            <a:extLst>
              <a:ext uri="{FF2B5EF4-FFF2-40B4-BE49-F238E27FC236}">
                <a16:creationId xmlns:a16="http://schemas.microsoft.com/office/drawing/2014/main" id="{81EE0453-6F99-49A9-86DD-6068221F6A3D}"/>
              </a:ext>
            </a:extLst>
          </p:cNvPr>
          <p:cNvSpPr>
            <a:spLocks noGrp="1"/>
          </p:cNvSpPr>
          <p:nvPr>
            <p:ph type="sldNum" sz="quarter" idx="12"/>
          </p:nvPr>
        </p:nvSpPr>
        <p:spPr/>
        <p:txBody>
          <a:bodyPr/>
          <a:lstStyle/>
          <a:p>
            <a:fld id="{B6172A7F-2298-4D7A-8D3A-3B764054E1B4}" type="slidenum">
              <a:rPr lang="en-US" smtClean="0"/>
              <a:t>14</a:t>
            </a:fld>
            <a:endParaRPr lang="en-US"/>
          </a:p>
        </p:txBody>
      </p:sp>
      <p:pic>
        <p:nvPicPr>
          <p:cNvPr id="4" name="Picture 3">
            <a:extLst>
              <a:ext uri="{FF2B5EF4-FFF2-40B4-BE49-F238E27FC236}">
                <a16:creationId xmlns:a16="http://schemas.microsoft.com/office/drawing/2014/main" id="{0022DC6E-0290-4015-B3F9-8090AFC34EF7}"/>
              </a:ext>
            </a:extLst>
          </p:cNvPr>
          <p:cNvPicPr>
            <a:picLocks noChangeAspect="1"/>
          </p:cNvPicPr>
          <p:nvPr/>
        </p:nvPicPr>
        <p:blipFill>
          <a:blip r:embed="rId2"/>
          <a:stretch>
            <a:fillRect/>
          </a:stretch>
        </p:blipFill>
        <p:spPr>
          <a:xfrm>
            <a:off x="1182521" y="1403364"/>
            <a:ext cx="6971577" cy="5286503"/>
          </a:xfrm>
          <a:prstGeom prst="rect">
            <a:avLst/>
          </a:prstGeom>
        </p:spPr>
      </p:pic>
    </p:spTree>
    <p:extLst>
      <p:ext uri="{BB962C8B-B14F-4D97-AF65-F5344CB8AC3E}">
        <p14:creationId xmlns:p14="http://schemas.microsoft.com/office/powerpoint/2010/main" val="415732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87677-3FAD-4F4A-A192-63B1D007E397}"/>
              </a:ext>
            </a:extLst>
          </p:cNvPr>
          <p:cNvSpPr>
            <a:spLocks noGrp="1"/>
          </p:cNvSpPr>
          <p:nvPr>
            <p:ph type="ctrTitle"/>
          </p:nvPr>
        </p:nvSpPr>
        <p:spPr/>
        <p:txBody>
          <a:bodyPr/>
          <a:lstStyle/>
          <a:p>
            <a:r>
              <a:rPr lang="en-US" dirty="0"/>
              <a:t>Resilience Portfolios</a:t>
            </a:r>
          </a:p>
        </p:txBody>
      </p:sp>
      <p:sp>
        <p:nvSpPr>
          <p:cNvPr id="5" name="Subtitle 4">
            <a:extLst>
              <a:ext uri="{FF2B5EF4-FFF2-40B4-BE49-F238E27FC236}">
                <a16:creationId xmlns:a16="http://schemas.microsoft.com/office/drawing/2014/main" id="{844962E8-78E7-43EA-861E-B89BBAFACF75}"/>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A02F476A-421B-404B-B28C-1275207B679E}"/>
              </a:ext>
            </a:extLst>
          </p:cNvPr>
          <p:cNvSpPr>
            <a:spLocks noGrp="1"/>
          </p:cNvSpPr>
          <p:nvPr>
            <p:ph type="sldNum" sz="quarter" idx="12"/>
          </p:nvPr>
        </p:nvSpPr>
        <p:spPr/>
        <p:txBody>
          <a:bodyPr/>
          <a:lstStyle/>
          <a:p>
            <a:fld id="{B6172A7F-2298-4D7A-8D3A-3B764054E1B4}" type="slidenum">
              <a:rPr lang="en-US" smtClean="0"/>
              <a:t>15</a:t>
            </a:fld>
            <a:endParaRPr lang="en-US"/>
          </a:p>
        </p:txBody>
      </p:sp>
    </p:spTree>
    <p:extLst>
      <p:ext uri="{BB962C8B-B14F-4D97-AF65-F5344CB8AC3E}">
        <p14:creationId xmlns:p14="http://schemas.microsoft.com/office/powerpoint/2010/main" val="281797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Life Paths Research\Dropbox (LPRP)\Camera Uploads\2007-05-04 13.09.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955" y="964907"/>
            <a:ext cx="1871663" cy="14049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945" y="609600"/>
            <a:ext cx="1526627" cy="24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5" y="3567085"/>
            <a:ext cx="2323673" cy="26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51635" y="2458742"/>
            <a:ext cx="2197382" cy="830997"/>
          </a:xfrm>
          <a:prstGeom prst="rect">
            <a:avLst/>
          </a:prstGeom>
          <a:solidFill>
            <a:srgbClr val="FFFFFF"/>
          </a:solidFill>
        </p:spPr>
        <p:txBody>
          <a:bodyPr wrap="square" rtlCol="0">
            <a:spAutoFit/>
          </a:bodyPr>
          <a:lstStyle/>
          <a:p>
            <a:r>
              <a:rPr lang="en-US" sz="2400" b="1" dirty="0">
                <a:solidFill>
                  <a:schemeClr val="bg1"/>
                </a:solidFill>
              </a:rPr>
              <a:t>“compliant zombies”</a:t>
            </a:r>
          </a:p>
        </p:txBody>
      </p:sp>
      <p:sp>
        <p:nvSpPr>
          <p:cNvPr id="7" name="TextBox 6"/>
          <p:cNvSpPr txBox="1"/>
          <p:nvPr/>
        </p:nvSpPr>
        <p:spPr>
          <a:xfrm>
            <a:off x="4492981" y="133910"/>
            <a:ext cx="2895600" cy="830997"/>
          </a:xfrm>
          <a:prstGeom prst="rect">
            <a:avLst/>
          </a:prstGeom>
          <a:solidFill>
            <a:srgbClr val="FFFFFF"/>
          </a:solidFill>
        </p:spPr>
        <p:txBody>
          <a:bodyPr wrap="square" rtlCol="0">
            <a:spAutoFit/>
          </a:bodyPr>
          <a:lstStyle/>
          <a:p>
            <a:r>
              <a:rPr lang="en-US" sz="2400" b="1" dirty="0">
                <a:solidFill>
                  <a:schemeClr val="bg1"/>
                </a:solidFill>
              </a:rPr>
              <a:t>“intentional game players”</a:t>
            </a:r>
          </a:p>
        </p:txBody>
      </p:sp>
      <p:sp>
        <p:nvSpPr>
          <p:cNvPr id="8" name="TextBox 7"/>
          <p:cNvSpPr txBox="1"/>
          <p:nvPr/>
        </p:nvSpPr>
        <p:spPr>
          <a:xfrm>
            <a:off x="3484414" y="6015428"/>
            <a:ext cx="4059386" cy="461665"/>
          </a:xfrm>
          <a:prstGeom prst="rect">
            <a:avLst/>
          </a:prstGeom>
          <a:noFill/>
        </p:spPr>
        <p:txBody>
          <a:bodyPr wrap="square" rtlCol="0">
            <a:spAutoFit/>
          </a:bodyPr>
          <a:lstStyle/>
          <a:p>
            <a:r>
              <a:rPr lang="en-US" sz="2400" b="1" dirty="0">
                <a:solidFill>
                  <a:schemeClr val="tx2"/>
                </a:solidFill>
              </a:rPr>
              <a:t>“masochistic self states”</a:t>
            </a:r>
          </a:p>
        </p:txBody>
      </p:sp>
      <p:pic>
        <p:nvPicPr>
          <p:cNvPr id="1033" name="Picture 9" descr="C:\Users\Life Paths Research\Dropbox (LPRP)\Camera Uploads\2007-07-02 12.35.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842" y="139104"/>
            <a:ext cx="3189281" cy="21303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ife Paths Research\Dropbox (LPRP)\Camera Uploads\2007-07-07 09.2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0993" y="1608337"/>
            <a:ext cx="3020642" cy="4182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1480069"/>
            <a:ext cx="1393357" cy="232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0952" y="3401928"/>
            <a:ext cx="3174268" cy="238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0445" y="4450563"/>
            <a:ext cx="1295400" cy="213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C:\Users\Life Paths Research\Dropbox (LPRP)\Camera Uploads\2007-07-07 10.11.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4872005"/>
            <a:ext cx="13525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8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6CBDD-239B-4B99-8981-1BD0DEFCEDF2}"/>
              </a:ext>
            </a:extLst>
          </p:cNvPr>
          <p:cNvSpPr>
            <a:spLocks noGrp="1"/>
          </p:cNvSpPr>
          <p:nvPr>
            <p:ph type="sldNum" sz="quarter" idx="12"/>
          </p:nvPr>
        </p:nvSpPr>
        <p:spPr/>
        <p:txBody>
          <a:bodyPr/>
          <a:lstStyle/>
          <a:p>
            <a:fld id="{B6172A7F-2298-4D7A-8D3A-3B764054E1B4}" type="slidenum">
              <a:rPr lang="en-US" smtClean="0"/>
              <a:t>17</a:t>
            </a:fld>
            <a:endParaRPr lang="en-US"/>
          </a:p>
        </p:txBody>
      </p:sp>
      <p:pic>
        <p:nvPicPr>
          <p:cNvPr id="7" name="Picture 6">
            <a:extLst>
              <a:ext uri="{FF2B5EF4-FFF2-40B4-BE49-F238E27FC236}">
                <a16:creationId xmlns:a16="http://schemas.microsoft.com/office/drawing/2014/main" id="{99235A25-30E6-41C9-BD9F-6CB341CF79C4}"/>
              </a:ext>
            </a:extLst>
          </p:cNvPr>
          <p:cNvPicPr>
            <a:picLocks noChangeAspect="1"/>
          </p:cNvPicPr>
          <p:nvPr/>
        </p:nvPicPr>
        <p:blipFill>
          <a:blip r:embed="rId2"/>
          <a:stretch>
            <a:fillRect/>
          </a:stretch>
        </p:blipFill>
        <p:spPr>
          <a:xfrm>
            <a:off x="391745" y="4846584"/>
            <a:ext cx="3972560" cy="722624"/>
          </a:xfrm>
          <a:prstGeom prst="rect">
            <a:avLst/>
          </a:prstGeom>
        </p:spPr>
      </p:pic>
      <p:pic>
        <p:nvPicPr>
          <p:cNvPr id="10" name="Picture 9">
            <a:extLst>
              <a:ext uri="{FF2B5EF4-FFF2-40B4-BE49-F238E27FC236}">
                <a16:creationId xmlns:a16="http://schemas.microsoft.com/office/drawing/2014/main" id="{A345FBCB-C89D-41D1-A2F4-85FFF0176561}"/>
              </a:ext>
            </a:extLst>
          </p:cNvPr>
          <p:cNvPicPr>
            <a:picLocks noChangeAspect="1"/>
          </p:cNvPicPr>
          <p:nvPr/>
        </p:nvPicPr>
        <p:blipFill>
          <a:blip r:embed="rId3"/>
          <a:stretch>
            <a:fillRect/>
          </a:stretch>
        </p:blipFill>
        <p:spPr>
          <a:xfrm>
            <a:off x="5197050" y="3728022"/>
            <a:ext cx="3946950" cy="2761000"/>
          </a:xfrm>
          <a:prstGeom prst="rect">
            <a:avLst/>
          </a:prstGeom>
        </p:spPr>
      </p:pic>
      <p:pic>
        <p:nvPicPr>
          <p:cNvPr id="9" name="Picture 8">
            <a:extLst>
              <a:ext uri="{FF2B5EF4-FFF2-40B4-BE49-F238E27FC236}">
                <a16:creationId xmlns:a16="http://schemas.microsoft.com/office/drawing/2014/main" id="{15021EA9-0B36-49DB-AC85-5F0FABD2F4A3}"/>
              </a:ext>
            </a:extLst>
          </p:cNvPr>
          <p:cNvPicPr>
            <a:picLocks noChangeAspect="1"/>
          </p:cNvPicPr>
          <p:nvPr/>
        </p:nvPicPr>
        <p:blipFill>
          <a:blip r:embed="rId4"/>
          <a:stretch>
            <a:fillRect/>
          </a:stretch>
        </p:blipFill>
        <p:spPr>
          <a:xfrm>
            <a:off x="92385" y="2480751"/>
            <a:ext cx="5490451" cy="1309000"/>
          </a:xfrm>
          <a:prstGeom prst="rect">
            <a:avLst/>
          </a:prstGeom>
        </p:spPr>
      </p:pic>
      <p:pic>
        <p:nvPicPr>
          <p:cNvPr id="6" name="Picture 5">
            <a:extLst>
              <a:ext uri="{FF2B5EF4-FFF2-40B4-BE49-F238E27FC236}">
                <a16:creationId xmlns:a16="http://schemas.microsoft.com/office/drawing/2014/main" id="{B51D5DCB-2ADA-48B5-8E72-1A0C03797C47}"/>
              </a:ext>
            </a:extLst>
          </p:cNvPr>
          <p:cNvPicPr>
            <a:picLocks noChangeAspect="1"/>
          </p:cNvPicPr>
          <p:nvPr/>
        </p:nvPicPr>
        <p:blipFill>
          <a:blip r:embed="rId5"/>
          <a:stretch>
            <a:fillRect/>
          </a:stretch>
        </p:blipFill>
        <p:spPr>
          <a:xfrm>
            <a:off x="184051" y="5622579"/>
            <a:ext cx="5475069" cy="1156328"/>
          </a:xfrm>
          <a:prstGeom prst="rect">
            <a:avLst/>
          </a:prstGeom>
        </p:spPr>
      </p:pic>
      <p:pic>
        <p:nvPicPr>
          <p:cNvPr id="11" name="Picture 10">
            <a:extLst>
              <a:ext uri="{FF2B5EF4-FFF2-40B4-BE49-F238E27FC236}">
                <a16:creationId xmlns:a16="http://schemas.microsoft.com/office/drawing/2014/main" id="{5A5D5F5F-70F4-4F00-AECC-6024B8583277}"/>
              </a:ext>
            </a:extLst>
          </p:cNvPr>
          <p:cNvPicPr>
            <a:picLocks noChangeAspect="1"/>
          </p:cNvPicPr>
          <p:nvPr/>
        </p:nvPicPr>
        <p:blipFill>
          <a:blip r:embed="rId6"/>
          <a:stretch>
            <a:fillRect/>
          </a:stretch>
        </p:blipFill>
        <p:spPr>
          <a:xfrm>
            <a:off x="184050" y="301558"/>
            <a:ext cx="4387950" cy="1639000"/>
          </a:xfrm>
          <a:prstGeom prst="rect">
            <a:avLst/>
          </a:prstGeom>
        </p:spPr>
      </p:pic>
      <p:pic>
        <p:nvPicPr>
          <p:cNvPr id="12" name="Picture 11">
            <a:extLst>
              <a:ext uri="{FF2B5EF4-FFF2-40B4-BE49-F238E27FC236}">
                <a16:creationId xmlns:a16="http://schemas.microsoft.com/office/drawing/2014/main" id="{17EB89FC-D8B3-45FD-86E3-8A19E5755926}"/>
              </a:ext>
            </a:extLst>
          </p:cNvPr>
          <p:cNvPicPr>
            <a:picLocks noChangeAspect="1"/>
          </p:cNvPicPr>
          <p:nvPr/>
        </p:nvPicPr>
        <p:blipFill>
          <a:blip r:embed="rId7"/>
          <a:stretch>
            <a:fillRect/>
          </a:stretch>
        </p:blipFill>
        <p:spPr>
          <a:xfrm>
            <a:off x="92385" y="1238584"/>
            <a:ext cx="4895686" cy="1154004"/>
          </a:xfrm>
          <a:prstGeom prst="rect">
            <a:avLst/>
          </a:prstGeom>
        </p:spPr>
      </p:pic>
      <p:pic>
        <p:nvPicPr>
          <p:cNvPr id="13" name="Picture 12">
            <a:extLst>
              <a:ext uri="{FF2B5EF4-FFF2-40B4-BE49-F238E27FC236}">
                <a16:creationId xmlns:a16="http://schemas.microsoft.com/office/drawing/2014/main" id="{D0CC1683-21F4-43C6-9DAC-82AD718951D1}"/>
              </a:ext>
            </a:extLst>
          </p:cNvPr>
          <p:cNvPicPr>
            <a:picLocks noChangeAspect="1"/>
          </p:cNvPicPr>
          <p:nvPr/>
        </p:nvPicPr>
        <p:blipFill>
          <a:blip r:embed="rId8"/>
          <a:stretch>
            <a:fillRect/>
          </a:stretch>
        </p:blipFill>
        <p:spPr>
          <a:xfrm>
            <a:off x="92385" y="3543335"/>
            <a:ext cx="6460651" cy="1276000"/>
          </a:xfrm>
          <a:prstGeom prst="rect">
            <a:avLst/>
          </a:prstGeom>
        </p:spPr>
      </p:pic>
      <p:pic>
        <p:nvPicPr>
          <p:cNvPr id="14" name="Picture 13">
            <a:extLst>
              <a:ext uri="{FF2B5EF4-FFF2-40B4-BE49-F238E27FC236}">
                <a16:creationId xmlns:a16="http://schemas.microsoft.com/office/drawing/2014/main" id="{FED7F28B-DB1D-4EE5-AD9E-808E9D9F74D8}"/>
              </a:ext>
            </a:extLst>
          </p:cNvPr>
          <p:cNvPicPr>
            <a:picLocks noChangeAspect="1"/>
          </p:cNvPicPr>
          <p:nvPr/>
        </p:nvPicPr>
        <p:blipFill>
          <a:blip r:embed="rId9"/>
          <a:stretch>
            <a:fillRect/>
          </a:stretch>
        </p:blipFill>
        <p:spPr>
          <a:xfrm>
            <a:off x="4364305" y="2148697"/>
            <a:ext cx="4687310" cy="1524827"/>
          </a:xfrm>
          <a:prstGeom prst="rect">
            <a:avLst/>
          </a:prstGeom>
        </p:spPr>
      </p:pic>
      <p:pic>
        <p:nvPicPr>
          <p:cNvPr id="5" name="Picture 4">
            <a:extLst>
              <a:ext uri="{FF2B5EF4-FFF2-40B4-BE49-F238E27FC236}">
                <a16:creationId xmlns:a16="http://schemas.microsoft.com/office/drawing/2014/main" id="{BBD753A1-80A7-4824-9F3E-E9849B3C24F1}"/>
              </a:ext>
            </a:extLst>
          </p:cNvPr>
          <p:cNvPicPr>
            <a:picLocks noChangeAspect="1"/>
          </p:cNvPicPr>
          <p:nvPr/>
        </p:nvPicPr>
        <p:blipFill>
          <a:blip r:embed="rId10"/>
          <a:stretch>
            <a:fillRect/>
          </a:stretch>
        </p:blipFill>
        <p:spPr>
          <a:xfrm>
            <a:off x="4803320" y="109790"/>
            <a:ext cx="4156630" cy="1970528"/>
          </a:xfrm>
          <a:prstGeom prst="rect">
            <a:avLst/>
          </a:prstGeom>
        </p:spPr>
      </p:pic>
    </p:spTree>
    <p:extLst>
      <p:ext uri="{BB962C8B-B14F-4D97-AF65-F5344CB8AC3E}">
        <p14:creationId xmlns:p14="http://schemas.microsoft.com/office/powerpoint/2010/main" val="46541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5695-A0D8-46E5-8830-05EBE6146A7E}"/>
              </a:ext>
            </a:extLst>
          </p:cNvPr>
          <p:cNvSpPr>
            <a:spLocks noGrp="1"/>
          </p:cNvSpPr>
          <p:nvPr>
            <p:ph type="title"/>
          </p:nvPr>
        </p:nvSpPr>
        <p:spPr>
          <a:xfrm>
            <a:off x="628650" y="136524"/>
            <a:ext cx="7886700" cy="1102947"/>
          </a:xfrm>
        </p:spPr>
        <p:txBody>
          <a:bodyPr>
            <a:normAutofit fontScale="90000"/>
          </a:bodyPr>
          <a:lstStyle/>
          <a:p>
            <a:pPr algn="ctr"/>
            <a:r>
              <a:rPr lang="en-US" sz="4400" i="1" dirty="0">
                <a:solidFill>
                  <a:srgbClr val="FFFF00"/>
                </a:solidFill>
              </a:rPr>
              <a:t>Resilience is “ordinary magic”—Anne </a:t>
            </a:r>
            <a:r>
              <a:rPr lang="en-US" sz="4400" i="1" dirty="0" err="1">
                <a:solidFill>
                  <a:srgbClr val="FFFF00"/>
                </a:solidFill>
              </a:rPr>
              <a:t>Masten</a:t>
            </a:r>
            <a:endParaRPr lang="en-US" sz="4400" i="1" dirty="0">
              <a:solidFill>
                <a:srgbClr val="FFFF00"/>
              </a:solidFill>
            </a:endParaRPr>
          </a:p>
        </p:txBody>
      </p:sp>
      <p:sp>
        <p:nvSpPr>
          <p:cNvPr id="3" name="Content Placeholder 2">
            <a:extLst>
              <a:ext uri="{FF2B5EF4-FFF2-40B4-BE49-F238E27FC236}">
                <a16:creationId xmlns:a16="http://schemas.microsoft.com/office/drawing/2014/main" id="{B55E3836-84C3-4811-9EB8-E97ED4758410}"/>
              </a:ext>
            </a:extLst>
          </p:cNvPr>
          <p:cNvSpPr>
            <a:spLocks noGrp="1"/>
          </p:cNvSpPr>
          <p:nvPr>
            <p:ph idx="1"/>
          </p:nvPr>
        </p:nvSpPr>
        <p:spPr>
          <a:xfrm>
            <a:off x="469783" y="1409349"/>
            <a:ext cx="5922628" cy="5033395"/>
          </a:xfrm>
        </p:spPr>
        <p:txBody>
          <a:bodyPr>
            <a:normAutofit fontScale="92500" lnSpcReduction="20000"/>
          </a:bodyPr>
          <a:lstStyle/>
          <a:p>
            <a:r>
              <a:rPr lang="en-US" dirty="0">
                <a:solidFill>
                  <a:schemeClr val="accent1">
                    <a:lumMod val="20000"/>
                    <a:lumOff val="80000"/>
                  </a:schemeClr>
                </a:solidFill>
              </a:rPr>
              <a:t>Sooner or later, almost everyone who survives to adulthood will experience a significant adversity.</a:t>
            </a:r>
          </a:p>
          <a:p>
            <a:r>
              <a:rPr lang="en-US" dirty="0">
                <a:solidFill>
                  <a:schemeClr val="accent1">
                    <a:lumMod val="20000"/>
                    <a:lumOff val="80000"/>
                  </a:schemeClr>
                </a:solidFill>
              </a:rPr>
              <a:t>Yes, there are lifelong mental and physical health burdens from trauma.</a:t>
            </a:r>
          </a:p>
          <a:p>
            <a:endParaRPr lang="en-US" dirty="0">
              <a:solidFill>
                <a:schemeClr val="accent1">
                  <a:lumMod val="20000"/>
                  <a:lumOff val="80000"/>
                </a:schemeClr>
              </a:solidFill>
            </a:endParaRPr>
          </a:p>
          <a:p>
            <a:r>
              <a:rPr lang="en-US" dirty="0">
                <a:solidFill>
                  <a:schemeClr val="accent1">
                    <a:lumMod val="20000"/>
                    <a:lumOff val="80000"/>
                  </a:schemeClr>
                </a:solidFill>
              </a:rPr>
              <a:t>Nonetheless, resilience is also not rare!  </a:t>
            </a:r>
          </a:p>
          <a:p>
            <a:r>
              <a:rPr lang="en-US" dirty="0">
                <a:solidFill>
                  <a:schemeClr val="accent1">
                    <a:lumMod val="20000"/>
                    <a:lumOff val="80000"/>
                  </a:schemeClr>
                </a:solidFill>
              </a:rPr>
              <a:t>Resilience is a PROCESS, which involves applying our assets and resources (individual, family, and community) to coping when we experience adversities.</a:t>
            </a:r>
          </a:p>
          <a:p>
            <a:pPr lvl="1"/>
            <a:r>
              <a:rPr lang="en-US" dirty="0">
                <a:solidFill>
                  <a:schemeClr val="accent1">
                    <a:lumMod val="20000"/>
                    <a:lumOff val="80000"/>
                  </a:schemeClr>
                </a:solidFill>
              </a:rPr>
              <a:t>The goal is to achieve thriving despite adversity.</a:t>
            </a:r>
          </a:p>
          <a:p>
            <a:pPr lvl="1"/>
            <a:r>
              <a:rPr lang="en-US" dirty="0">
                <a:solidFill>
                  <a:schemeClr val="accent1">
                    <a:lumMod val="20000"/>
                    <a:lumOff val="80000"/>
                  </a:schemeClr>
                </a:solidFill>
              </a:rPr>
              <a:t>These 3 elements---adversities, strengths, outcomes—are all necessary for understanding resilience.</a:t>
            </a:r>
          </a:p>
          <a:p>
            <a:endParaRPr lang="en-US" dirty="0">
              <a:solidFill>
                <a:schemeClr val="accent1">
                  <a:lumMod val="20000"/>
                  <a:lumOff val="80000"/>
                </a:schemeClr>
              </a:solidFill>
            </a:endParaRPr>
          </a:p>
          <a:p>
            <a:r>
              <a:rPr lang="en-US" dirty="0">
                <a:solidFill>
                  <a:schemeClr val="accent1">
                    <a:lumMod val="20000"/>
                    <a:lumOff val="80000"/>
                  </a:schemeClr>
                </a:solidFill>
              </a:rPr>
              <a:t>Most people who experience adversity will never meet clinical criteria for a psychological disorder. </a:t>
            </a:r>
          </a:p>
          <a:p>
            <a:pPr lvl="1"/>
            <a:r>
              <a:rPr lang="en-US" dirty="0">
                <a:solidFill>
                  <a:schemeClr val="accent1">
                    <a:lumMod val="20000"/>
                    <a:lumOff val="80000"/>
                  </a:schemeClr>
                </a:solidFill>
              </a:rPr>
              <a:t>For example, even after 9/11, the rate of PTSD in NYC was less than 10%. </a:t>
            </a:r>
          </a:p>
          <a:p>
            <a:r>
              <a:rPr lang="en-US" dirty="0">
                <a:solidFill>
                  <a:schemeClr val="accent1">
                    <a:lumMod val="20000"/>
                    <a:lumOff val="80000"/>
                  </a:schemeClr>
                </a:solidFill>
              </a:rPr>
              <a:t>Many of the most impressive and accomplished people have experienced extraordinary levels of traumatic events. </a:t>
            </a:r>
          </a:p>
        </p:txBody>
      </p:sp>
      <p:sp>
        <p:nvSpPr>
          <p:cNvPr id="4" name="Slide Number Placeholder 3">
            <a:extLst>
              <a:ext uri="{FF2B5EF4-FFF2-40B4-BE49-F238E27FC236}">
                <a16:creationId xmlns:a16="http://schemas.microsoft.com/office/drawing/2014/main" id="{9CE90D74-D846-4507-B722-6B3081B43ACD}"/>
              </a:ext>
            </a:extLst>
          </p:cNvPr>
          <p:cNvSpPr>
            <a:spLocks noGrp="1"/>
          </p:cNvSpPr>
          <p:nvPr>
            <p:ph type="sldNum" sz="quarter" idx="12"/>
          </p:nvPr>
        </p:nvSpPr>
        <p:spPr/>
        <p:txBody>
          <a:bodyPr/>
          <a:lstStyle/>
          <a:p>
            <a:fld id="{B6172A7F-2298-4D7A-8D3A-3B764054E1B4}" type="slidenum">
              <a:rPr lang="en-US" smtClean="0"/>
              <a:t>18</a:t>
            </a:fld>
            <a:endParaRPr lang="en-US"/>
          </a:p>
        </p:txBody>
      </p:sp>
      <p:pic>
        <p:nvPicPr>
          <p:cNvPr id="7" name="Picture 6">
            <a:extLst>
              <a:ext uri="{FF2B5EF4-FFF2-40B4-BE49-F238E27FC236}">
                <a16:creationId xmlns:a16="http://schemas.microsoft.com/office/drawing/2014/main" id="{DB5DD952-00D0-412E-B65A-CDBC9A1012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880" t="22216" r="29849" b="24742"/>
          <a:stretch/>
        </p:blipFill>
        <p:spPr>
          <a:xfrm rot="16200000">
            <a:off x="6872346" y="2015117"/>
            <a:ext cx="1786854" cy="2420899"/>
          </a:xfrm>
          <a:prstGeom prst="rect">
            <a:avLst/>
          </a:prstGeom>
        </p:spPr>
      </p:pic>
    </p:spTree>
    <p:extLst>
      <p:ext uri="{BB962C8B-B14F-4D97-AF65-F5344CB8AC3E}">
        <p14:creationId xmlns:p14="http://schemas.microsoft.com/office/powerpoint/2010/main" val="159229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1024156"/>
          </a:xfrm>
        </p:spPr>
        <p:txBody>
          <a:bodyPr>
            <a:normAutofit/>
          </a:bodyPr>
          <a:lstStyle/>
          <a:p>
            <a:pPr algn="ctr"/>
            <a:r>
              <a:rPr lang="en-US" sz="4800" dirty="0">
                <a:solidFill>
                  <a:schemeClr val="accent1">
                    <a:lumMod val="20000"/>
                    <a:lumOff val="80000"/>
                  </a:schemeClr>
                </a:solidFill>
              </a:rPr>
              <a:t>Resilience Portfolios</a:t>
            </a:r>
          </a:p>
        </p:txBody>
      </p:sp>
      <p:sp>
        <p:nvSpPr>
          <p:cNvPr id="3" name="Content Placeholder 2"/>
          <p:cNvSpPr>
            <a:spLocks noGrp="1"/>
          </p:cNvSpPr>
          <p:nvPr>
            <p:ph idx="1"/>
          </p:nvPr>
        </p:nvSpPr>
        <p:spPr>
          <a:xfrm>
            <a:off x="291097" y="1283516"/>
            <a:ext cx="5765754" cy="5150839"/>
          </a:xfrm>
        </p:spPr>
        <p:txBody>
          <a:bodyPr>
            <a:normAutofit lnSpcReduction="10000"/>
          </a:bodyPr>
          <a:lstStyle/>
          <a:p>
            <a:r>
              <a:rPr lang="en-US" sz="3000" dirty="0">
                <a:solidFill>
                  <a:schemeClr val="accent1">
                    <a:lumMod val="20000"/>
                    <a:lumOff val="80000"/>
                  </a:schemeClr>
                </a:solidFill>
              </a:rPr>
              <a:t>The objective of the Resilience Portfolio approach is to identify the most important strengths and protective factors for achieving well-being after adversity.</a:t>
            </a:r>
          </a:p>
          <a:p>
            <a:r>
              <a:rPr lang="en-US" sz="3000" dirty="0">
                <a:solidFill>
                  <a:schemeClr val="accent1">
                    <a:lumMod val="20000"/>
                    <a:lumOff val="80000"/>
                  </a:schemeClr>
                </a:solidFill>
              </a:rPr>
              <a:t>We define resilience as achieving well-being and thriving after adversity, by using strengths (assets and resources) to counter the effects of adversity.</a:t>
            </a:r>
          </a:p>
          <a:p>
            <a:r>
              <a:rPr lang="en-US" sz="3000" dirty="0">
                <a:solidFill>
                  <a:schemeClr val="accent1">
                    <a:lumMod val="20000"/>
                    <a:lumOff val="80000"/>
                  </a:schemeClr>
                </a:solidFill>
              </a:rPr>
              <a:t>We assess different aspects of adversity, strengths, and well-being to topple “silos.”</a:t>
            </a:r>
          </a:p>
        </p:txBody>
      </p:sp>
      <p:sp>
        <p:nvSpPr>
          <p:cNvPr id="4" name="Slide Number Placeholder 3"/>
          <p:cNvSpPr>
            <a:spLocks noGrp="1"/>
          </p:cNvSpPr>
          <p:nvPr>
            <p:ph type="sldNum" sz="quarter" idx="12"/>
          </p:nvPr>
        </p:nvSpPr>
        <p:spPr/>
        <p:txBody>
          <a:bodyPr/>
          <a:lstStyle/>
          <a:p>
            <a:fld id="{B6172A7F-2298-4D7A-8D3A-3B764054E1B4}" type="slidenum">
              <a:rPr lang="en-US" smtClean="0"/>
              <a:t>19</a:t>
            </a:fld>
            <a:endParaRPr lang="en-US"/>
          </a:p>
        </p:txBody>
      </p:sp>
      <p:sp>
        <p:nvSpPr>
          <p:cNvPr id="5" name="TextBox 4"/>
          <p:cNvSpPr txBox="1"/>
          <p:nvPr/>
        </p:nvSpPr>
        <p:spPr>
          <a:xfrm>
            <a:off x="159544" y="6538913"/>
            <a:ext cx="5053013" cy="300082"/>
          </a:xfrm>
          <a:prstGeom prst="rect">
            <a:avLst/>
          </a:prstGeom>
          <a:noFill/>
        </p:spPr>
        <p:txBody>
          <a:bodyPr wrap="square" rtlCol="0">
            <a:spAutoFit/>
          </a:bodyPr>
          <a:lstStyle/>
          <a:p>
            <a:r>
              <a:rPr lang="en-US" sz="1350" i="1" dirty="0"/>
              <a:t>From Grych, Hamby, &amp; Banyard, 2015; Hamby et al., 2017; 2018</a:t>
            </a:r>
          </a:p>
        </p:txBody>
      </p:sp>
      <p:pic>
        <p:nvPicPr>
          <p:cNvPr id="6" name="Picture 5">
            <a:extLst>
              <a:ext uri="{FF2B5EF4-FFF2-40B4-BE49-F238E27FC236}">
                <a16:creationId xmlns:a16="http://schemas.microsoft.com/office/drawing/2014/main" id="{4E3CDC9E-97F7-460A-B255-517ED1A583C8}"/>
              </a:ext>
            </a:extLst>
          </p:cNvPr>
          <p:cNvPicPr>
            <a:picLocks noChangeAspect="1"/>
          </p:cNvPicPr>
          <p:nvPr/>
        </p:nvPicPr>
        <p:blipFill>
          <a:blip r:embed="rId2"/>
          <a:stretch>
            <a:fillRect/>
          </a:stretch>
        </p:blipFill>
        <p:spPr>
          <a:xfrm>
            <a:off x="6192840" y="1780575"/>
            <a:ext cx="2774991" cy="2422310"/>
          </a:xfrm>
          <a:prstGeom prst="rect">
            <a:avLst/>
          </a:prstGeom>
        </p:spPr>
      </p:pic>
    </p:spTree>
    <p:extLst>
      <p:ext uri="{BB962C8B-B14F-4D97-AF65-F5344CB8AC3E}">
        <p14:creationId xmlns:p14="http://schemas.microsoft.com/office/powerpoint/2010/main" val="346234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8D8B-A991-43B4-B9BD-DDA8DC22E1D2}"/>
              </a:ext>
            </a:extLst>
          </p:cNvPr>
          <p:cNvSpPr>
            <a:spLocks noGrp="1"/>
          </p:cNvSpPr>
          <p:nvPr>
            <p:ph type="title"/>
          </p:nvPr>
        </p:nvSpPr>
        <p:spPr>
          <a:xfrm>
            <a:off x="628650" y="136524"/>
            <a:ext cx="7886700" cy="1325563"/>
          </a:xfrm>
        </p:spPr>
        <p:txBody>
          <a:bodyPr/>
          <a:lstStyle/>
          <a:p>
            <a:pPr algn="ctr"/>
            <a:r>
              <a:rPr lang="en-US" dirty="0">
                <a:solidFill>
                  <a:schemeClr val="accent1">
                    <a:lumMod val="20000"/>
                    <a:lumOff val="80000"/>
                  </a:schemeClr>
                </a:solidFill>
              </a:rPr>
              <a:t>Topics We Will Cover Today</a:t>
            </a:r>
          </a:p>
        </p:txBody>
      </p:sp>
      <p:sp>
        <p:nvSpPr>
          <p:cNvPr id="3" name="Content Placeholder 2">
            <a:extLst>
              <a:ext uri="{FF2B5EF4-FFF2-40B4-BE49-F238E27FC236}">
                <a16:creationId xmlns:a16="http://schemas.microsoft.com/office/drawing/2014/main" id="{B0F02354-2A30-4BC8-8BDD-6C2C7B668FA4}"/>
              </a:ext>
            </a:extLst>
          </p:cNvPr>
          <p:cNvSpPr>
            <a:spLocks noGrp="1"/>
          </p:cNvSpPr>
          <p:nvPr>
            <p:ph idx="1"/>
          </p:nvPr>
        </p:nvSpPr>
        <p:spPr>
          <a:xfrm>
            <a:off x="327171" y="1462087"/>
            <a:ext cx="4863665" cy="5064548"/>
          </a:xfrm>
        </p:spPr>
        <p:txBody>
          <a:bodyPr>
            <a:normAutofit fontScale="92500" lnSpcReduction="10000"/>
          </a:bodyPr>
          <a:lstStyle/>
          <a:p>
            <a:r>
              <a:rPr lang="en-US" sz="2800" dirty="0">
                <a:solidFill>
                  <a:schemeClr val="accent1">
                    <a:lumMod val="20000"/>
                    <a:lumOff val="80000"/>
                  </a:schemeClr>
                </a:solidFill>
              </a:rPr>
              <a:t>Poly-victimization and the lifelong impact of the cumulative burden of early childhood adversity</a:t>
            </a:r>
          </a:p>
          <a:p>
            <a:r>
              <a:rPr lang="en-US" sz="2800" dirty="0">
                <a:solidFill>
                  <a:schemeClr val="accent1">
                    <a:lumMod val="20000"/>
                    <a:lumOff val="80000"/>
                  </a:schemeClr>
                </a:solidFill>
              </a:rPr>
              <a:t>Resilience portfolios and strategies to help people thrive and be safe despite high burdens of adversity.</a:t>
            </a:r>
          </a:p>
          <a:p>
            <a:r>
              <a:rPr lang="en-US" sz="2800" dirty="0">
                <a:solidFill>
                  <a:schemeClr val="accent1">
                    <a:lumMod val="20000"/>
                    <a:lumOff val="80000"/>
                  </a:schemeClr>
                </a:solidFill>
              </a:rPr>
              <a:t>A strengths-based approach to elder abuse prevention, with a focus on helping vulnerable adults with dementia and other conditions affecting their independence.</a:t>
            </a:r>
          </a:p>
        </p:txBody>
      </p:sp>
      <p:sp>
        <p:nvSpPr>
          <p:cNvPr id="4" name="Slide Number Placeholder 3">
            <a:extLst>
              <a:ext uri="{FF2B5EF4-FFF2-40B4-BE49-F238E27FC236}">
                <a16:creationId xmlns:a16="http://schemas.microsoft.com/office/drawing/2014/main" id="{254E7DF6-589D-478F-AB1D-6F79733526EF}"/>
              </a:ext>
            </a:extLst>
          </p:cNvPr>
          <p:cNvSpPr>
            <a:spLocks noGrp="1"/>
          </p:cNvSpPr>
          <p:nvPr>
            <p:ph type="sldNum" sz="quarter" idx="12"/>
          </p:nvPr>
        </p:nvSpPr>
        <p:spPr/>
        <p:txBody>
          <a:bodyPr/>
          <a:lstStyle/>
          <a:p>
            <a:fld id="{B6172A7F-2298-4D7A-8D3A-3B764054E1B4}" type="slidenum">
              <a:rPr lang="en-US" smtClean="0"/>
              <a:t>2</a:t>
            </a:fld>
            <a:endParaRPr lang="en-US"/>
          </a:p>
        </p:txBody>
      </p:sp>
      <p:pic>
        <p:nvPicPr>
          <p:cNvPr id="5" name="Picture 4">
            <a:extLst>
              <a:ext uri="{FF2B5EF4-FFF2-40B4-BE49-F238E27FC236}">
                <a16:creationId xmlns:a16="http://schemas.microsoft.com/office/drawing/2014/main" id="{FD5AE59D-300D-4CE1-8BDA-24E629629F8A}"/>
              </a:ext>
            </a:extLst>
          </p:cNvPr>
          <p:cNvPicPr>
            <a:picLocks noChangeAspect="1"/>
          </p:cNvPicPr>
          <p:nvPr/>
        </p:nvPicPr>
        <p:blipFill>
          <a:blip r:embed="rId2"/>
          <a:stretch>
            <a:fillRect/>
          </a:stretch>
        </p:blipFill>
        <p:spPr>
          <a:xfrm>
            <a:off x="5719146" y="1823145"/>
            <a:ext cx="2420322" cy="2725148"/>
          </a:xfrm>
          <a:prstGeom prst="rect">
            <a:avLst/>
          </a:prstGeom>
        </p:spPr>
      </p:pic>
      <p:pic>
        <p:nvPicPr>
          <p:cNvPr id="6" name="Picture 5">
            <a:extLst>
              <a:ext uri="{FF2B5EF4-FFF2-40B4-BE49-F238E27FC236}">
                <a16:creationId xmlns:a16="http://schemas.microsoft.com/office/drawing/2014/main" id="{BD0F4ECA-399C-463A-B1FF-FAD5C5566FE8}"/>
              </a:ext>
            </a:extLst>
          </p:cNvPr>
          <p:cNvPicPr>
            <a:picLocks noChangeAspect="1"/>
          </p:cNvPicPr>
          <p:nvPr/>
        </p:nvPicPr>
        <p:blipFill>
          <a:blip r:embed="rId3"/>
          <a:stretch>
            <a:fillRect/>
          </a:stretch>
        </p:blipFill>
        <p:spPr>
          <a:xfrm>
            <a:off x="6189503" y="4548293"/>
            <a:ext cx="2054530" cy="280440"/>
          </a:xfrm>
          <a:prstGeom prst="rect">
            <a:avLst/>
          </a:prstGeom>
        </p:spPr>
      </p:pic>
    </p:spTree>
    <p:extLst>
      <p:ext uri="{BB962C8B-B14F-4D97-AF65-F5344CB8AC3E}">
        <p14:creationId xmlns:p14="http://schemas.microsoft.com/office/powerpoint/2010/main" val="85440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36524"/>
            <a:ext cx="8953500" cy="792956"/>
          </a:xfrm>
        </p:spPr>
        <p:txBody>
          <a:bodyPr>
            <a:normAutofit fontScale="90000"/>
          </a:bodyPr>
          <a:lstStyle/>
          <a:p>
            <a:pPr algn="ctr"/>
            <a:r>
              <a:rPr lang="en-US" dirty="0">
                <a:solidFill>
                  <a:schemeClr val="accent1">
                    <a:lumMod val="20000"/>
                    <a:lumOff val="80000"/>
                  </a:schemeClr>
                </a:solidFill>
              </a:rPr>
              <a:t>Innovations of Resilience Portfolio Model</a:t>
            </a:r>
          </a:p>
        </p:txBody>
      </p:sp>
      <p:sp>
        <p:nvSpPr>
          <p:cNvPr id="3" name="Content Placeholder 2"/>
          <p:cNvSpPr>
            <a:spLocks noGrp="1"/>
          </p:cNvSpPr>
          <p:nvPr>
            <p:ph idx="1"/>
          </p:nvPr>
        </p:nvSpPr>
        <p:spPr>
          <a:xfrm>
            <a:off x="247650" y="1028701"/>
            <a:ext cx="8658225" cy="5692775"/>
          </a:xfrm>
        </p:spPr>
        <p:txBody>
          <a:bodyPr>
            <a:normAutofit lnSpcReduction="10000"/>
          </a:bodyPr>
          <a:lstStyle/>
          <a:p>
            <a:r>
              <a:rPr lang="en-US" sz="2800" b="1" u="sng" dirty="0">
                <a:solidFill>
                  <a:schemeClr val="tx2"/>
                </a:solidFill>
              </a:rPr>
              <a:t>Focuses on:</a:t>
            </a:r>
          </a:p>
          <a:p>
            <a:r>
              <a:rPr lang="en-US" sz="2800" b="1" dirty="0">
                <a:solidFill>
                  <a:srgbClr val="9FE6FF"/>
                </a:solidFill>
              </a:rPr>
              <a:t>Malleable</a:t>
            </a:r>
            <a:r>
              <a:rPr lang="en-US" sz="2800" dirty="0">
                <a:solidFill>
                  <a:schemeClr val="tx2"/>
                </a:solidFill>
              </a:rPr>
              <a:t> characteristics.</a:t>
            </a:r>
          </a:p>
          <a:p>
            <a:r>
              <a:rPr lang="en-US" sz="2800" b="1" dirty="0">
                <a:solidFill>
                  <a:srgbClr val="9FE6FF"/>
                </a:solidFill>
              </a:rPr>
              <a:t>Under-appreciated strengths </a:t>
            </a:r>
          </a:p>
          <a:p>
            <a:r>
              <a:rPr lang="en-US" sz="2800" b="1" dirty="0">
                <a:solidFill>
                  <a:srgbClr val="9FE6FF"/>
                </a:solidFill>
              </a:rPr>
              <a:t>Thriving</a:t>
            </a:r>
            <a:r>
              <a:rPr lang="en-US" sz="2800" dirty="0">
                <a:solidFill>
                  <a:schemeClr val="tx2"/>
                </a:solidFill>
              </a:rPr>
              <a:t>, not just absence of pathology</a:t>
            </a:r>
          </a:p>
          <a:p>
            <a:r>
              <a:rPr lang="en-US" sz="2800" dirty="0">
                <a:solidFill>
                  <a:schemeClr val="tx2"/>
                </a:solidFill>
              </a:rPr>
              <a:t>Multiple elements of the </a:t>
            </a:r>
            <a:r>
              <a:rPr lang="en-US" sz="2800" b="1" dirty="0">
                <a:solidFill>
                  <a:srgbClr val="9FE6FF"/>
                </a:solidFill>
              </a:rPr>
              <a:t>social ecology </a:t>
            </a:r>
            <a:r>
              <a:rPr lang="en-US" sz="2800" dirty="0">
                <a:solidFill>
                  <a:schemeClr val="tx2"/>
                </a:solidFill>
              </a:rPr>
              <a:t>(individual, peer, family, community)</a:t>
            </a:r>
          </a:p>
          <a:p>
            <a:r>
              <a:rPr lang="en-US" sz="2800" dirty="0">
                <a:solidFill>
                  <a:schemeClr val="tx2"/>
                </a:solidFill>
              </a:rPr>
              <a:t>“</a:t>
            </a:r>
            <a:r>
              <a:rPr lang="en-US" sz="2800" b="1" dirty="0">
                <a:solidFill>
                  <a:srgbClr val="9FE6FF"/>
                </a:solidFill>
              </a:rPr>
              <a:t>Poly-strengths</a:t>
            </a:r>
            <a:r>
              <a:rPr lang="en-US" sz="2800" dirty="0">
                <a:solidFill>
                  <a:schemeClr val="tx2"/>
                </a:solidFill>
              </a:rPr>
              <a:t>” (diversity) and density of strengths.</a:t>
            </a:r>
          </a:p>
          <a:p>
            <a:r>
              <a:rPr lang="en-US" sz="2800" dirty="0">
                <a:solidFill>
                  <a:schemeClr val="tx2"/>
                </a:solidFill>
              </a:rPr>
              <a:t>Informing prevention and intervention. </a:t>
            </a:r>
            <a:r>
              <a:rPr lang="en-US" sz="2800" b="1" dirty="0">
                <a:solidFill>
                  <a:srgbClr val="9FE6FF"/>
                </a:solidFill>
              </a:rPr>
              <a:t>If you have limited time and resources with a client or group, what are most important targets?</a:t>
            </a:r>
            <a:r>
              <a:rPr lang="en-US" sz="2800" dirty="0">
                <a:solidFill>
                  <a:schemeClr val="tx2"/>
                </a:solidFill>
              </a:rPr>
              <a:t>  Emotional regulation or social support?  A sense of purpose or compassion? </a:t>
            </a:r>
          </a:p>
          <a:p>
            <a:r>
              <a:rPr lang="en-US" sz="2800" b="1" u="sng" dirty="0">
                <a:solidFill>
                  <a:srgbClr val="9FE6FF"/>
                </a:solidFill>
              </a:rPr>
              <a:t>Head-to-head comparisons of strengths </a:t>
            </a:r>
            <a:r>
              <a:rPr lang="en-US" sz="2800" dirty="0">
                <a:solidFill>
                  <a:schemeClr val="tx2"/>
                </a:solidFill>
              </a:rPr>
              <a:t>to guide the best use of resources for prevention and intervention.</a:t>
            </a:r>
          </a:p>
        </p:txBody>
      </p:sp>
      <p:sp>
        <p:nvSpPr>
          <p:cNvPr id="4" name="Slide Number Placeholder 3"/>
          <p:cNvSpPr>
            <a:spLocks noGrp="1"/>
          </p:cNvSpPr>
          <p:nvPr>
            <p:ph type="sldNum" sz="quarter" idx="12"/>
          </p:nvPr>
        </p:nvSpPr>
        <p:spPr/>
        <p:txBody>
          <a:bodyPr/>
          <a:lstStyle/>
          <a:p>
            <a:fld id="{B6172A7F-2298-4D7A-8D3A-3B764054E1B4}" type="slidenum">
              <a:rPr lang="en-US" smtClean="0"/>
              <a:t>20</a:t>
            </a:fld>
            <a:endParaRPr lang="en-US"/>
          </a:p>
        </p:txBody>
      </p:sp>
    </p:spTree>
    <p:extLst>
      <p:ext uri="{BB962C8B-B14F-4D97-AF65-F5344CB8AC3E}">
        <p14:creationId xmlns:p14="http://schemas.microsoft.com/office/powerpoint/2010/main" val="13881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D1127-468D-4594-B0B6-4BCDD31D26FC}"/>
              </a:ext>
            </a:extLst>
          </p:cNvPr>
          <p:cNvSpPr>
            <a:spLocks noGrp="1"/>
          </p:cNvSpPr>
          <p:nvPr>
            <p:ph type="title"/>
          </p:nvPr>
        </p:nvSpPr>
        <p:spPr>
          <a:xfrm>
            <a:off x="628650" y="136524"/>
            <a:ext cx="7886700" cy="1325563"/>
          </a:xfrm>
        </p:spPr>
        <p:txBody>
          <a:bodyPr/>
          <a:lstStyle/>
          <a:p>
            <a:pPr algn="ctr"/>
            <a:r>
              <a:rPr lang="en-US" dirty="0">
                <a:solidFill>
                  <a:schemeClr val="accent1">
                    <a:lumMod val="20000"/>
                    <a:lumOff val="80000"/>
                  </a:schemeClr>
                </a:solidFill>
              </a:rPr>
              <a:t>Good Stuff is More Important Than Bad Stuff</a:t>
            </a:r>
          </a:p>
        </p:txBody>
      </p:sp>
      <p:graphicFrame>
        <p:nvGraphicFramePr>
          <p:cNvPr id="11" name="Content Placeholder 10">
            <a:extLst>
              <a:ext uri="{FF2B5EF4-FFF2-40B4-BE49-F238E27FC236}">
                <a16:creationId xmlns:a16="http://schemas.microsoft.com/office/drawing/2014/main" id="{CE17AFE1-1292-4212-B22B-80B25E685348}"/>
              </a:ext>
            </a:extLst>
          </p:cNvPr>
          <p:cNvGraphicFramePr>
            <a:graphicFrameLocks noGrp="1"/>
          </p:cNvGraphicFramePr>
          <p:nvPr>
            <p:ph sz="half" idx="1"/>
            <p:extLst>
              <p:ext uri="{D42A27DB-BD31-4B8C-83A1-F6EECF244321}">
                <p14:modId xmlns:p14="http://schemas.microsoft.com/office/powerpoint/2010/main" val="3640317465"/>
              </p:ext>
            </p:extLst>
          </p:nvPr>
        </p:nvGraphicFramePr>
        <p:xfrm>
          <a:off x="839788" y="1825625"/>
          <a:ext cx="3768725"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a:extLst>
              <a:ext uri="{FF2B5EF4-FFF2-40B4-BE49-F238E27FC236}">
                <a16:creationId xmlns:a16="http://schemas.microsoft.com/office/drawing/2014/main" id="{D3D9EEAA-5690-48AD-9771-ACEA9A114B21}"/>
              </a:ext>
            </a:extLst>
          </p:cNvPr>
          <p:cNvGraphicFramePr>
            <a:graphicFrameLocks noGrp="1"/>
          </p:cNvGraphicFramePr>
          <p:nvPr>
            <p:ph sz="half" idx="2"/>
            <p:extLst>
              <p:ext uri="{D42A27DB-BD31-4B8C-83A1-F6EECF244321}">
                <p14:modId xmlns:p14="http://schemas.microsoft.com/office/powerpoint/2010/main" val="3212796855"/>
              </p:ext>
            </p:extLst>
          </p:nvPr>
        </p:nvGraphicFramePr>
        <p:xfrm>
          <a:off x="4740275" y="1825625"/>
          <a:ext cx="377507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A5EDFC1-9932-4F72-AC05-1DC6101D311E}"/>
              </a:ext>
            </a:extLst>
          </p:cNvPr>
          <p:cNvSpPr>
            <a:spLocks noGrp="1"/>
          </p:cNvSpPr>
          <p:nvPr>
            <p:ph type="sldNum" sz="quarter" idx="12"/>
          </p:nvPr>
        </p:nvSpPr>
        <p:spPr/>
        <p:txBody>
          <a:bodyPr/>
          <a:lstStyle/>
          <a:p>
            <a:fld id="{B6172A7F-2298-4D7A-8D3A-3B764054E1B4}" type="slidenum">
              <a:rPr lang="en-US" smtClean="0"/>
              <a:t>21</a:t>
            </a:fld>
            <a:endParaRPr lang="en-US"/>
          </a:p>
        </p:txBody>
      </p:sp>
      <p:sp>
        <p:nvSpPr>
          <p:cNvPr id="12" name="TextBox 11">
            <a:extLst>
              <a:ext uri="{FF2B5EF4-FFF2-40B4-BE49-F238E27FC236}">
                <a16:creationId xmlns:a16="http://schemas.microsoft.com/office/drawing/2014/main" id="{91215D9A-9DB7-44DE-8849-9FBB6C47805B}"/>
              </a:ext>
            </a:extLst>
          </p:cNvPr>
          <p:cNvSpPr txBox="1"/>
          <p:nvPr/>
        </p:nvSpPr>
        <p:spPr>
          <a:xfrm>
            <a:off x="134224" y="6031209"/>
            <a:ext cx="4865613" cy="646331"/>
          </a:xfrm>
          <a:prstGeom prst="rect">
            <a:avLst/>
          </a:prstGeom>
          <a:noFill/>
        </p:spPr>
        <p:txBody>
          <a:bodyPr wrap="square" rtlCol="0">
            <a:spAutoFit/>
          </a:bodyPr>
          <a:lstStyle/>
          <a:p>
            <a:r>
              <a:rPr lang="en-US" dirty="0">
                <a:solidFill>
                  <a:schemeClr val="accent1">
                    <a:lumMod val="20000"/>
                    <a:lumOff val="80000"/>
                  </a:schemeClr>
                </a:solidFill>
              </a:rPr>
              <a:t>“Other” are things such as daily ups and downs and impact of therapy.</a:t>
            </a:r>
          </a:p>
        </p:txBody>
      </p:sp>
      <p:sp>
        <p:nvSpPr>
          <p:cNvPr id="19" name="TextBox 18">
            <a:extLst>
              <a:ext uri="{FF2B5EF4-FFF2-40B4-BE49-F238E27FC236}">
                <a16:creationId xmlns:a16="http://schemas.microsoft.com/office/drawing/2014/main" id="{8D9EA5EA-DC4C-4B83-A0DB-85E74E9A6F1F}"/>
              </a:ext>
            </a:extLst>
          </p:cNvPr>
          <p:cNvSpPr txBox="1"/>
          <p:nvPr/>
        </p:nvSpPr>
        <p:spPr>
          <a:xfrm>
            <a:off x="4999837" y="5997320"/>
            <a:ext cx="3028426" cy="646331"/>
          </a:xfrm>
          <a:prstGeom prst="rect">
            <a:avLst/>
          </a:prstGeom>
          <a:noFill/>
        </p:spPr>
        <p:txBody>
          <a:bodyPr wrap="square" rtlCol="0">
            <a:spAutoFit/>
          </a:bodyPr>
          <a:lstStyle/>
          <a:p>
            <a:r>
              <a:rPr lang="en-US" i="1" dirty="0">
                <a:solidFill>
                  <a:schemeClr val="accent1">
                    <a:lumMod val="20000"/>
                    <a:lumOff val="80000"/>
                  </a:schemeClr>
                </a:solidFill>
              </a:rPr>
              <a:t>From Hamby et al., 357 adults up to age 76</a:t>
            </a:r>
          </a:p>
        </p:txBody>
      </p:sp>
    </p:spTree>
    <p:extLst>
      <p:ext uri="{BB962C8B-B14F-4D97-AF65-F5344CB8AC3E}">
        <p14:creationId xmlns:p14="http://schemas.microsoft.com/office/powerpoint/2010/main" val="339642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86848B-E844-4D56-AC8D-CA250875F56F}"/>
              </a:ext>
            </a:extLst>
          </p:cNvPr>
          <p:cNvGrpSpPr/>
          <p:nvPr/>
        </p:nvGrpSpPr>
        <p:grpSpPr>
          <a:xfrm>
            <a:off x="302688" y="939144"/>
            <a:ext cx="8555562" cy="4984575"/>
            <a:chOff x="1176879" y="1596776"/>
            <a:chExt cx="7822407" cy="3933399"/>
          </a:xfrm>
        </p:grpSpPr>
        <p:grpSp>
          <p:nvGrpSpPr>
            <p:cNvPr id="24" name="Group 23"/>
            <p:cNvGrpSpPr/>
            <p:nvPr/>
          </p:nvGrpSpPr>
          <p:grpSpPr>
            <a:xfrm>
              <a:off x="1176879" y="1596776"/>
              <a:ext cx="6709822" cy="3933399"/>
              <a:chOff x="45171" y="986035"/>
              <a:chExt cx="8946429" cy="5244531"/>
            </a:xfrm>
          </p:grpSpPr>
          <p:cxnSp>
            <p:nvCxnSpPr>
              <p:cNvPr id="36" name="Straight Arrow Connector 35"/>
              <p:cNvCxnSpPr>
                <a:cxnSpLocks/>
              </p:cNvCxnSpPr>
              <p:nvPr/>
            </p:nvCxnSpPr>
            <p:spPr>
              <a:xfrm>
                <a:off x="2133600" y="2645391"/>
                <a:ext cx="1196696" cy="1977112"/>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992293" y="4013524"/>
                <a:ext cx="893907" cy="1035779"/>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30295" y="3046800"/>
                <a:ext cx="3124200" cy="971484"/>
              </a:xfrm>
              <a:prstGeom prst="rect">
                <a:avLst/>
              </a:prstGeom>
              <a:solidFill>
                <a:srgbClr val="00B050"/>
              </a:solidFill>
              <a:ln w="50800">
                <a:solidFill>
                  <a:schemeClr val="tx1"/>
                </a:solidFill>
              </a:ln>
            </p:spPr>
            <p:txBody>
              <a:bodyPr wrap="square" rtlCol="0">
                <a:spAutoFit/>
              </a:bodyPr>
              <a:lstStyle/>
              <a:p>
                <a:pPr algn="ctr"/>
                <a:r>
                  <a:rPr lang="en-US" dirty="0">
                    <a:solidFill>
                      <a:schemeClr val="accent1">
                        <a:lumMod val="20000"/>
                        <a:lumOff val="80000"/>
                      </a:schemeClr>
                    </a:solidFill>
                  </a:rPr>
                  <a:t>COPING RESPONSES:</a:t>
                </a:r>
              </a:p>
              <a:p>
                <a:pPr algn="ctr"/>
                <a:r>
                  <a:rPr lang="en-US" sz="1200" dirty="0">
                    <a:solidFill>
                      <a:schemeClr val="accent1">
                        <a:lumMod val="20000"/>
                        <a:lumOff val="80000"/>
                      </a:schemeClr>
                    </a:solidFill>
                  </a:rPr>
                  <a:t>(What you do) Coping, including appraisal, regulatory behavior, meaning-making behavior</a:t>
                </a:r>
              </a:p>
            </p:txBody>
          </p:sp>
          <p:sp>
            <p:nvSpPr>
              <p:cNvPr id="13" name="TextBox 12"/>
              <p:cNvSpPr txBox="1"/>
              <p:nvPr/>
            </p:nvSpPr>
            <p:spPr>
              <a:xfrm>
                <a:off x="5867400" y="5026266"/>
                <a:ext cx="3124200" cy="1165780"/>
              </a:xfrm>
              <a:prstGeom prst="rect">
                <a:avLst/>
              </a:prstGeom>
              <a:solidFill>
                <a:srgbClr val="7030A0"/>
              </a:solidFill>
              <a:ln w="50800">
                <a:solidFill>
                  <a:schemeClr val="tx1"/>
                </a:solidFill>
              </a:ln>
            </p:spPr>
            <p:txBody>
              <a:bodyPr wrap="square" rtlCol="0">
                <a:spAutoFit/>
              </a:bodyPr>
              <a:lstStyle/>
              <a:p>
                <a:pPr algn="ctr"/>
                <a:r>
                  <a:rPr lang="en-US" sz="2100" dirty="0">
                    <a:solidFill>
                      <a:schemeClr val="accent1">
                        <a:lumMod val="20000"/>
                        <a:lumOff val="80000"/>
                      </a:schemeClr>
                    </a:solidFill>
                  </a:rPr>
                  <a:t>WELL-BEING:</a:t>
                </a:r>
              </a:p>
              <a:p>
                <a:pPr algn="ctr"/>
                <a:r>
                  <a:rPr lang="en-US" sz="1500" dirty="0">
                    <a:solidFill>
                      <a:schemeClr val="accent1">
                        <a:lumMod val="20000"/>
                        <a:lumOff val="80000"/>
                      </a:schemeClr>
                    </a:solidFill>
                  </a:rPr>
                  <a:t>Physical, Psychological, Multiple dimensions of Well-Being</a:t>
                </a:r>
              </a:p>
            </p:txBody>
          </p:sp>
          <p:sp>
            <p:nvSpPr>
              <p:cNvPr id="14" name="TextBox 13"/>
              <p:cNvSpPr txBox="1"/>
              <p:nvPr/>
            </p:nvSpPr>
            <p:spPr>
              <a:xfrm>
                <a:off x="225715" y="5064786"/>
                <a:ext cx="3124200" cy="1165780"/>
              </a:xfrm>
              <a:prstGeom prst="rect">
                <a:avLst/>
              </a:prstGeom>
              <a:solidFill>
                <a:schemeClr val="accent3">
                  <a:lumMod val="75000"/>
                </a:schemeClr>
              </a:solidFill>
              <a:ln w="50800">
                <a:solidFill>
                  <a:schemeClr val="tx1"/>
                </a:solidFill>
              </a:ln>
            </p:spPr>
            <p:txBody>
              <a:bodyPr wrap="square" rtlCol="0">
                <a:spAutoFit/>
              </a:bodyPr>
              <a:lstStyle/>
              <a:p>
                <a:pPr algn="ctr"/>
                <a:r>
                  <a:rPr lang="en-US" sz="2100" dirty="0">
                    <a:solidFill>
                      <a:schemeClr val="accent1">
                        <a:lumMod val="20000"/>
                        <a:lumOff val="80000"/>
                      </a:schemeClr>
                    </a:solidFill>
                  </a:rPr>
                  <a:t>ADVERSITY:</a:t>
                </a:r>
              </a:p>
              <a:p>
                <a:pPr algn="ctr"/>
                <a:r>
                  <a:rPr lang="en-US" sz="1500" dirty="0">
                    <a:solidFill>
                      <a:schemeClr val="accent1">
                        <a:lumMod val="20000"/>
                        <a:lumOff val="80000"/>
                      </a:schemeClr>
                    </a:solidFill>
                  </a:rPr>
                  <a:t>Victimization, loss, illness/injury, other life events</a:t>
                </a:r>
              </a:p>
            </p:txBody>
          </p:sp>
          <p:cxnSp>
            <p:nvCxnSpPr>
              <p:cNvPr id="15" name="Straight Arrow Connector 14"/>
              <p:cNvCxnSpPr/>
              <p:nvPr/>
            </p:nvCxnSpPr>
            <p:spPr>
              <a:xfrm flipH="1">
                <a:off x="609600" y="2645390"/>
                <a:ext cx="254000" cy="2403912"/>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11837" y="4063074"/>
                <a:ext cx="1216025" cy="904742"/>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a:endCxn id="13" idx="1"/>
              </p:cNvCxnSpPr>
              <p:nvPr/>
            </p:nvCxnSpPr>
            <p:spPr>
              <a:xfrm flipV="1">
                <a:off x="3349915" y="5609156"/>
                <a:ext cx="2517485" cy="38519"/>
              </a:xfrm>
              <a:prstGeom prst="straightConnector1">
                <a:avLst/>
              </a:prstGeom>
              <a:ln w="508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171" y="986035"/>
                <a:ext cx="3250480" cy="1602947"/>
              </a:xfrm>
              <a:prstGeom prst="rect">
                <a:avLst/>
              </a:prstGeom>
              <a:solidFill>
                <a:srgbClr val="00B050"/>
              </a:solidFill>
              <a:ln w="50800">
                <a:solidFill>
                  <a:schemeClr val="tx1"/>
                </a:solidFill>
              </a:ln>
            </p:spPr>
            <p:txBody>
              <a:bodyPr wrap="square" rtlCol="0">
                <a:spAutoFit/>
              </a:bodyPr>
              <a:lstStyle/>
              <a:p>
                <a:pPr algn="ctr"/>
                <a:r>
                  <a:rPr lang="en-US" dirty="0">
                    <a:solidFill>
                      <a:schemeClr val="accent1">
                        <a:lumMod val="20000"/>
                        <a:lumOff val="80000"/>
                      </a:schemeClr>
                    </a:solidFill>
                  </a:rPr>
                  <a:t>RESOURCES &amp; ASSETS</a:t>
                </a:r>
                <a:r>
                  <a:rPr lang="en-US" sz="2100" dirty="0">
                    <a:solidFill>
                      <a:schemeClr val="accent1">
                        <a:lumMod val="20000"/>
                        <a:lumOff val="80000"/>
                      </a:schemeClr>
                    </a:solidFill>
                  </a:rPr>
                  <a:t>:</a:t>
                </a:r>
              </a:p>
              <a:p>
                <a:r>
                  <a:rPr lang="en-US" sz="1200" dirty="0">
                    <a:solidFill>
                      <a:schemeClr val="accent1">
                        <a:lumMod val="20000"/>
                        <a:lumOff val="80000"/>
                      </a:schemeClr>
                    </a:solidFill>
                  </a:rPr>
                  <a:t>Personal strengths</a:t>
                </a:r>
              </a:p>
              <a:p>
                <a:r>
                  <a:rPr lang="en-US" sz="1200" dirty="0">
                    <a:solidFill>
                      <a:schemeClr val="accent1">
                        <a:lumMod val="20000"/>
                        <a:lumOff val="80000"/>
                      </a:schemeClr>
                    </a:solidFill>
                  </a:rPr>
                  <a:t>SES</a:t>
                </a:r>
              </a:p>
              <a:p>
                <a:r>
                  <a:rPr lang="en-US" sz="1200" dirty="0">
                    <a:solidFill>
                      <a:schemeClr val="accent1">
                        <a:lumMod val="20000"/>
                        <a:lumOff val="80000"/>
                      </a:schemeClr>
                    </a:solidFill>
                  </a:rPr>
                  <a:t>Caregivers (kids)/Partners (adults)</a:t>
                </a:r>
              </a:p>
              <a:p>
                <a:r>
                  <a:rPr lang="en-US" sz="1200" dirty="0">
                    <a:solidFill>
                      <a:schemeClr val="accent1">
                        <a:lumMod val="20000"/>
                        <a:lumOff val="80000"/>
                      </a:schemeClr>
                    </a:solidFill>
                  </a:rPr>
                  <a:t>Safe, stable environment</a:t>
                </a:r>
              </a:p>
              <a:p>
                <a:r>
                  <a:rPr lang="en-US" sz="1200" dirty="0">
                    <a:solidFill>
                      <a:schemeClr val="accent1">
                        <a:lumMod val="20000"/>
                        <a:lumOff val="80000"/>
                      </a:schemeClr>
                    </a:solidFill>
                  </a:rPr>
                  <a:t>Community, culture</a:t>
                </a:r>
              </a:p>
              <a:p>
                <a:r>
                  <a:rPr lang="en-US" sz="1200" dirty="0">
                    <a:solidFill>
                      <a:schemeClr val="accent1">
                        <a:lumMod val="20000"/>
                        <a:lumOff val="80000"/>
                      </a:schemeClr>
                    </a:solidFill>
                  </a:rPr>
                  <a:t>Cognitive abilities</a:t>
                </a:r>
              </a:p>
            </p:txBody>
          </p:sp>
          <p:cxnSp>
            <p:nvCxnSpPr>
              <p:cNvPr id="48" name="Curved Connector 47"/>
              <p:cNvCxnSpPr/>
              <p:nvPr/>
            </p:nvCxnSpPr>
            <p:spPr>
              <a:xfrm>
                <a:off x="3349913" y="1756808"/>
                <a:ext cx="4753841" cy="3211008"/>
              </a:xfrm>
              <a:prstGeom prst="curvedConnector3">
                <a:avLst>
                  <a:gd name="adj1" fmla="val 100516"/>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cxnSpLocks/>
                <a:endCxn id="11" idx="1"/>
              </p:cNvCxnSpPr>
              <p:nvPr/>
            </p:nvCxnSpPr>
            <p:spPr>
              <a:xfrm>
                <a:off x="2507890" y="2604466"/>
                <a:ext cx="822405" cy="928076"/>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676401" y="3247932"/>
              <a:ext cx="1349127" cy="1201228"/>
              <a:chOff x="711200" y="3187574"/>
              <a:chExt cx="1798837" cy="1601637"/>
            </a:xfrm>
          </p:grpSpPr>
          <p:sp>
            <p:nvSpPr>
              <p:cNvPr id="3" name="Left Arrow 2"/>
              <p:cNvSpPr/>
              <p:nvPr/>
            </p:nvSpPr>
            <p:spPr>
              <a:xfrm>
                <a:off x="711200" y="4167044"/>
                <a:ext cx="1422400" cy="6221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832483" y="3187574"/>
                <a:ext cx="1677554" cy="971483"/>
              </a:xfrm>
              <a:prstGeom prst="rect">
                <a:avLst/>
              </a:prstGeom>
              <a:noFill/>
            </p:spPr>
            <p:txBody>
              <a:bodyPr wrap="square" rtlCol="0">
                <a:spAutoFit/>
              </a:bodyPr>
              <a:lstStyle/>
              <a:p>
                <a:r>
                  <a:rPr lang="en-US" sz="1350" b="1" dirty="0">
                    <a:solidFill>
                      <a:schemeClr val="accent1">
                        <a:lumMod val="20000"/>
                        <a:lumOff val="80000"/>
                      </a:schemeClr>
                    </a:solidFill>
                  </a:rPr>
                  <a:t>WANT TO PREVENT ADVERSITY?  FOCUS HERE</a:t>
                </a:r>
              </a:p>
            </p:txBody>
          </p:sp>
        </p:grpSp>
        <p:grpSp>
          <p:nvGrpSpPr>
            <p:cNvPr id="9" name="Group 8"/>
            <p:cNvGrpSpPr/>
            <p:nvPr/>
          </p:nvGrpSpPr>
          <p:grpSpPr>
            <a:xfrm>
              <a:off x="3845418" y="2080040"/>
              <a:ext cx="5153868" cy="2570213"/>
              <a:chOff x="3603223" y="1630384"/>
              <a:chExt cx="6871823" cy="3426950"/>
            </a:xfrm>
          </p:grpSpPr>
          <p:sp>
            <p:nvSpPr>
              <p:cNvPr id="6" name="Left Arrow 5"/>
              <p:cNvSpPr/>
              <p:nvPr/>
            </p:nvSpPr>
            <p:spPr>
              <a:xfrm>
                <a:off x="3603223" y="4252602"/>
                <a:ext cx="1582738" cy="804732"/>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8308108" y="2685233"/>
                <a:ext cx="2166938" cy="971484"/>
              </a:xfrm>
              <a:prstGeom prst="rect">
                <a:avLst/>
              </a:prstGeom>
              <a:noFill/>
            </p:spPr>
            <p:txBody>
              <a:bodyPr wrap="square" rtlCol="0">
                <a:spAutoFit/>
              </a:bodyPr>
              <a:lstStyle/>
              <a:p>
                <a:r>
                  <a:rPr lang="en-US" sz="1350" b="1" dirty="0">
                    <a:solidFill>
                      <a:schemeClr val="accent1">
                        <a:lumMod val="20000"/>
                        <a:lumOff val="80000"/>
                      </a:schemeClr>
                    </a:solidFill>
                  </a:rPr>
                  <a:t>WANT TO MINIMIZE THE HARM OF PAST ADVERSITY?  FOCUS ON THESE TARGETS</a:t>
                </a:r>
              </a:p>
            </p:txBody>
          </p:sp>
          <p:sp>
            <p:nvSpPr>
              <p:cNvPr id="33" name="Left Arrow 32"/>
              <p:cNvSpPr/>
              <p:nvPr/>
            </p:nvSpPr>
            <p:spPr>
              <a:xfrm>
                <a:off x="6540633" y="3109377"/>
                <a:ext cx="1582738" cy="804732"/>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Left Arrow 33"/>
              <p:cNvSpPr/>
              <p:nvPr/>
            </p:nvSpPr>
            <p:spPr>
              <a:xfrm>
                <a:off x="6878635" y="1630384"/>
                <a:ext cx="1582738" cy="804732"/>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9" name="TextBox 28"/>
          <p:cNvSpPr txBox="1"/>
          <p:nvPr/>
        </p:nvSpPr>
        <p:spPr>
          <a:xfrm>
            <a:off x="3509219" y="580688"/>
            <a:ext cx="5509440" cy="584775"/>
          </a:xfrm>
          <a:prstGeom prst="rect">
            <a:avLst/>
          </a:prstGeom>
          <a:noFill/>
        </p:spPr>
        <p:txBody>
          <a:bodyPr wrap="square" rtlCol="0">
            <a:spAutoFit/>
          </a:bodyPr>
          <a:lstStyle/>
          <a:p>
            <a:pPr algn="ctr"/>
            <a:r>
              <a:rPr lang="en-US" sz="3200" b="1" dirty="0">
                <a:solidFill>
                  <a:schemeClr val="accent1">
                    <a:lumMod val="20000"/>
                    <a:lumOff val="80000"/>
                  </a:schemeClr>
                </a:solidFill>
                <a:latin typeface="+mj-lt"/>
              </a:rPr>
              <a:t>The Resilience Portfolio Model</a:t>
            </a:r>
          </a:p>
        </p:txBody>
      </p:sp>
      <p:sp>
        <p:nvSpPr>
          <p:cNvPr id="2" name="Slide Number Placeholder 1"/>
          <p:cNvSpPr>
            <a:spLocks noGrp="1"/>
          </p:cNvSpPr>
          <p:nvPr>
            <p:ph type="sldNum" sz="quarter" idx="12"/>
          </p:nvPr>
        </p:nvSpPr>
        <p:spPr/>
        <p:txBody>
          <a:bodyPr/>
          <a:lstStyle/>
          <a:p>
            <a:fld id="{B6172A7F-2298-4D7A-8D3A-3B764054E1B4}" type="slidenum">
              <a:rPr lang="en-US" smtClean="0"/>
              <a:t>22</a:t>
            </a:fld>
            <a:endParaRPr lang="en-US"/>
          </a:p>
        </p:txBody>
      </p:sp>
      <p:sp>
        <p:nvSpPr>
          <p:cNvPr id="12" name="TextBox 11">
            <a:extLst>
              <a:ext uri="{FF2B5EF4-FFF2-40B4-BE49-F238E27FC236}">
                <a16:creationId xmlns:a16="http://schemas.microsoft.com/office/drawing/2014/main" id="{82B16342-7397-4BA0-B3D8-BE77DE7D1F4E}"/>
              </a:ext>
            </a:extLst>
          </p:cNvPr>
          <p:cNvSpPr txBox="1"/>
          <p:nvPr/>
        </p:nvSpPr>
        <p:spPr>
          <a:xfrm>
            <a:off x="133350" y="6452788"/>
            <a:ext cx="8724900" cy="323165"/>
          </a:xfrm>
          <a:prstGeom prst="rect">
            <a:avLst/>
          </a:prstGeom>
          <a:noFill/>
        </p:spPr>
        <p:txBody>
          <a:bodyPr wrap="square" rtlCol="0">
            <a:spAutoFit/>
          </a:bodyPr>
          <a:lstStyle/>
          <a:p>
            <a:r>
              <a:rPr lang="en-US" sz="1500" i="1" dirty="0" err="1">
                <a:solidFill>
                  <a:schemeClr val="accent1">
                    <a:lumMod val="20000"/>
                    <a:lumOff val="80000"/>
                  </a:schemeClr>
                </a:solidFill>
              </a:rPr>
              <a:t>Banyard</a:t>
            </a:r>
            <a:r>
              <a:rPr lang="en-US" sz="1500" i="1" dirty="0">
                <a:solidFill>
                  <a:schemeClr val="accent1">
                    <a:lumMod val="20000"/>
                    <a:lumOff val="80000"/>
                  </a:schemeClr>
                </a:solidFill>
              </a:rPr>
              <a:t>, Hamby, &amp; </a:t>
            </a:r>
            <a:r>
              <a:rPr lang="en-US" sz="1500" i="1" dirty="0" err="1">
                <a:solidFill>
                  <a:schemeClr val="accent1">
                    <a:lumMod val="20000"/>
                    <a:lumOff val="80000"/>
                  </a:schemeClr>
                </a:solidFill>
              </a:rPr>
              <a:t>Grych</a:t>
            </a:r>
            <a:r>
              <a:rPr lang="en-US" sz="1500" i="1" dirty="0">
                <a:solidFill>
                  <a:schemeClr val="accent1">
                    <a:lumMod val="20000"/>
                    <a:lumOff val="80000"/>
                  </a:schemeClr>
                </a:solidFill>
              </a:rPr>
              <a:t>, 2016; </a:t>
            </a:r>
            <a:r>
              <a:rPr lang="en-US" sz="1500" i="1" dirty="0" err="1">
                <a:solidFill>
                  <a:schemeClr val="accent1">
                    <a:lumMod val="20000"/>
                    <a:lumOff val="80000"/>
                  </a:schemeClr>
                </a:solidFill>
              </a:rPr>
              <a:t>Grych</a:t>
            </a:r>
            <a:r>
              <a:rPr lang="en-US" sz="1500" i="1" dirty="0">
                <a:solidFill>
                  <a:schemeClr val="accent1">
                    <a:lumMod val="20000"/>
                    <a:lumOff val="80000"/>
                  </a:schemeClr>
                </a:solidFill>
              </a:rPr>
              <a:t>, Hamby &amp; </a:t>
            </a:r>
            <a:r>
              <a:rPr lang="en-US" sz="1500" i="1" dirty="0" err="1">
                <a:solidFill>
                  <a:schemeClr val="accent1">
                    <a:lumMod val="20000"/>
                    <a:lumOff val="80000"/>
                  </a:schemeClr>
                </a:solidFill>
              </a:rPr>
              <a:t>Banyard</a:t>
            </a:r>
            <a:r>
              <a:rPr lang="en-US" sz="1500" i="1" dirty="0">
                <a:solidFill>
                  <a:schemeClr val="accent1">
                    <a:lumMod val="20000"/>
                    <a:lumOff val="80000"/>
                  </a:schemeClr>
                </a:solidFill>
              </a:rPr>
              <a:t>, 2015; Hamby, </a:t>
            </a:r>
            <a:r>
              <a:rPr lang="en-US" sz="1500" i="1" dirty="0" err="1">
                <a:solidFill>
                  <a:schemeClr val="accent1">
                    <a:lumMod val="20000"/>
                    <a:lumOff val="80000"/>
                  </a:schemeClr>
                </a:solidFill>
              </a:rPr>
              <a:t>Grych</a:t>
            </a:r>
            <a:r>
              <a:rPr lang="en-US" sz="1500" i="1" dirty="0">
                <a:solidFill>
                  <a:schemeClr val="accent1">
                    <a:lumMod val="20000"/>
                    <a:lumOff val="80000"/>
                  </a:schemeClr>
                </a:solidFill>
              </a:rPr>
              <a:t>, &amp; </a:t>
            </a:r>
            <a:r>
              <a:rPr lang="en-US" sz="1500" i="1" dirty="0" err="1">
                <a:solidFill>
                  <a:schemeClr val="accent1">
                    <a:lumMod val="20000"/>
                    <a:lumOff val="80000"/>
                  </a:schemeClr>
                </a:solidFill>
              </a:rPr>
              <a:t>Banyard</a:t>
            </a:r>
            <a:r>
              <a:rPr lang="en-US" sz="1500" i="1" dirty="0">
                <a:solidFill>
                  <a:schemeClr val="accent1">
                    <a:lumMod val="20000"/>
                    <a:lumOff val="80000"/>
                  </a:schemeClr>
                </a:solidFill>
              </a:rPr>
              <a:t>, 2018</a:t>
            </a:r>
          </a:p>
        </p:txBody>
      </p:sp>
    </p:spTree>
    <p:extLst>
      <p:ext uri="{BB962C8B-B14F-4D97-AF65-F5344CB8AC3E}">
        <p14:creationId xmlns:p14="http://schemas.microsoft.com/office/powerpoint/2010/main" val="234512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18D80-409F-404E-A6B3-E1BDEA8B04C8}"/>
              </a:ext>
            </a:extLst>
          </p:cNvPr>
          <p:cNvSpPr>
            <a:spLocks noGrp="1"/>
          </p:cNvSpPr>
          <p:nvPr>
            <p:ph type="ctrTitle"/>
          </p:nvPr>
        </p:nvSpPr>
        <p:spPr>
          <a:xfrm>
            <a:off x="520826" y="2958500"/>
            <a:ext cx="6858000" cy="3082081"/>
          </a:xfrm>
        </p:spPr>
        <p:txBody>
          <a:bodyPr wrap="square">
            <a:normAutofit fontScale="90000"/>
          </a:bodyPr>
          <a:lstStyle/>
          <a:p>
            <a:r>
              <a:rPr lang="en-US" dirty="0"/>
              <a:t>Psychological status is well-maintained in healthy aging</a:t>
            </a:r>
          </a:p>
        </p:txBody>
      </p:sp>
      <p:sp>
        <p:nvSpPr>
          <p:cNvPr id="3" name="Slide Number Placeholder 2">
            <a:extLst>
              <a:ext uri="{FF2B5EF4-FFF2-40B4-BE49-F238E27FC236}">
                <a16:creationId xmlns:a16="http://schemas.microsoft.com/office/drawing/2014/main" id="{93310022-E937-4291-A25F-1D17B086A79F}"/>
              </a:ext>
            </a:extLst>
          </p:cNvPr>
          <p:cNvSpPr>
            <a:spLocks noGrp="1"/>
          </p:cNvSpPr>
          <p:nvPr>
            <p:ph type="sldNum" sz="quarter" idx="12"/>
          </p:nvPr>
        </p:nvSpPr>
        <p:spPr/>
        <p:txBody>
          <a:bodyPr/>
          <a:lstStyle/>
          <a:p>
            <a:fld id="{B6172A7F-2298-4D7A-8D3A-3B764054E1B4}" type="slidenum">
              <a:rPr lang="en-US" smtClean="0"/>
              <a:t>23</a:t>
            </a:fld>
            <a:endParaRPr lang="en-US"/>
          </a:p>
        </p:txBody>
      </p:sp>
    </p:spTree>
    <p:extLst>
      <p:ext uri="{BB962C8B-B14F-4D97-AF65-F5344CB8AC3E}">
        <p14:creationId xmlns:p14="http://schemas.microsoft.com/office/powerpoint/2010/main" val="388420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23DD5-172C-4567-B877-BFE69996989D}"/>
              </a:ext>
            </a:extLst>
          </p:cNvPr>
          <p:cNvSpPr>
            <a:spLocks noGrp="1"/>
          </p:cNvSpPr>
          <p:nvPr>
            <p:ph type="title"/>
          </p:nvPr>
        </p:nvSpPr>
        <p:spPr>
          <a:xfrm>
            <a:off x="544760" y="176284"/>
            <a:ext cx="7886700" cy="1325563"/>
          </a:xfrm>
        </p:spPr>
        <p:txBody>
          <a:bodyPr>
            <a:normAutofit fontScale="90000"/>
          </a:bodyPr>
          <a:lstStyle/>
          <a:p>
            <a:pPr algn="ctr"/>
            <a:r>
              <a:rPr lang="en-US" dirty="0">
                <a:solidFill>
                  <a:schemeClr val="accent1">
                    <a:lumMod val="20000"/>
                    <a:lumOff val="80000"/>
                  </a:schemeClr>
                </a:solidFill>
              </a:rPr>
              <a:t>Older Adults Reported Higher Levels of Some Strengths Than Younger Adults</a:t>
            </a:r>
          </a:p>
        </p:txBody>
      </p:sp>
      <p:sp>
        <p:nvSpPr>
          <p:cNvPr id="3" name="Content Placeholder 2">
            <a:extLst>
              <a:ext uri="{FF2B5EF4-FFF2-40B4-BE49-F238E27FC236}">
                <a16:creationId xmlns:a16="http://schemas.microsoft.com/office/drawing/2014/main" id="{D662C884-4B9E-41A7-9064-345D24F73D8C}"/>
              </a:ext>
            </a:extLst>
          </p:cNvPr>
          <p:cNvSpPr>
            <a:spLocks noGrp="1"/>
          </p:cNvSpPr>
          <p:nvPr>
            <p:ph idx="1"/>
          </p:nvPr>
        </p:nvSpPr>
        <p:spPr>
          <a:xfrm>
            <a:off x="278243" y="1718204"/>
            <a:ext cx="5460132" cy="4351338"/>
          </a:xfrm>
        </p:spPr>
        <p:txBody>
          <a:bodyPr>
            <a:normAutofit/>
          </a:bodyPr>
          <a:lstStyle/>
          <a:p>
            <a:r>
              <a:rPr lang="en-US" sz="3200" dirty="0">
                <a:solidFill>
                  <a:schemeClr val="accent1">
                    <a:lumMod val="20000"/>
                    <a:lumOff val="80000"/>
                  </a:schemeClr>
                </a:solidFill>
              </a:rPr>
              <a:t>Continue climbing into the 50s, 60s, and 70s:</a:t>
            </a:r>
          </a:p>
          <a:p>
            <a:pPr lvl="1"/>
            <a:r>
              <a:rPr lang="en-US" sz="2800" dirty="0">
                <a:solidFill>
                  <a:schemeClr val="accent1">
                    <a:lumMod val="20000"/>
                    <a:lumOff val="80000"/>
                  </a:schemeClr>
                </a:solidFill>
              </a:rPr>
              <a:t>Sense of purpose</a:t>
            </a:r>
          </a:p>
          <a:p>
            <a:pPr lvl="1"/>
            <a:r>
              <a:rPr lang="en-US" sz="2800" dirty="0">
                <a:solidFill>
                  <a:schemeClr val="accent1">
                    <a:lumMod val="20000"/>
                    <a:lumOff val="80000"/>
                  </a:schemeClr>
                </a:solidFill>
              </a:rPr>
              <a:t>Psychological endurance </a:t>
            </a:r>
          </a:p>
          <a:p>
            <a:pPr lvl="2"/>
            <a:r>
              <a:rPr lang="en-US" sz="2500" dirty="0">
                <a:solidFill>
                  <a:schemeClr val="accent1">
                    <a:lumMod val="20000"/>
                    <a:lumOff val="80000"/>
                  </a:schemeClr>
                </a:solidFill>
              </a:rPr>
              <a:t>(Persevering through difficulties, staying true to oneself and one’s values despite adversity)</a:t>
            </a:r>
          </a:p>
          <a:p>
            <a:pPr lvl="1"/>
            <a:r>
              <a:rPr lang="en-US" sz="2800" dirty="0">
                <a:solidFill>
                  <a:schemeClr val="accent1">
                    <a:lumMod val="20000"/>
                    <a:lumOff val="80000"/>
                  </a:schemeClr>
                </a:solidFill>
              </a:rPr>
              <a:t>Religious meaning making</a:t>
            </a:r>
          </a:p>
        </p:txBody>
      </p:sp>
      <p:sp>
        <p:nvSpPr>
          <p:cNvPr id="5" name="Slide Number Placeholder 4">
            <a:extLst>
              <a:ext uri="{FF2B5EF4-FFF2-40B4-BE49-F238E27FC236}">
                <a16:creationId xmlns:a16="http://schemas.microsoft.com/office/drawing/2014/main" id="{7057E39E-A77E-43E7-9F46-97066ACAB5E8}"/>
              </a:ext>
            </a:extLst>
          </p:cNvPr>
          <p:cNvSpPr>
            <a:spLocks noGrp="1"/>
          </p:cNvSpPr>
          <p:nvPr>
            <p:ph type="sldNum" sz="quarter" idx="12"/>
          </p:nvPr>
        </p:nvSpPr>
        <p:spPr/>
        <p:txBody>
          <a:bodyPr/>
          <a:lstStyle/>
          <a:p>
            <a:fld id="{B6172A7F-2298-4D7A-8D3A-3B764054E1B4}" type="slidenum">
              <a:rPr lang="en-US" smtClean="0"/>
              <a:t>24</a:t>
            </a:fld>
            <a:endParaRPr lang="en-US"/>
          </a:p>
        </p:txBody>
      </p:sp>
      <p:sp>
        <p:nvSpPr>
          <p:cNvPr id="2" name="TextBox 1">
            <a:extLst>
              <a:ext uri="{FF2B5EF4-FFF2-40B4-BE49-F238E27FC236}">
                <a16:creationId xmlns:a16="http://schemas.microsoft.com/office/drawing/2014/main" id="{579BA34A-4F40-47C2-82EF-88633D3DFB46}"/>
              </a:ext>
            </a:extLst>
          </p:cNvPr>
          <p:cNvSpPr txBox="1"/>
          <p:nvPr/>
        </p:nvSpPr>
        <p:spPr>
          <a:xfrm>
            <a:off x="213382" y="6063963"/>
            <a:ext cx="7034706" cy="646331"/>
          </a:xfrm>
          <a:prstGeom prst="rect">
            <a:avLst/>
          </a:prstGeom>
          <a:noFill/>
        </p:spPr>
        <p:txBody>
          <a:bodyPr wrap="square" rtlCol="0">
            <a:spAutoFit/>
          </a:bodyPr>
          <a:lstStyle/>
          <a:p>
            <a:r>
              <a:rPr lang="en-US" i="1" dirty="0">
                <a:solidFill>
                  <a:schemeClr val="accent1">
                    <a:lumMod val="20000"/>
                    <a:lumOff val="80000"/>
                  </a:schemeClr>
                </a:solidFill>
              </a:rPr>
              <a:t>Data from 2 samples in southern U.S., total n over 800, with more than 200 participants age 50 or over; Hamby et al., 2018</a:t>
            </a:r>
          </a:p>
        </p:txBody>
      </p:sp>
      <p:pic>
        <p:nvPicPr>
          <p:cNvPr id="4" name="Picture 3">
            <a:extLst>
              <a:ext uri="{FF2B5EF4-FFF2-40B4-BE49-F238E27FC236}">
                <a16:creationId xmlns:a16="http://schemas.microsoft.com/office/drawing/2014/main" id="{E24856C4-557D-46E7-89C3-D622D682F0E3}"/>
              </a:ext>
            </a:extLst>
          </p:cNvPr>
          <p:cNvPicPr>
            <a:picLocks noChangeAspect="1"/>
          </p:cNvPicPr>
          <p:nvPr/>
        </p:nvPicPr>
        <p:blipFill>
          <a:blip r:embed="rId2"/>
          <a:stretch>
            <a:fillRect/>
          </a:stretch>
        </p:blipFill>
        <p:spPr>
          <a:xfrm>
            <a:off x="5999362" y="1759524"/>
            <a:ext cx="2497451" cy="3304241"/>
          </a:xfrm>
          <a:prstGeom prst="rect">
            <a:avLst/>
          </a:prstGeom>
        </p:spPr>
      </p:pic>
      <p:sp>
        <p:nvSpPr>
          <p:cNvPr id="10" name="TextBox 9">
            <a:extLst>
              <a:ext uri="{FF2B5EF4-FFF2-40B4-BE49-F238E27FC236}">
                <a16:creationId xmlns:a16="http://schemas.microsoft.com/office/drawing/2014/main" id="{AA5CF023-9635-4889-AD74-814D08175219}"/>
              </a:ext>
            </a:extLst>
          </p:cNvPr>
          <p:cNvSpPr txBox="1"/>
          <p:nvPr/>
        </p:nvSpPr>
        <p:spPr>
          <a:xfrm>
            <a:off x="6219387" y="5109932"/>
            <a:ext cx="2057400" cy="246221"/>
          </a:xfrm>
          <a:prstGeom prst="rect">
            <a:avLst/>
          </a:prstGeom>
          <a:noFill/>
        </p:spPr>
        <p:txBody>
          <a:bodyPr wrap="square" rtlCol="0">
            <a:spAutoFit/>
          </a:bodyPr>
          <a:lstStyle/>
          <a:p>
            <a:r>
              <a:rPr lang="en-US" sz="1000" i="1" dirty="0">
                <a:solidFill>
                  <a:schemeClr val="accent1">
                    <a:lumMod val="20000"/>
                    <a:lumOff val="80000"/>
                  </a:schemeClr>
                </a:solidFill>
              </a:rPr>
              <a:t>Photo:  </a:t>
            </a:r>
            <a:r>
              <a:rPr lang="en-US" sz="1000" i="1" dirty="0" err="1">
                <a:solidFill>
                  <a:schemeClr val="accent1">
                    <a:lumMod val="20000"/>
                    <a:lumOff val="80000"/>
                  </a:schemeClr>
                </a:solidFill>
              </a:rPr>
              <a:t>Pixabay</a:t>
            </a:r>
            <a:endParaRPr lang="en-US" sz="1000" i="1" dirty="0">
              <a:solidFill>
                <a:schemeClr val="accent1">
                  <a:lumMod val="20000"/>
                  <a:lumOff val="80000"/>
                </a:schemeClr>
              </a:solidFill>
            </a:endParaRPr>
          </a:p>
        </p:txBody>
      </p:sp>
    </p:spTree>
    <p:extLst>
      <p:ext uri="{BB962C8B-B14F-4D97-AF65-F5344CB8AC3E}">
        <p14:creationId xmlns:p14="http://schemas.microsoft.com/office/powerpoint/2010/main" val="2454630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E033-6F99-4155-BB1C-93F0CA5DF1E3}"/>
              </a:ext>
            </a:extLst>
          </p:cNvPr>
          <p:cNvSpPr>
            <a:spLocks noGrp="1"/>
          </p:cNvSpPr>
          <p:nvPr>
            <p:ph type="title"/>
          </p:nvPr>
        </p:nvSpPr>
        <p:spPr>
          <a:xfrm>
            <a:off x="628650" y="136524"/>
            <a:ext cx="7886700" cy="1325563"/>
          </a:xfrm>
        </p:spPr>
        <p:txBody>
          <a:bodyPr>
            <a:normAutofit/>
          </a:bodyPr>
          <a:lstStyle/>
          <a:p>
            <a:pPr algn="ctr"/>
            <a:r>
              <a:rPr lang="en-US" dirty="0">
                <a:solidFill>
                  <a:schemeClr val="accent1">
                    <a:lumMod val="20000"/>
                    <a:lumOff val="80000"/>
                  </a:schemeClr>
                </a:solidFill>
              </a:rPr>
              <a:t>Many Psychological Strengths are Stable Across Adulthood</a:t>
            </a:r>
          </a:p>
        </p:txBody>
      </p:sp>
      <p:sp>
        <p:nvSpPr>
          <p:cNvPr id="7" name="Content Placeholder 6">
            <a:extLst>
              <a:ext uri="{FF2B5EF4-FFF2-40B4-BE49-F238E27FC236}">
                <a16:creationId xmlns:a16="http://schemas.microsoft.com/office/drawing/2014/main" id="{EE35E2C0-09B9-4257-96A4-3481CB56B0A7}"/>
              </a:ext>
            </a:extLst>
          </p:cNvPr>
          <p:cNvSpPr>
            <a:spLocks noGrp="1"/>
          </p:cNvSpPr>
          <p:nvPr>
            <p:ph idx="1"/>
          </p:nvPr>
        </p:nvSpPr>
        <p:spPr>
          <a:xfrm>
            <a:off x="193964" y="1462088"/>
            <a:ext cx="8802253" cy="5095730"/>
          </a:xfrm>
        </p:spPr>
        <p:txBody>
          <a:bodyPr>
            <a:normAutofit/>
          </a:bodyPr>
          <a:lstStyle/>
          <a:p>
            <a:r>
              <a:rPr lang="en-US" sz="2400" dirty="0">
                <a:solidFill>
                  <a:schemeClr val="accent1">
                    <a:lumMod val="20000"/>
                    <a:lumOff val="80000"/>
                  </a:schemeClr>
                </a:solidFill>
              </a:rPr>
              <a:t>Some are lower during adolescence, but are relatively stable by late 20s/early 30s and remain stable or even increase slightly in later years (especially regulatory strengths)</a:t>
            </a:r>
          </a:p>
          <a:p>
            <a:pPr lvl="1"/>
            <a:r>
              <a:rPr lang="en-US" sz="2000" dirty="0">
                <a:solidFill>
                  <a:schemeClr val="accent1">
                    <a:lumMod val="20000"/>
                    <a:lumOff val="80000"/>
                  </a:schemeClr>
                </a:solidFill>
              </a:rPr>
              <a:t>Impulse control</a:t>
            </a:r>
          </a:p>
          <a:p>
            <a:pPr lvl="1"/>
            <a:r>
              <a:rPr lang="en-US" sz="2000" dirty="0">
                <a:solidFill>
                  <a:schemeClr val="accent1">
                    <a:lumMod val="20000"/>
                    <a:lumOff val="80000"/>
                  </a:schemeClr>
                </a:solidFill>
              </a:rPr>
              <a:t>Compassion</a:t>
            </a:r>
          </a:p>
          <a:p>
            <a:pPr lvl="1"/>
            <a:r>
              <a:rPr lang="en-US" sz="2000" dirty="0">
                <a:solidFill>
                  <a:schemeClr val="accent1">
                    <a:lumMod val="20000"/>
                    <a:lumOff val="80000"/>
                  </a:schemeClr>
                </a:solidFill>
              </a:rPr>
              <a:t>Recovering positive affect </a:t>
            </a:r>
          </a:p>
          <a:p>
            <a:pPr lvl="1"/>
            <a:r>
              <a:rPr lang="en-US" sz="2000" dirty="0">
                <a:solidFill>
                  <a:schemeClr val="accent1">
                    <a:lumMod val="20000"/>
                    <a:lumOff val="80000"/>
                  </a:schemeClr>
                </a:solidFill>
              </a:rPr>
              <a:t>Self-reliance</a:t>
            </a:r>
          </a:p>
          <a:p>
            <a:pPr lvl="1"/>
            <a:endParaRPr lang="en-US" sz="2000" dirty="0">
              <a:solidFill>
                <a:schemeClr val="accent1">
                  <a:lumMod val="20000"/>
                  <a:lumOff val="80000"/>
                </a:schemeClr>
              </a:solidFill>
            </a:endParaRPr>
          </a:p>
          <a:p>
            <a:r>
              <a:rPr lang="en-US" sz="2400" dirty="0">
                <a:solidFill>
                  <a:schemeClr val="accent1">
                    <a:lumMod val="20000"/>
                    <a:lumOff val="80000"/>
                  </a:schemeClr>
                </a:solidFill>
              </a:rPr>
              <a:t>Some are relatively stable across lifespan from adolescence through adulthood (especially interpersonal strengths, which are typically the first to develop in adolescence)</a:t>
            </a:r>
          </a:p>
          <a:p>
            <a:pPr lvl="1"/>
            <a:r>
              <a:rPr lang="en-US" sz="2000" dirty="0">
                <a:solidFill>
                  <a:schemeClr val="accent1">
                    <a:lumMod val="20000"/>
                    <a:lumOff val="80000"/>
                  </a:schemeClr>
                </a:solidFill>
              </a:rPr>
              <a:t>Perceptions of community support</a:t>
            </a:r>
          </a:p>
          <a:p>
            <a:pPr lvl="1"/>
            <a:r>
              <a:rPr lang="en-US" sz="2000" dirty="0">
                <a:solidFill>
                  <a:schemeClr val="accent1">
                    <a:lumMod val="20000"/>
                    <a:lumOff val="80000"/>
                  </a:schemeClr>
                </a:solidFill>
              </a:rPr>
              <a:t>Group connectedness</a:t>
            </a:r>
          </a:p>
          <a:p>
            <a:pPr lvl="1"/>
            <a:r>
              <a:rPr lang="en-US" sz="2000" dirty="0">
                <a:solidFill>
                  <a:schemeClr val="accent1">
                    <a:lumMod val="20000"/>
                    <a:lumOff val="80000"/>
                  </a:schemeClr>
                </a:solidFill>
              </a:rPr>
              <a:t>Relational accountability</a:t>
            </a:r>
          </a:p>
          <a:p>
            <a:pPr lvl="1"/>
            <a:r>
              <a:rPr lang="en-US" sz="2000" dirty="0">
                <a:solidFill>
                  <a:schemeClr val="accent1">
                    <a:lumMod val="20000"/>
                    <a:lumOff val="80000"/>
                  </a:schemeClr>
                </a:solidFill>
              </a:rPr>
              <a:t>Mattering and appreciation</a:t>
            </a:r>
          </a:p>
        </p:txBody>
      </p:sp>
      <p:sp>
        <p:nvSpPr>
          <p:cNvPr id="3" name="Slide Number Placeholder 2">
            <a:extLst>
              <a:ext uri="{FF2B5EF4-FFF2-40B4-BE49-F238E27FC236}">
                <a16:creationId xmlns:a16="http://schemas.microsoft.com/office/drawing/2014/main" id="{124C6926-EC33-47C0-9E13-A4E7E41C109E}"/>
              </a:ext>
            </a:extLst>
          </p:cNvPr>
          <p:cNvSpPr>
            <a:spLocks noGrp="1"/>
          </p:cNvSpPr>
          <p:nvPr>
            <p:ph type="sldNum" sz="quarter" idx="12"/>
          </p:nvPr>
        </p:nvSpPr>
        <p:spPr/>
        <p:txBody>
          <a:bodyPr/>
          <a:lstStyle/>
          <a:p>
            <a:fld id="{B6172A7F-2298-4D7A-8D3A-3B764054E1B4}" type="slidenum">
              <a:rPr lang="en-US" smtClean="0"/>
              <a:t>25</a:t>
            </a:fld>
            <a:endParaRPr lang="en-US"/>
          </a:p>
        </p:txBody>
      </p:sp>
    </p:spTree>
    <p:extLst>
      <p:ext uri="{BB962C8B-B14F-4D97-AF65-F5344CB8AC3E}">
        <p14:creationId xmlns:p14="http://schemas.microsoft.com/office/powerpoint/2010/main" val="104670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912"/>
            <a:ext cx="9030253" cy="1184479"/>
          </a:xfrm>
        </p:spPr>
        <p:txBody>
          <a:bodyPr>
            <a:noAutofit/>
          </a:bodyPr>
          <a:lstStyle/>
          <a:p>
            <a:pPr algn="ctr"/>
            <a:r>
              <a:rPr lang="en-US" sz="3200" dirty="0">
                <a:solidFill>
                  <a:schemeClr val="accent1">
                    <a:lumMod val="20000"/>
                    <a:lumOff val="80000"/>
                  </a:schemeClr>
                </a:solidFill>
              </a:rPr>
              <a:t>What Promotes Resilience?  </a:t>
            </a:r>
            <a:br>
              <a:rPr lang="en-US" sz="3200" dirty="0">
                <a:solidFill>
                  <a:schemeClr val="accent1">
                    <a:lumMod val="20000"/>
                    <a:lumOff val="80000"/>
                  </a:schemeClr>
                </a:solidFill>
              </a:rPr>
            </a:br>
            <a:r>
              <a:rPr lang="en-US" sz="3200" dirty="0">
                <a:solidFill>
                  <a:schemeClr val="accent1">
                    <a:lumMod val="20000"/>
                    <a:lumOff val="80000"/>
                  </a:schemeClr>
                </a:solidFill>
              </a:rPr>
              <a:t>For the most part, the same things help older adults as younger adults</a:t>
            </a:r>
          </a:p>
        </p:txBody>
      </p:sp>
      <p:pic>
        <p:nvPicPr>
          <p:cNvPr id="1026" name="Picture 2"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551" y="1894292"/>
            <a:ext cx="2817025" cy="2372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99508" y="3267417"/>
            <a:ext cx="1163448" cy="323165"/>
          </a:xfrm>
          <a:prstGeom prst="rect">
            <a:avLst/>
          </a:prstGeom>
          <a:noFill/>
        </p:spPr>
        <p:txBody>
          <a:bodyPr wrap="square" rtlCol="0">
            <a:spAutoFit/>
          </a:bodyPr>
          <a:lstStyle/>
          <a:p>
            <a:r>
              <a:rPr lang="en-US" sz="1500" b="1" dirty="0">
                <a:solidFill>
                  <a:srgbClr val="FF0000"/>
                </a:solidFill>
              </a:rPr>
              <a:t>Adversities</a:t>
            </a:r>
          </a:p>
        </p:txBody>
      </p:sp>
      <p:sp>
        <p:nvSpPr>
          <p:cNvPr id="4" name="TextBox 3"/>
          <p:cNvSpPr txBox="1"/>
          <p:nvPr/>
        </p:nvSpPr>
        <p:spPr>
          <a:xfrm>
            <a:off x="4718602" y="3080706"/>
            <a:ext cx="970137" cy="323165"/>
          </a:xfrm>
          <a:prstGeom prst="rect">
            <a:avLst/>
          </a:prstGeom>
          <a:noFill/>
        </p:spPr>
        <p:txBody>
          <a:bodyPr wrap="none" rtlCol="0">
            <a:spAutoFit/>
          </a:bodyPr>
          <a:lstStyle/>
          <a:p>
            <a:r>
              <a:rPr lang="en-US" sz="1500" b="1" dirty="0">
                <a:solidFill>
                  <a:srgbClr val="FF0000"/>
                </a:solidFill>
              </a:rPr>
              <a:t>Strengths</a:t>
            </a:r>
          </a:p>
        </p:txBody>
      </p:sp>
      <p:sp>
        <p:nvSpPr>
          <p:cNvPr id="7" name="TextBox 6"/>
          <p:cNvSpPr txBox="1"/>
          <p:nvPr/>
        </p:nvSpPr>
        <p:spPr>
          <a:xfrm>
            <a:off x="333258" y="3736207"/>
            <a:ext cx="2695474" cy="1061829"/>
          </a:xfrm>
          <a:prstGeom prst="rect">
            <a:avLst/>
          </a:prstGeom>
          <a:noFill/>
        </p:spPr>
        <p:txBody>
          <a:bodyPr wrap="square" rtlCol="0">
            <a:spAutoFit/>
          </a:bodyPr>
          <a:lstStyle/>
          <a:p>
            <a:pPr algn="r"/>
            <a:r>
              <a:rPr lang="en-US" sz="2100" b="1" dirty="0">
                <a:solidFill>
                  <a:schemeClr val="tx1">
                    <a:lumMod val="60000"/>
                    <a:lumOff val="40000"/>
                  </a:schemeClr>
                </a:solidFill>
              </a:rPr>
              <a:t>Poly-victimization</a:t>
            </a:r>
          </a:p>
          <a:p>
            <a:pPr algn="r"/>
            <a:r>
              <a:rPr lang="en-US" sz="2100" b="1" dirty="0">
                <a:solidFill>
                  <a:schemeClr val="tx1">
                    <a:lumMod val="60000"/>
                    <a:lumOff val="40000"/>
                  </a:schemeClr>
                </a:solidFill>
              </a:rPr>
              <a:t>Financial strain</a:t>
            </a:r>
          </a:p>
          <a:p>
            <a:pPr algn="r"/>
            <a:r>
              <a:rPr lang="en-US" sz="2100" b="1" dirty="0">
                <a:solidFill>
                  <a:schemeClr val="tx1">
                    <a:lumMod val="60000"/>
                    <a:lumOff val="40000"/>
                  </a:schemeClr>
                </a:solidFill>
              </a:rPr>
              <a:t>Other adversities</a:t>
            </a:r>
          </a:p>
        </p:txBody>
      </p:sp>
      <p:sp>
        <p:nvSpPr>
          <p:cNvPr id="8" name="TextBox 7"/>
          <p:cNvSpPr txBox="1"/>
          <p:nvPr/>
        </p:nvSpPr>
        <p:spPr>
          <a:xfrm>
            <a:off x="5871623" y="1541665"/>
            <a:ext cx="3158630" cy="3000821"/>
          </a:xfrm>
          <a:prstGeom prst="rect">
            <a:avLst/>
          </a:prstGeom>
          <a:noFill/>
        </p:spPr>
        <p:txBody>
          <a:bodyPr wrap="square" rtlCol="0">
            <a:spAutoFit/>
          </a:bodyPr>
          <a:lstStyle/>
          <a:p>
            <a:r>
              <a:rPr lang="en-US" sz="2100" b="1" dirty="0">
                <a:solidFill>
                  <a:srgbClr val="3EED1B"/>
                </a:solidFill>
              </a:rPr>
              <a:t>Poly-strengths</a:t>
            </a:r>
            <a:endParaRPr lang="en-US" sz="2100" b="1" dirty="0"/>
          </a:p>
          <a:p>
            <a:r>
              <a:rPr lang="en-US" sz="2100" b="1" dirty="0">
                <a:solidFill>
                  <a:srgbClr val="99CCFF"/>
                </a:solidFill>
              </a:rPr>
              <a:t>Recovering positive affect</a:t>
            </a:r>
          </a:p>
          <a:p>
            <a:r>
              <a:rPr lang="en-US" sz="2100" b="1" dirty="0">
                <a:solidFill>
                  <a:srgbClr val="99CCFF"/>
                </a:solidFill>
              </a:rPr>
              <a:t>Self-reliance</a:t>
            </a:r>
          </a:p>
          <a:p>
            <a:r>
              <a:rPr lang="en-US" sz="2100" b="1" dirty="0">
                <a:solidFill>
                  <a:srgbClr val="CBA8E6"/>
                </a:solidFill>
              </a:rPr>
              <a:t>Purpose</a:t>
            </a:r>
          </a:p>
          <a:p>
            <a:r>
              <a:rPr lang="en-US" sz="2100" b="1" dirty="0">
                <a:solidFill>
                  <a:srgbClr val="CBA8E6"/>
                </a:solidFill>
              </a:rPr>
              <a:t>Endurance</a:t>
            </a:r>
            <a:endParaRPr lang="en-US" sz="2100" b="1" dirty="0"/>
          </a:p>
          <a:p>
            <a:r>
              <a:rPr lang="en-US" sz="2100" b="1" dirty="0">
                <a:solidFill>
                  <a:srgbClr val="FF99FF"/>
                </a:solidFill>
              </a:rPr>
              <a:t>Community support</a:t>
            </a:r>
          </a:p>
          <a:p>
            <a:r>
              <a:rPr lang="en-US" sz="2100" b="1" dirty="0">
                <a:solidFill>
                  <a:srgbClr val="FF99FF"/>
                </a:solidFill>
              </a:rPr>
              <a:t>Mattering</a:t>
            </a:r>
          </a:p>
          <a:p>
            <a:endParaRPr lang="en-US" sz="2100" b="1" dirty="0"/>
          </a:p>
          <a:p>
            <a:endParaRPr lang="en-US" sz="2100" b="1" dirty="0"/>
          </a:p>
        </p:txBody>
      </p:sp>
      <p:sp>
        <p:nvSpPr>
          <p:cNvPr id="9" name="Slide Number Placeholder 8"/>
          <p:cNvSpPr>
            <a:spLocks noGrp="1"/>
          </p:cNvSpPr>
          <p:nvPr>
            <p:ph type="sldNum" sz="quarter" idx="12"/>
          </p:nvPr>
        </p:nvSpPr>
        <p:spPr/>
        <p:txBody>
          <a:bodyPr/>
          <a:lstStyle/>
          <a:p>
            <a:fld id="{B6172A7F-2298-4D7A-8D3A-3B764054E1B4}" type="slidenum">
              <a:rPr lang="en-US" smtClean="0"/>
              <a:t>26</a:t>
            </a:fld>
            <a:endParaRPr lang="en-US"/>
          </a:p>
        </p:txBody>
      </p:sp>
      <p:sp>
        <p:nvSpPr>
          <p:cNvPr id="10" name="TextBox 9">
            <a:extLst>
              <a:ext uri="{FF2B5EF4-FFF2-40B4-BE49-F238E27FC236}">
                <a16:creationId xmlns:a16="http://schemas.microsoft.com/office/drawing/2014/main" id="{1D100B49-91A9-4DDA-ABAE-BB395900A156}"/>
              </a:ext>
            </a:extLst>
          </p:cNvPr>
          <p:cNvSpPr txBox="1"/>
          <p:nvPr/>
        </p:nvSpPr>
        <p:spPr>
          <a:xfrm>
            <a:off x="333258" y="5551055"/>
            <a:ext cx="7859397" cy="923330"/>
          </a:xfrm>
          <a:prstGeom prst="rect">
            <a:avLst/>
          </a:prstGeom>
          <a:noFill/>
        </p:spPr>
        <p:txBody>
          <a:bodyPr wrap="square" rtlCol="0">
            <a:spAutoFit/>
          </a:bodyPr>
          <a:lstStyle/>
          <a:p>
            <a:r>
              <a:rPr lang="en-US" dirty="0">
                <a:solidFill>
                  <a:schemeClr val="accent1">
                    <a:lumMod val="20000"/>
                    <a:lumOff val="80000"/>
                  </a:schemeClr>
                </a:solidFill>
              </a:rPr>
              <a:t>The importance of some strengths declines with age:  Impulse control (probably because almost all healthy older people have it), social support received (better at meeting own needs, developmental changes in social networks?)</a:t>
            </a:r>
          </a:p>
        </p:txBody>
      </p:sp>
    </p:spTree>
    <p:extLst>
      <p:ext uri="{BB962C8B-B14F-4D97-AF65-F5344CB8AC3E}">
        <p14:creationId xmlns:p14="http://schemas.microsoft.com/office/powerpoint/2010/main" val="1273786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9C3B-761E-4B00-A0A8-A8AE2BFC29A3}"/>
              </a:ext>
            </a:extLst>
          </p:cNvPr>
          <p:cNvSpPr>
            <a:spLocks noGrp="1"/>
          </p:cNvSpPr>
          <p:nvPr>
            <p:ph type="title"/>
          </p:nvPr>
        </p:nvSpPr>
        <p:spPr>
          <a:xfrm>
            <a:off x="92363" y="230231"/>
            <a:ext cx="8783875" cy="901612"/>
          </a:xfrm>
        </p:spPr>
        <p:txBody>
          <a:bodyPr>
            <a:normAutofit fontScale="90000"/>
          </a:bodyPr>
          <a:lstStyle/>
          <a:p>
            <a:pPr algn="ctr"/>
            <a:r>
              <a:rPr lang="en-US" dirty="0">
                <a:solidFill>
                  <a:schemeClr val="accent1">
                    <a:lumMod val="20000"/>
                    <a:lumOff val="80000"/>
                  </a:schemeClr>
                </a:solidFill>
              </a:rPr>
              <a:t>Key Take-Aways on Poly-Victimization &amp; Resilience</a:t>
            </a:r>
          </a:p>
        </p:txBody>
      </p:sp>
      <p:sp>
        <p:nvSpPr>
          <p:cNvPr id="5" name="Content Placeholder 4">
            <a:extLst>
              <a:ext uri="{FF2B5EF4-FFF2-40B4-BE49-F238E27FC236}">
                <a16:creationId xmlns:a16="http://schemas.microsoft.com/office/drawing/2014/main" id="{3114239E-30A9-4AFE-A63E-0F2840A11A24}"/>
              </a:ext>
            </a:extLst>
          </p:cNvPr>
          <p:cNvSpPr>
            <a:spLocks noGrp="1"/>
          </p:cNvSpPr>
          <p:nvPr>
            <p:ph sz="half" idx="1"/>
          </p:nvPr>
        </p:nvSpPr>
        <p:spPr>
          <a:xfrm>
            <a:off x="159485" y="1246908"/>
            <a:ext cx="5859662" cy="5498379"/>
          </a:xfrm>
        </p:spPr>
        <p:txBody>
          <a:bodyPr>
            <a:normAutofit/>
          </a:bodyPr>
          <a:lstStyle/>
          <a:p>
            <a:r>
              <a:rPr lang="en-US" sz="2400" dirty="0">
                <a:solidFill>
                  <a:schemeClr val="accent1">
                    <a:lumMod val="20000"/>
                    <a:lumOff val="80000"/>
                  </a:schemeClr>
                </a:solidFill>
              </a:rPr>
              <a:t>#1.  Traditional approaches to elder abuse are missing:</a:t>
            </a:r>
          </a:p>
          <a:p>
            <a:pPr lvl="1"/>
            <a:r>
              <a:rPr lang="en-US" sz="2000" dirty="0">
                <a:solidFill>
                  <a:schemeClr val="accent1">
                    <a:lumMod val="20000"/>
                    <a:lumOff val="80000"/>
                  </a:schemeClr>
                </a:solidFill>
              </a:rPr>
              <a:t>The true lifelong burden of victimization and the lingering effects into late life of early trauma.</a:t>
            </a:r>
          </a:p>
          <a:p>
            <a:pPr lvl="1"/>
            <a:r>
              <a:rPr lang="en-US" sz="2000" dirty="0">
                <a:solidFill>
                  <a:schemeClr val="accent1">
                    <a:lumMod val="20000"/>
                    <a:lumOff val="80000"/>
                  </a:schemeClr>
                </a:solidFill>
              </a:rPr>
              <a:t>The many forms of victimization that occur in late life.</a:t>
            </a:r>
          </a:p>
          <a:p>
            <a:r>
              <a:rPr lang="en-US" sz="2400" dirty="0">
                <a:solidFill>
                  <a:schemeClr val="accent1">
                    <a:lumMod val="20000"/>
                    <a:lumOff val="80000"/>
                  </a:schemeClr>
                </a:solidFill>
              </a:rPr>
              <a:t>#2 Ageist stereotypes are not supported by data.</a:t>
            </a:r>
          </a:p>
          <a:p>
            <a:pPr lvl="1"/>
            <a:r>
              <a:rPr lang="en-US" sz="2000" dirty="0">
                <a:solidFill>
                  <a:schemeClr val="accent1">
                    <a:lumMod val="20000"/>
                    <a:lumOff val="80000"/>
                  </a:schemeClr>
                </a:solidFill>
              </a:rPr>
              <a:t>Declines in psychological strengths and well-being are not an inevitable part of aging.  Just the opposite is true—it is common for people to maintain or strengthen into their 50s-70s and perhaps beyond.</a:t>
            </a:r>
          </a:p>
          <a:p>
            <a:r>
              <a:rPr lang="en-US" sz="2400" dirty="0">
                <a:solidFill>
                  <a:schemeClr val="accent1">
                    <a:lumMod val="20000"/>
                    <a:lumOff val="80000"/>
                  </a:schemeClr>
                </a:solidFill>
              </a:rPr>
              <a:t>#3 Good stuff counts more than bad stuff!</a:t>
            </a:r>
          </a:p>
        </p:txBody>
      </p:sp>
      <p:pic>
        <p:nvPicPr>
          <p:cNvPr id="10" name="Content Placeholder 9">
            <a:extLst>
              <a:ext uri="{FF2B5EF4-FFF2-40B4-BE49-F238E27FC236}">
                <a16:creationId xmlns:a16="http://schemas.microsoft.com/office/drawing/2014/main" id="{419C0B66-ED6A-44D9-A9F8-2F982DC7232E}"/>
              </a:ext>
            </a:extLst>
          </p:cNvPr>
          <p:cNvPicPr>
            <a:picLocks noGrp="1" noChangeAspect="1"/>
          </p:cNvPicPr>
          <p:nvPr>
            <p:ph sz="half" idx="2"/>
          </p:nvPr>
        </p:nvPicPr>
        <p:blipFill>
          <a:blip r:embed="rId2"/>
          <a:stretch>
            <a:fillRect/>
          </a:stretch>
        </p:blipFill>
        <p:spPr>
          <a:xfrm>
            <a:off x="6305876" y="2218839"/>
            <a:ext cx="2570363" cy="1712138"/>
          </a:xfrm>
          <a:prstGeom prst="rect">
            <a:avLst/>
          </a:prstGeom>
        </p:spPr>
      </p:pic>
      <p:sp>
        <p:nvSpPr>
          <p:cNvPr id="3" name="Slide Number Placeholder 2">
            <a:extLst>
              <a:ext uri="{FF2B5EF4-FFF2-40B4-BE49-F238E27FC236}">
                <a16:creationId xmlns:a16="http://schemas.microsoft.com/office/drawing/2014/main" id="{2193CCB6-EBC7-4428-93CD-908A5F72120F}"/>
              </a:ext>
            </a:extLst>
          </p:cNvPr>
          <p:cNvSpPr>
            <a:spLocks noGrp="1"/>
          </p:cNvSpPr>
          <p:nvPr>
            <p:ph type="sldNum" sz="quarter" idx="12"/>
          </p:nvPr>
        </p:nvSpPr>
        <p:spPr/>
        <p:txBody>
          <a:bodyPr/>
          <a:lstStyle/>
          <a:p>
            <a:fld id="{B6172A7F-2298-4D7A-8D3A-3B764054E1B4}" type="slidenum">
              <a:rPr lang="en-US" smtClean="0"/>
              <a:t>27</a:t>
            </a:fld>
            <a:endParaRPr lang="en-US"/>
          </a:p>
        </p:txBody>
      </p:sp>
      <p:sp>
        <p:nvSpPr>
          <p:cNvPr id="4" name="TextBox 3">
            <a:extLst>
              <a:ext uri="{FF2B5EF4-FFF2-40B4-BE49-F238E27FC236}">
                <a16:creationId xmlns:a16="http://schemas.microsoft.com/office/drawing/2014/main" id="{11DE1AE7-7DBC-4A68-A443-DDB16A3691ED}"/>
              </a:ext>
            </a:extLst>
          </p:cNvPr>
          <p:cNvSpPr txBox="1"/>
          <p:nvPr/>
        </p:nvSpPr>
        <p:spPr>
          <a:xfrm>
            <a:off x="6305876" y="3930977"/>
            <a:ext cx="2431724" cy="246221"/>
          </a:xfrm>
          <a:prstGeom prst="rect">
            <a:avLst/>
          </a:prstGeom>
          <a:noFill/>
        </p:spPr>
        <p:txBody>
          <a:bodyPr wrap="square" rtlCol="0">
            <a:spAutoFit/>
          </a:bodyPr>
          <a:lstStyle/>
          <a:p>
            <a:r>
              <a:rPr lang="en-US" sz="1000" i="1" dirty="0"/>
              <a:t>Photo from </a:t>
            </a:r>
            <a:r>
              <a:rPr lang="en-US" sz="1000" i="1" dirty="0" err="1"/>
              <a:t>Pixabay</a:t>
            </a:r>
            <a:endParaRPr lang="en-US" sz="1000" i="1" dirty="0"/>
          </a:p>
        </p:txBody>
      </p:sp>
    </p:spTree>
    <p:extLst>
      <p:ext uri="{BB962C8B-B14F-4D97-AF65-F5344CB8AC3E}">
        <p14:creationId xmlns:p14="http://schemas.microsoft.com/office/powerpoint/2010/main" val="163351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FB94A2-F1B7-45E3-9DC9-ABA572EC916C}"/>
              </a:ext>
            </a:extLst>
          </p:cNvPr>
          <p:cNvSpPr>
            <a:spLocks noGrp="1"/>
          </p:cNvSpPr>
          <p:nvPr>
            <p:ph type="ctrTitle"/>
          </p:nvPr>
        </p:nvSpPr>
        <p:spPr/>
        <p:txBody>
          <a:bodyPr wrap="square">
            <a:normAutofit fontScale="90000"/>
          </a:bodyPr>
          <a:lstStyle/>
          <a:p>
            <a:r>
              <a:rPr lang="en-US" dirty="0">
                <a:solidFill>
                  <a:schemeClr val="accent1">
                    <a:lumMod val="20000"/>
                    <a:lumOff val="80000"/>
                  </a:schemeClr>
                </a:solidFill>
              </a:rPr>
              <a:t>Preventing Elder Abuse</a:t>
            </a:r>
          </a:p>
        </p:txBody>
      </p:sp>
      <p:sp>
        <p:nvSpPr>
          <p:cNvPr id="7" name="Subtitle 6">
            <a:extLst>
              <a:ext uri="{FF2B5EF4-FFF2-40B4-BE49-F238E27FC236}">
                <a16:creationId xmlns:a16="http://schemas.microsoft.com/office/drawing/2014/main" id="{D8AF1D96-1DA2-4711-81C7-8DED16FCFF23}"/>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06C80EB9-3093-4FD1-BB0F-115837C961D8}"/>
              </a:ext>
            </a:extLst>
          </p:cNvPr>
          <p:cNvSpPr>
            <a:spLocks noGrp="1"/>
          </p:cNvSpPr>
          <p:nvPr>
            <p:ph type="sldNum" sz="quarter" idx="12"/>
          </p:nvPr>
        </p:nvSpPr>
        <p:spPr/>
        <p:txBody>
          <a:bodyPr/>
          <a:lstStyle/>
          <a:p>
            <a:fld id="{B6172A7F-2298-4D7A-8D3A-3B764054E1B4}" type="slidenum">
              <a:rPr lang="en-US" smtClean="0"/>
              <a:t>28</a:t>
            </a:fld>
            <a:endParaRPr lang="en-US"/>
          </a:p>
        </p:txBody>
      </p:sp>
    </p:spTree>
    <p:extLst>
      <p:ext uri="{BB962C8B-B14F-4D97-AF65-F5344CB8AC3E}">
        <p14:creationId xmlns:p14="http://schemas.microsoft.com/office/powerpoint/2010/main" val="2718779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4A8E-CC78-4EA8-A2B1-9B089C47EF5C}"/>
              </a:ext>
            </a:extLst>
          </p:cNvPr>
          <p:cNvSpPr>
            <a:spLocks noGrp="1"/>
          </p:cNvSpPr>
          <p:nvPr>
            <p:ph type="ctrTitle"/>
          </p:nvPr>
        </p:nvSpPr>
        <p:spPr>
          <a:xfrm>
            <a:off x="520826" y="3428999"/>
            <a:ext cx="6858000" cy="2927351"/>
          </a:xfrm>
        </p:spPr>
        <p:txBody>
          <a:bodyPr wrap="square">
            <a:normAutofit fontScale="90000"/>
          </a:bodyPr>
          <a:lstStyle/>
          <a:p>
            <a:r>
              <a:rPr lang="en-US" dirty="0">
                <a:solidFill>
                  <a:schemeClr val="accent1">
                    <a:lumMod val="20000"/>
                    <a:lumOff val="80000"/>
                  </a:schemeClr>
                </a:solidFill>
              </a:rPr>
              <a:t>Part 1: General Principles &amp; Strategies</a:t>
            </a:r>
          </a:p>
        </p:txBody>
      </p:sp>
      <p:sp>
        <p:nvSpPr>
          <p:cNvPr id="4" name="Slide Number Placeholder 3">
            <a:extLst>
              <a:ext uri="{FF2B5EF4-FFF2-40B4-BE49-F238E27FC236}">
                <a16:creationId xmlns:a16="http://schemas.microsoft.com/office/drawing/2014/main" id="{8A2C3B05-533C-4FC5-BD53-CCAF4B18766B}"/>
              </a:ext>
            </a:extLst>
          </p:cNvPr>
          <p:cNvSpPr>
            <a:spLocks noGrp="1"/>
          </p:cNvSpPr>
          <p:nvPr>
            <p:ph type="sldNum" sz="quarter" idx="12"/>
          </p:nvPr>
        </p:nvSpPr>
        <p:spPr/>
        <p:txBody>
          <a:bodyPr/>
          <a:lstStyle/>
          <a:p>
            <a:fld id="{B6172A7F-2298-4D7A-8D3A-3B764054E1B4}" type="slidenum">
              <a:rPr lang="en-US" smtClean="0"/>
              <a:t>29</a:t>
            </a:fld>
            <a:endParaRPr lang="en-US"/>
          </a:p>
        </p:txBody>
      </p:sp>
    </p:spTree>
    <p:extLst>
      <p:ext uri="{BB962C8B-B14F-4D97-AF65-F5344CB8AC3E}">
        <p14:creationId xmlns:p14="http://schemas.microsoft.com/office/powerpoint/2010/main" val="338703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40" y="260952"/>
            <a:ext cx="8906719" cy="628982"/>
          </a:xfrm>
        </p:spPr>
        <p:txBody>
          <a:bodyPr>
            <a:noAutofit/>
          </a:bodyPr>
          <a:lstStyle/>
          <a:p>
            <a:pPr algn="ctr"/>
            <a:r>
              <a:rPr lang="en-US" sz="2800" dirty="0">
                <a:solidFill>
                  <a:schemeClr val="accent1">
                    <a:lumMod val="20000"/>
                    <a:lumOff val="80000"/>
                  </a:schemeClr>
                </a:solidFill>
              </a:rPr>
              <a:t>The pervasiveness of adversity</a:t>
            </a:r>
          </a:p>
        </p:txBody>
      </p:sp>
      <p:sp>
        <p:nvSpPr>
          <p:cNvPr id="5" name="Slide Number Placeholder 4"/>
          <p:cNvSpPr>
            <a:spLocks noGrp="1"/>
          </p:cNvSpPr>
          <p:nvPr>
            <p:ph type="sldNum" sz="quarter" idx="12"/>
          </p:nvPr>
        </p:nvSpPr>
        <p:spPr/>
        <p:txBody>
          <a:bodyPr/>
          <a:lstStyle/>
          <a:p>
            <a:fld id="{B6172A7F-2298-4D7A-8D3A-3B764054E1B4}" type="slidenum">
              <a:rPr lang="en-US" smtClean="0"/>
              <a:t>3</a:t>
            </a:fld>
            <a:endParaRPr lang="en-US"/>
          </a:p>
        </p:txBody>
      </p:sp>
      <p:graphicFrame>
        <p:nvGraphicFramePr>
          <p:cNvPr id="7" name="Content Placeholder 6"/>
          <p:cNvGraphicFramePr>
            <a:graphicFrameLocks noGrp="1"/>
          </p:cNvGraphicFramePr>
          <p:nvPr>
            <p:ph sz="half" idx="1"/>
            <p:extLst/>
          </p:nvPr>
        </p:nvGraphicFramePr>
        <p:xfrm>
          <a:off x="60768" y="971550"/>
          <a:ext cx="4548143" cy="5226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nvPr>
        </p:nvGraphicFramePr>
        <p:xfrm>
          <a:off x="4739878" y="1048029"/>
          <a:ext cx="4150853" cy="51502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C66080D-0306-432A-A87C-6F79FAEFF7F4}"/>
              </a:ext>
            </a:extLst>
          </p:cNvPr>
          <p:cNvSpPr txBox="1"/>
          <p:nvPr/>
        </p:nvSpPr>
        <p:spPr>
          <a:xfrm>
            <a:off x="4723130" y="6413699"/>
            <a:ext cx="2763520" cy="307777"/>
          </a:xfrm>
          <a:prstGeom prst="rect">
            <a:avLst/>
          </a:prstGeom>
          <a:noFill/>
        </p:spPr>
        <p:txBody>
          <a:bodyPr wrap="square" rtlCol="0">
            <a:spAutoFit/>
          </a:bodyPr>
          <a:lstStyle/>
          <a:p>
            <a:pPr algn="ctr"/>
            <a:r>
              <a:rPr lang="en-US" sz="1400" i="1" dirty="0"/>
              <a:t>From Hamby et al., 2018</a:t>
            </a:r>
          </a:p>
        </p:txBody>
      </p:sp>
    </p:spTree>
    <p:extLst>
      <p:ext uri="{BB962C8B-B14F-4D97-AF65-F5344CB8AC3E}">
        <p14:creationId xmlns:p14="http://schemas.microsoft.com/office/powerpoint/2010/main" val="3034443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560A-5FD5-42D5-809E-BBE229684B02}"/>
              </a:ext>
            </a:extLst>
          </p:cNvPr>
          <p:cNvSpPr>
            <a:spLocks noGrp="1"/>
          </p:cNvSpPr>
          <p:nvPr>
            <p:ph type="title"/>
          </p:nvPr>
        </p:nvSpPr>
        <p:spPr>
          <a:xfrm>
            <a:off x="628650" y="136524"/>
            <a:ext cx="7886700" cy="1004379"/>
          </a:xfrm>
        </p:spPr>
        <p:txBody>
          <a:bodyPr>
            <a:normAutofit fontScale="90000"/>
          </a:bodyPr>
          <a:lstStyle/>
          <a:p>
            <a:pPr algn="ctr"/>
            <a:r>
              <a:rPr lang="en-US" dirty="0">
                <a:solidFill>
                  <a:schemeClr val="accent1">
                    <a:lumMod val="20000"/>
                    <a:lumOff val="80000"/>
                  </a:schemeClr>
                </a:solidFill>
              </a:rPr>
              <a:t>What Doesn’t Work:  Just Say No to Just Say No</a:t>
            </a:r>
          </a:p>
        </p:txBody>
      </p:sp>
      <p:sp>
        <p:nvSpPr>
          <p:cNvPr id="3" name="Content Placeholder 2">
            <a:extLst>
              <a:ext uri="{FF2B5EF4-FFF2-40B4-BE49-F238E27FC236}">
                <a16:creationId xmlns:a16="http://schemas.microsoft.com/office/drawing/2014/main" id="{281C8B1D-F66B-40AE-88EF-6B341FFFB277}"/>
              </a:ext>
            </a:extLst>
          </p:cNvPr>
          <p:cNvSpPr>
            <a:spLocks noGrp="1"/>
          </p:cNvSpPr>
          <p:nvPr>
            <p:ph idx="1"/>
          </p:nvPr>
        </p:nvSpPr>
        <p:spPr>
          <a:xfrm>
            <a:off x="258619" y="1204794"/>
            <a:ext cx="5948218" cy="5516681"/>
          </a:xfrm>
        </p:spPr>
        <p:txBody>
          <a:bodyPr>
            <a:normAutofit fontScale="92500"/>
          </a:bodyPr>
          <a:lstStyle/>
          <a:p>
            <a:r>
              <a:rPr lang="en-US" sz="2400" dirty="0">
                <a:solidFill>
                  <a:schemeClr val="accent1">
                    <a:lumMod val="20000"/>
                    <a:lumOff val="80000"/>
                  </a:schemeClr>
                </a:solidFill>
              </a:rPr>
              <a:t>There are not many formal programs for the prevention of elder abuse, but most violence prevention programs (of all types) still tend to focus on red flags and warning signs.</a:t>
            </a:r>
          </a:p>
          <a:p>
            <a:r>
              <a:rPr lang="en-US" sz="2400" dirty="0">
                <a:solidFill>
                  <a:schemeClr val="accent1">
                    <a:lumMod val="20000"/>
                    <a:lumOff val="80000"/>
                  </a:schemeClr>
                </a:solidFill>
              </a:rPr>
              <a:t>THESE DON’T WORK!!	</a:t>
            </a:r>
          </a:p>
          <a:p>
            <a:r>
              <a:rPr lang="en-US" sz="2400" dirty="0">
                <a:solidFill>
                  <a:schemeClr val="accent1">
                    <a:lumMod val="20000"/>
                    <a:lumOff val="80000"/>
                  </a:schemeClr>
                </a:solidFill>
              </a:rPr>
              <a:t>Some providers hang onto them despite years of evidence that they have little impact.</a:t>
            </a:r>
          </a:p>
          <a:p>
            <a:r>
              <a:rPr lang="en-US" sz="2400" dirty="0">
                <a:solidFill>
                  <a:schemeClr val="accent1">
                    <a:lumMod val="20000"/>
                    <a:lumOff val="80000"/>
                  </a:schemeClr>
                </a:solidFill>
              </a:rPr>
              <a:t>Such programs might debunk a few myths or increase knowledge, but they don’t have any impact on actual behavior.</a:t>
            </a:r>
          </a:p>
          <a:p>
            <a:r>
              <a:rPr lang="en-US" sz="2400" dirty="0">
                <a:solidFill>
                  <a:schemeClr val="accent1">
                    <a:lumMod val="20000"/>
                    <a:lumOff val="80000"/>
                  </a:schemeClr>
                </a:solidFill>
              </a:rPr>
              <a:t>The latest innovations in violence prevention in other fields shift away from these old school “admonishment” programs.  Finger wagging, “just say no” approaches do not help people when they are in difficulty, emotionally charged situations.  </a:t>
            </a:r>
          </a:p>
        </p:txBody>
      </p:sp>
      <p:sp>
        <p:nvSpPr>
          <p:cNvPr id="4" name="Slide Number Placeholder 3">
            <a:extLst>
              <a:ext uri="{FF2B5EF4-FFF2-40B4-BE49-F238E27FC236}">
                <a16:creationId xmlns:a16="http://schemas.microsoft.com/office/drawing/2014/main" id="{AB8B65E7-B8B7-4775-80FC-98955912D5AB}"/>
              </a:ext>
            </a:extLst>
          </p:cNvPr>
          <p:cNvSpPr>
            <a:spLocks noGrp="1"/>
          </p:cNvSpPr>
          <p:nvPr>
            <p:ph type="sldNum" sz="quarter" idx="12"/>
          </p:nvPr>
        </p:nvSpPr>
        <p:spPr/>
        <p:txBody>
          <a:bodyPr/>
          <a:lstStyle/>
          <a:p>
            <a:fld id="{B6172A7F-2298-4D7A-8D3A-3B764054E1B4}" type="slidenum">
              <a:rPr lang="en-US" smtClean="0"/>
              <a:t>30</a:t>
            </a:fld>
            <a:endParaRPr lang="en-US"/>
          </a:p>
        </p:txBody>
      </p:sp>
      <p:sp>
        <p:nvSpPr>
          <p:cNvPr id="5" name="TextBox 4">
            <a:extLst>
              <a:ext uri="{FF2B5EF4-FFF2-40B4-BE49-F238E27FC236}">
                <a16:creationId xmlns:a16="http://schemas.microsoft.com/office/drawing/2014/main" id="{44711F92-2017-4F6C-B4BB-540E6FB1F5B1}"/>
              </a:ext>
            </a:extLst>
          </p:cNvPr>
          <p:cNvSpPr txBox="1"/>
          <p:nvPr/>
        </p:nvSpPr>
        <p:spPr>
          <a:xfrm>
            <a:off x="6322353" y="3824634"/>
            <a:ext cx="2636919" cy="246221"/>
          </a:xfrm>
          <a:prstGeom prst="rect">
            <a:avLst/>
          </a:prstGeom>
          <a:noFill/>
        </p:spPr>
        <p:txBody>
          <a:bodyPr wrap="square" rtlCol="0">
            <a:spAutoFit/>
          </a:bodyPr>
          <a:lstStyle/>
          <a:p>
            <a:r>
              <a:rPr lang="en-US" sz="1000" i="1" dirty="0"/>
              <a:t>Photo by </a:t>
            </a:r>
            <a:r>
              <a:rPr lang="en-US" sz="1000" i="1" dirty="0">
                <a:hlinkClick r:id="rId2"/>
              </a:rPr>
              <a:t>Gerd Altmann from </a:t>
            </a:r>
            <a:r>
              <a:rPr lang="en-US" sz="1000" i="1" dirty="0" err="1">
                <a:hlinkClick r:id="rId2"/>
              </a:rPr>
              <a:t>Pixabay</a:t>
            </a:r>
            <a:endParaRPr lang="en-US" sz="1000" i="1" dirty="0"/>
          </a:p>
        </p:txBody>
      </p:sp>
      <p:pic>
        <p:nvPicPr>
          <p:cNvPr id="7" name="Picture 6">
            <a:extLst>
              <a:ext uri="{FF2B5EF4-FFF2-40B4-BE49-F238E27FC236}">
                <a16:creationId xmlns:a16="http://schemas.microsoft.com/office/drawing/2014/main" id="{ADE424AE-9C7B-4423-98B2-6CC002C0E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838" y="2182752"/>
            <a:ext cx="2510434" cy="1622630"/>
          </a:xfrm>
          <a:prstGeom prst="rect">
            <a:avLst/>
          </a:prstGeom>
        </p:spPr>
      </p:pic>
      <p:sp>
        <p:nvSpPr>
          <p:cNvPr id="8" name="TextBox 7">
            <a:extLst>
              <a:ext uri="{FF2B5EF4-FFF2-40B4-BE49-F238E27FC236}">
                <a16:creationId xmlns:a16="http://schemas.microsoft.com/office/drawing/2014/main" id="{31C2BED0-C447-4A29-9813-6A18C34695C7}"/>
              </a:ext>
            </a:extLst>
          </p:cNvPr>
          <p:cNvSpPr txBox="1"/>
          <p:nvPr/>
        </p:nvSpPr>
        <p:spPr>
          <a:xfrm>
            <a:off x="6457950" y="4659457"/>
            <a:ext cx="2216726" cy="1631216"/>
          </a:xfrm>
          <a:prstGeom prst="rect">
            <a:avLst/>
          </a:prstGeom>
          <a:noFill/>
          <a:ln>
            <a:solidFill>
              <a:srgbClr val="FFFF00"/>
            </a:solidFill>
          </a:ln>
        </p:spPr>
        <p:txBody>
          <a:bodyPr wrap="square" rtlCol="0">
            <a:spAutoFit/>
          </a:bodyPr>
          <a:lstStyle/>
          <a:p>
            <a:r>
              <a:rPr lang="en-US" sz="2000" dirty="0">
                <a:solidFill>
                  <a:srgbClr val="FFFF00"/>
                </a:solidFill>
              </a:rPr>
              <a:t>Similar programs in substance abuse, nutrition, </a:t>
            </a:r>
            <a:r>
              <a:rPr lang="en-US" sz="2000" dirty="0" err="1">
                <a:solidFill>
                  <a:srgbClr val="FFFF00"/>
                </a:solidFill>
              </a:rPr>
              <a:t>etc</a:t>
            </a:r>
            <a:r>
              <a:rPr lang="en-US" sz="2000" dirty="0">
                <a:solidFill>
                  <a:srgbClr val="FFFF00"/>
                </a:solidFill>
              </a:rPr>
              <a:t> are also ineffective.</a:t>
            </a:r>
          </a:p>
        </p:txBody>
      </p:sp>
    </p:spTree>
    <p:extLst>
      <p:ext uri="{BB962C8B-B14F-4D97-AF65-F5344CB8AC3E}">
        <p14:creationId xmlns:p14="http://schemas.microsoft.com/office/powerpoint/2010/main" val="874101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BEB3-9897-4CAE-858C-7124F77AB9D8}"/>
              </a:ext>
            </a:extLst>
          </p:cNvPr>
          <p:cNvSpPr>
            <a:spLocks noGrp="1"/>
          </p:cNvSpPr>
          <p:nvPr>
            <p:ph type="title"/>
          </p:nvPr>
        </p:nvSpPr>
        <p:spPr>
          <a:xfrm>
            <a:off x="628650" y="226582"/>
            <a:ext cx="7886700" cy="1131164"/>
          </a:xfrm>
        </p:spPr>
        <p:txBody>
          <a:bodyPr/>
          <a:lstStyle/>
          <a:p>
            <a:pPr algn="ctr"/>
            <a:r>
              <a:rPr lang="en-US" dirty="0">
                <a:solidFill>
                  <a:schemeClr val="accent1">
                    <a:lumMod val="20000"/>
                    <a:lumOff val="80000"/>
                  </a:schemeClr>
                </a:solidFill>
              </a:rPr>
              <a:t>So What Does Help?</a:t>
            </a:r>
          </a:p>
        </p:txBody>
      </p:sp>
      <p:sp>
        <p:nvSpPr>
          <p:cNvPr id="3" name="Content Placeholder 2">
            <a:extLst>
              <a:ext uri="{FF2B5EF4-FFF2-40B4-BE49-F238E27FC236}">
                <a16:creationId xmlns:a16="http://schemas.microsoft.com/office/drawing/2014/main" id="{D514ADB0-872C-4572-8554-763D8C496C1E}"/>
              </a:ext>
            </a:extLst>
          </p:cNvPr>
          <p:cNvSpPr>
            <a:spLocks noGrp="1"/>
          </p:cNvSpPr>
          <p:nvPr>
            <p:ph idx="1"/>
          </p:nvPr>
        </p:nvSpPr>
        <p:spPr>
          <a:xfrm>
            <a:off x="360219" y="1283855"/>
            <a:ext cx="5430982" cy="5072496"/>
          </a:xfrm>
        </p:spPr>
        <p:txBody>
          <a:bodyPr/>
          <a:lstStyle/>
          <a:p>
            <a:r>
              <a:rPr lang="en-US" dirty="0">
                <a:solidFill>
                  <a:schemeClr val="accent1">
                    <a:lumMod val="20000"/>
                    <a:lumOff val="80000"/>
                  </a:schemeClr>
                </a:solidFill>
              </a:rPr>
              <a:t>The best way to prevent violence of any type (or, for that matter, poor outcomes in any domain) is to increase people’s resources and assets.  This can help </a:t>
            </a:r>
            <a:r>
              <a:rPr lang="en-US" b="1" i="1" u="sng" dirty="0">
                <a:solidFill>
                  <a:schemeClr val="accent1">
                    <a:lumMod val="20000"/>
                    <a:lumOff val="80000"/>
                  </a:schemeClr>
                </a:solidFill>
              </a:rPr>
              <a:t>insulate</a:t>
            </a:r>
            <a:r>
              <a:rPr lang="en-US" dirty="0">
                <a:solidFill>
                  <a:schemeClr val="accent1">
                    <a:lumMod val="20000"/>
                    <a:lumOff val="80000"/>
                  </a:schemeClr>
                </a:solidFill>
              </a:rPr>
              <a:t> them from many risks.  </a:t>
            </a:r>
          </a:p>
          <a:p>
            <a:r>
              <a:rPr lang="en-US" dirty="0">
                <a:solidFill>
                  <a:schemeClr val="accent1">
                    <a:lumMod val="20000"/>
                    <a:lumOff val="80000"/>
                  </a:schemeClr>
                </a:solidFill>
              </a:rPr>
              <a:t>It is not possible to completely eliminate the risk of violence—there is always the risk of some unlikely random attack.</a:t>
            </a:r>
          </a:p>
          <a:p>
            <a:r>
              <a:rPr lang="en-US" dirty="0">
                <a:solidFill>
                  <a:schemeClr val="accent1">
                    <a:lumMod val="20000"/>
                    <a:lumOff val="80000"/>
                  </a:schemeClr>
                </a:solidFill>
              </a:rPr>
              <a:t>However, by improving people’s portfolio of strengths, we can minimize risks.  </a:t>
            </a:r>
          </a:p>
          <a:p>
            <a:r>
              <a:rPr lang="en-US" dirty="0">
                <a:solidFill>
                  <a:schemeClr val="accent1">
                    <a:lumMod val="20000"/>
                    <a:lumOff val="80000"/>
                  </a:schemeClr>
                </a:solidFill>
              </a:rPr>
              <a:t>Even better, this approach to prevention works best with known caregivers and ongoing relationships (the main class of elder abuse perpetrators).  </a:t>
            </a:r>
          </a:p>
        </p:txBody>
      </p:sp>
      <p:sp>
        <p:nvSpPr>
          <p:cNvPr id="4" name="Slide Number Placeholder 3">
            <a:extLst>
              <a:ext uri="{FF2B5EF4-FFF2-40B4-BE49-F238E27FC236}">
                <a16:creationId xmlns:a16="http://schemas.microsoft.com/office/drawing/2014/main" id="{CC0AE6AA-C824-46A2-8F3D-3FD26763BB08}"/>
              </a:ext>
            </a:extLst>
          </p:cNvPr>
          <p:cNvSpPr>
            <a:spLocks noGrp="1"/>
          </p:cNvSpPr>
          <p:nvPr>
            <p:ph type="sldNum" sz="quarter" idx="12"/>
          </p:nvPr>
        </p:nvSpPr>
        <p:spPr/>
        <p:txBody>
          <a:bodyPr/>
          <a:lstStyle/>
          <a:p>
            <a:fld id="{B6172A7F-2298-4D7A-8D3A-3B764054E1B4}" type="slidenum">
              <a:rPr lang="en-US" smtClean="0"/>
              <a:t>31</a:t>
            </a:fld>
            <a:endParaRPr lang="en-US"/>
          </a:p>
        </p:txBody>
      </p:sp>
      <p:sp>
        <p:nvSpPr>
          <p:cNvPr id="5" name="TextBox 4">
            <a:extLst>
              <a:ext uri="{FF2B5EF4-FFF2-40B4-BE49-F238E27FC236}">
                <a16:creationId xmlns:a16="http://schemas.microsoft.com/office/drawing/2014/main" id="{E33CBA8C-61F3-47E4-8EB7-585689899507}"/>
              </a:ext>
            </a:extLst>
          </p:cNvPr>
          <p:cNvSpPr txBox="1"/>
          <p:nvPr/>
        </p:nvSpPr>
        <p:spPr>
          <a:xfrm>
            <a:off x="5791201" y="4140013"/>
            <a:ext cx="2724149" cy="246221"/>
          </a:xfrm>
          <a:prstGeom prst="rect">
            <a:avLst/>
          </a:prstGeom>
          <a:noFill/>
        </p:spPr>
        <p:txBody>
          <a:bodyPr wrap="square" rtlCol="0">
            <a:spAutoFit/>
          </a:bodyPr>
          <a:lstStyle/>
          <a:p>
            <a:r>
              <a:rPr lang="en-US" sz="1000" i="1" dirty="0"/>
              <a:t>Image by </a:t>
            </a:r>
            <a:r>
              <a:rPr lang="en-US" sz="1000" i="1" dirty="0">
                <a:hlinkClick r:id="rId2"/>
              </a:rPr>
              <a:t>Sasin </a:t>
            </a:r>
            <a:r>
              <a:rPr lang="en-US" sz="1000" i="1" dirty="0" err="1">
                <a:hlinkClick r:id="rId2"/>
              </a:rPr>
              <a:t>Tipchai</a:t>
            </a:r>
            <a:r>
              <a:rPr lang="en-US" sz="1000" i="1" dirty="0">
                <a:hlinkClick r:id="rId2"/>
              </a:rPr>
              <a:t> from </a:t>
            </a:r>
            <a:r>
              <a:rPr lang="en-US" sz="1000" i="1" dirty="0" err="1">
                <a:hlinkClick r:id="rId2"/>
              </a:rPr>
              <a:t>Pixabay</a:t>
            </a:r>
            <a:endParaRPr lang="en-US" sz="1000" i="1" dirty="0"/>
          </a:p>
        </p:txBody>
      </p:sp>
      <p:pic>
        <p:nvPicPr>
          <p:cNvPr id="7" name="Picture 6">
            <a:extLst>
              <a:ext uri="{FF2B5EF4-FFF2-40B4-BE49-F238E27FC236}">
                <a16:creationId xmlns:a16="http://schemas.microsoft.com/office/drawing/2014/main" id="{7B356280-8146-492A-9580-F4E9F4C87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1" y="2135865"/>
            <a:ext cx="3009207" cy="2007705"/>
          </a:xfrm>
          <a:prstGeom prst="rect">
            <a:avLst/>
          </a:prstGeom>
        </p:spPr>
      </p:pic>
    </p:spTree>
    <p:extLst>
      <p:ext uri="{BB962C8B-B14F-4D97-AF65-F5344CB8AC3E}">
        <p14:creationId xmlns:p14="http://schemas.microsoft.com/office/powerpoint/2010/main" val="316489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7DA-51C0-4B9B-9520-B10F6EDB3392}"/>
              </a:ext>
            </a:extLst>
          </p:cNvPr>
          <p:cNvSpPr>
            <a:spLocks noGrp="1"/>
          </p:cNvSpPr>
          <p:nvPr>
            <p:ph type="title"/>
          </p:nvPr>
        </p:nvSpPr>
        <p:spPr>
          <a:xfrm>
            <a:off x="628650" y="136525"/>
            <a:ext cx="7886700" cy="945656"/>
          </a:xfrm>
        </p:spPr>
        <p:txBody>
          <a:bodyPr/>
          <a:lstStyle/>
          <a:p>
            <a:pPr algn="ctr"/>
            <a:r>
              <a:rPr lang="en-US" dirty="0">
                <a:solidFill>
                  <a:schemeClr val="accent1">
                    <a:lumMod val="20000"/>
                    <a:lumOff val="80000"/>
                  </a:schemeClr>
                </a:solidFill>
              </a:rPr>
              <a:t>Find Their “Why”</a:t>
            </a:r>
          </a:p>
        </p:txBody>
      </p:sp>
      <p:sp>
        <p:nvSpPr>
          <p:cNvPr id="3" name="Content Placeholder 2">
            <a:extLst>
              <a:ext uri="{FF2B5EF4-FFF2-40B4-BE49-F238E27FC236}">
                <a16:creationId xmlns:a16="http://schemas.microsoft.com/office/drawing/2014/main" id="{24021C25-4E4E-4A94-8482-E52E6B6DF313}"/>
              </a:ext>
            </a:extLst>
          </p:cNvPr>
          <p:cNvSpPr>
            <a:spLocks noGrp="1"/>
          </p:cNvSpPr>
          <p:nvPr>
            <p:ph idx="1"/>
          </p:nvPr>
        </p:nvSpPr>
        <p:spPr>
          <a:xfrm>
            <a:off x="276837" y="1082181"/>
            <a:ext cx="8682605" cy="5503177"/>
          </a:xfrm>
        </p:spPr>
        <p:txBody>
          <a:bodyPr>
            <a:normAutofit/>
          </a:bodyPr>
          <a:lstStyle/>
          <a:p>
            <a:r>
              <a:rPr lang="en-US" dirty="0">
                <a:solidFill>
                  <a:schemeClr val="accent1">
                    <a:lumMod val="20000"/>
                    <a:lumOff val="80000"/>
                  </a:schemeClr>
                </a:solidFill>
              </a:rPr>
              <a:t>The most important step you can take with any client or family is to help them identify their motivations and goals.</a:t>
            </a:r>
          </a:p>
          <a:p>
            <a:r>
              <a:rPr lang="en-US" dirty="0">
                <a:solidFill>
                  <a:schemeClr val="accent1">
                    <a:lumMod val="20000"/>
                    <a:lumOff val="80000"/>
                  </a:schemeClr>
                </a:solidFill>
              </a:rPr>
              <a:t>For elders:</a:t>
            </a:r>
          </a:p>
          <a:p>
            <a:pPr lvl="1"/>
            <a:r>
              <a:rPr lang="en-US" dirty="0">
                <a:solidFill>
                  <a:schemeClr val="accent1">
                    <a:lumMod val="20000"/>
                    <a:lumOff val="80000"/>
                  </a:schemeClr>
                </a:solidFill>
              </a:rPr>
              <a:t>Does a grandparent want to be around for grandchildren or other family members?</a:t>
            </a:r>
          </a:p>
          <a:p>
            <a:pPr lvl="1"/>
            <a:r>
              <a:rPr lang="en-US" dirty="0">
                <a:solidFill>
                  <a:schemeClr val="accent1">
                    <a:lumMod val="20000"/>
                    <a:lumOff val="80000"/>
                  </a:schemeClr>
                </a:solidFill>
              </a:rPr>
              <a:t>Do they want to leave their family a strong legacy?</a:t>
            </a:r>
          </a:p>
          <a:p>
            <a:pPr lvl="1"/>
            <a:r>
              <a:rPr lang="en-US" dirty="0">
                <a:solidFill>
                  <a:schemeClr val="accent1">
                    <a:lumMod val="20000"/>
                    <a:lumOff val="80000"/>
                  </a:schemeClr>
                </a:solidFill>
              </a:rPr>
              <a:t>Are they still involved with their community, religious organization, or other activity?</a:t>
            </a:r>
          </a:p>
          <a:p>
            <a:r>
              <a:rPr lang="en-US" dirty="0">
                <a:solidFill>
                  <a:schemeClr val="accent1">
                    <a:lumMod val="20000"/>
                    <a:lumOff val="80000"/>
                  </a:schemeClr>
                </a:solidFill>
              </a:rPr>
              <a:t>For family members, find out why they are motivated to be good caregivers.  </a:t>
            </a:r>
          </a:p>
          <a:p>
            <a:pPr lvl="1"/>
            <a:r>
              <a:rPr lang="en-US" dirty="0">
                <a:solidFill>
                  <a:schemeClr val="accent1">
                    <a:lumMod val="20000"/>
                    <a:lumOff val="80000"/>
                  </a:schemeClr>
                </a:solidFill>
              </a:rPr>
              <a:t>Love and appreciation for the parent?</a:t>
            </a:r>
          </a:p>
          <a:p>
            <a:pPr lvl="1"/>
            <a:r>
              <a:rPr lang="en-US" dirty="0">
                <a:solidFill>
                  <a:schemeClr val="accent1">
                    <a:lumMod val="20000"/>
                    <a:lumOff val="80000"/>
                  </a:schemeClr>
                </a:solidFill>
              </a:rPr>
              <a:t>Wanting to be a good role model for children or other younger family members?</a:t>
            </a:r>
          </a:p>
          <a:p>
            <a:pPr lvl="1"/>
            <a:r>
              <a:rPr lang="en-US" dirty="0">
                <a:solidFill>
                  <a:schemeClr val="accent1">
                    <a:lumMod val="20000"/>
                    <a:lumOff val="80000"/>
                  </a:schemeClr>
                </a:solidFill>
              </a:rPr>
              <a:t>A sense of duty?  Does it match their idea of what a good person or a strong person does—an identity motive?</a:t>
            </a:r>
          </a:p>
          <a:p>
            <a:pPr lvl="1"/>
            <a:r>
              <a:rPr lang="en-US" dirty="0">
                <a:solidFill>
                  <a:schemeClr val="accent1">
                    <a:lumMod val="20000"/>
                    <a:lumOff val="80000"/>
                  </a:schemeClr>
                </a:solidFill>
              </a:rPr>
              <a:t>Continue to enjoy the time they spend with their parent or elder?  Does this relationship still meet some of their social needs?  </a:t>
            </a:r>
          </a:p>
          <a:p>
            <a:r>
              <a:rPr lang="en-US" dirty="0">
                <a:solidFill>
                  <a:schemeClr val="accent1">
                    <a:lumMod val="20000"/>
                    <a:lumOff val="80000"/>
                  </a:schemeClr>
                </a:solidFill>
              </a:rPr>
              <a:t>The lower functioning the client, the more important it is to take the time to do this step with caregivers.</a:t>
            </a:r>
          </a:p>
          <a:p>
            <a:r>
              <a:rPr lang="en-US" dirty="0">
                <a:solidFill>
                  <a:schemeClr val="accent1">
                    <a:lumMod val="20000"/>
                    <a:lumOff val="80000"/>
                  </a:schemeClr>
                </a:solidFill>
              </a:rPr>
              <a:t>If they only offer a financial motivation, use MI steps to process.</a:t>
            </a:r>
          </a:p>
        </p:txBody>
      </p:sp>
      <p:sp>
        <p:nvSpPr>
          <p:cNvPr id="4" name="Slide Number Placeholder 3">
            <a:extLst>
              <a:ext uri="{FF2B5EF4-FFF2-40B4-BE49-F238E27FC236}">
                <a16:creationId xmlns:a16="http://schemas.microsoft.com/office/drawing/2014/main" id="{92E4A286-B2B2-4B79-86FB-57992128CCDE}"/>
              </a:ext>
            </a:extLst>
          </p:cNvPr>
          <p:cNvSpPr>
            <a:spLocks noGrp="1"/>
          </p:cNvSpPr>
          <p:nvPr>
            <p:ph type="sldNum" sz="quarter" idx="12"/>
          </p:nvPr>
        </p:nvSpPr>
        <p:spPr/>
        <p:txBody>
          <a:bodyPr/>
          <a:lstStyle/>
          <a:p>
            <a:fld id="{B6172A7F-2298-4D7A-8D3A-3B764054E1B4}" type="slidenum">
              <a:rPr lang="en-US" smtClean="0"/>
              <a:t>32</a:t>
            </a:fld>
            <a:endParaRPr lang="en-US"/>
          </a:p>
        </p:txBody>
      </p:sp>
    </p:spTree>
    <p:extLst>
      <p:ext uri="{BB962C8B-B14F-4D97-AF65-F5344CB8AC3E}">
        <p14:creationId xmlns:p14="http://schemas.microsoft.com/office/powerpoint/2010/main" val="122155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A33D-C12C-4DCE-B28E-5A731FBC8321}"/>
              </a:ext>
            </a:extLst>
          </p:cNvPr>
          <p:cNvSpPr>
            <a:spLocks noGrp="1"/>
          </p:cNvSpPr>
          <p:nvPr>
            <p:ph type="title"/>
          </p:nvPr>
        </p:nvSpPr>
        <p:spPr>
          <a:xfrm>
            <a:off x="628650" y="136525"/>
            <a:ext cx="7886700" cy="981076"/>
          </a:xfrm>
        </p:spPr>
        <p:txBody>
          <a:bodyPr/>
          <a:lstStyle/>
          <a:p>
            <a:pPr algn="ctr"/>
            <a:r>
              <a:rPr lang="en-US" dirty="0">
                <a:solidFill>
                  <a:schemeClr val="accent1">
                    <a:lumMod val="20000"/>
                    <a:lumOff val="80000"/>
                  </a:schemeClr>
                </a:solidFill>
              </a:rPr>
              <a:t>Identify Strengths</a:t>
            </a:r>
          </a:p>
        </p:txBody>
      </p:sp>
      <p:sp>
        <p:nvSpPr>
          <p:cNvPr id="3" name="Content Placeholder 2">
            <a:extLst>
              <a:ext uri="{FF2B5EF4-FFF2-40B4-BE49-F238E27FC236}">
                <a16:creationId xmlns:a16="http://schemas.microsoft.com/office/drawing/2014/main" id="{4D4970CD-F817-4263-9FF5-C89010E016A7}"/>
              </a:ext>
            </a:extLst>
          </p:cNvPr>
          <p:cNvSpPr>
            <a:spLocks noGrp="1"/>
          </p:cNvSpPr>
          <p:nvPr>
            <p:ph idx="1"/>
          </p:nvPr>
        </p:nvSpPr>
        <p:spPr>
          <a:xfrm>
            <a:off x="203200" y="1117601"/>
            <a:ext cx="8737600" cy="5523344"/>
          </a:xfrm>
        </p:spPr>
        <p:txBody>
          <a:bodyPr>
            <a:normAutofit/>
          </a:bodyPr>
          <a:lstStyle/>
          <a:p>
            <a:r>
              <a:rPr lang="en-US" dirty="0">
                <a:solidFill>
                  <a:schemeClr val="accent1">
                    <a:lumMod val="20000"/>
                    <a:lumOff val="80000"/>
                  </a:schemeClr>
                </a:solidFill>
              </a:rPr>
              <a:t>The key element is to adopt a strengths-based approach.</a:t>
            </a:r>
          </a:p>
          <a:p>
            <a:endParaRPr lang="en-US" dirty="0">
              <a:solidFill>
                <a:schemeClr val="accent1">
                  <a:lumMod val="20000"/>
                  <a:lumOff val="80000"/>
                </a:schemeClr>
              </a:solidFill>
            </a:endParaRPr>
          </a:p>
          <a:p>
            <a:r>
              <a:rPr lang="en-US" dirty="0">
                <a:solidFill>
                  <a:schemeClr val="accent1">
                    <a:lumMod val="20000"/>
                    <a:lumOff val="80000"/>
                  </a:schemeClr>
                </a:solidFill>
              </a:rPr>
              <a:t>This means defining goals in positive terms—”Live a full life with the time I have left”—instead of negative ones—”Avoid being abused.”</a:t>
            </a:r>
          </a:p>
          <a:p>
            <a:r>
              <a:rPr lang="en-US" dirty="0">
                <a:solidFill>
                  <a:schemeClr val="accent1">
                    <a:lumMod val="20000"/>
                    <a:lumOff val="80000"/>
                  </a:schemeClr>
                </a:solidFill>
              </a:rPr>
              <a:t>Positive goals are important for caregivers too, </a:t>
            </a:r>
            <a:r>
              <a:rPr lang="en-US" dirty="0" err="1">
                <a:solidFill>
                  <a:schemeClr val="accent1">
                    <a:lumMod val="20000"/>
                    <a:lumOff val="80000"/>
                  </a:schemeClr>
                </a:solidFill>
              </a:rPr>
              <a:t>esp</a:t>
            </a:r>
            <a:r>
              <a:rPr lang="en-US" dirty="0">
                <a:solidFill>
                  <a:schemeClr val="accent1">
                    <a:lumMod val="20000"/>
                    <a:lumOff val="80000"/>
                  </a:schemeClr>
                </a:solidFill>
              </a:rPr>
              <a:t> those caring for vulnerable adults with severe dementia or other cognitive impairment. </a:t>
            </a:r>
          </a:p>
          <a:p>
            <a:r>
              <a:rPr lang="en-US" dirty="0">
                <a:solidFill>
                  <a:schemeClr val="accent1">
                    <a:lumMod val="20000"/>
                    <a:lumOff val="80000"/>
                  </a:schemeClr>
                </a:solidFill>
              </a:rPr>
              <a:t>It also means acknowledging strengths, and not just focusing on presenting problems or symptoms.</a:t>
            </a:r>
          </a:p>
          <a:p>
            <a:pPr lvl="1"/>
            <a:r>
              <a:rPr lang="en-US" dirty="0">
                <a:solidFill>
                  <a:schemeClr val="accent1">
                    <a:lumMod val="20000"/>
                    <a:lumOff val="80000"/>
                  </a:schemeClr>
                </a:solidFill>
              </a:rPr>
              <a:t>External resources such as housing, caregivers, established relationships with health care providers, social connections in community and with extended family</a:t>
            </a:r>
          </a:p>
          <a:p>
            <a:pPr lvl="1"/>
            <a:r>
              <a:rPr lang="en-US" dirty="0">
                <a:solidFill>
                  <a:schemeClr val="accent1">
                    <a:lumMod val="20000"/>
                    <a:lumOff val="80000"/>
                  </a:schemeClr>
                </a:solidFill>
              </a:rPr>
              <a:t>Personal assets such as ability to do self-care, activities of daily living, physical mobility, psychological strengths</a:t>
            </a:r>
          </a:p>
          <a:p>
            <a:r>
              <a:rPr lang="en-US" dirty="0">
                <a:solidFill>
                  <a:schemeClr val="accent1">
                    <a:lumMod val="20000"/>
                    <a:lumOff val="80000"/>
                  </a:schemeClr>
                </a:solidFill>
              </a:rPr>
              <a:t>Consider home visitation.  There’s no better way to do an assessment of strengths and needs.  Home visitation programs have good track records for falls prevention, medication management, and other pieces that need to be in place to reduce the risk of elder abuse.  </a:t>
            </a:r>
          </a:p>
        </p:txBody>
      </p:sp>
      <p:sp>
        <p:nvSpPr>
          <p:cNvPr id="4" name="Slide Number Placeholder 3">
            <a:extLst>
              <a:ext uri="{FF2B5EF4-FFF2-40B4-BE49-F238E27FC236}">
                <a16:creationId xmlns:a16="http://schemas.microsoft.com/office/drawing/2014/main" id="{A7C94A2E-2D47-4BF3-A054-91A601390CEA}"/>
              </a:ext>
            </a:extLst>
          </p:cNvPr>
          <p:cNvSpPr>
            <a:spLocks noGrp="1"/>
          </p:cNvSpPr>
          <p:nvPr>
            <p:ph type="sldNum" sz="quarter" idx="12"/>
          </p:nvPr>
        </p:nvSpPr>
        <p:spPr/>
        <p:txBody>
          <a:bodyPr/>
          <a:lstStyle/>
          <a:p>
            <a:fld id="{B6172A7F-2298-4D7A-8D3A-3B764054E1B4}" type="slidenum">
              <a:rPr lang="en-US" smtClean="0"/>
              <a:t>33</a:t>
            </a:fld>
            <a:endParaRPr lang="en-US"/>
          </a:p>
        </p:txBody>
      </p:sp>
    </p:spTree>
    <p:extLst>
      <p:ext uri="{BB962C8B-B14F-4D97-AF65-F5344CB8AC3E}">
        <p14:creationId xmlns:p14="http://schemas.microsoft.com/office/powerpoint/2010/main" val="2293834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697AC4-13C3-48DE-8811-7FAF32117FE6}"/>
              </a:ext>
            </a:extLst>
          </p:cNvPr>
          <p:cNvSpPr>
            <a:spLocks noGrp="1"/>
          </p:cNvSpPr>
          <p:nvPr>
            <p:ph type="ctrTitle"/>
          </p:nvPr>
        </p:nvSpPr>
        <p:spPr/>
        <p:txBody>
          <a:bodyPr wrap="square">
            <a:normAutofit fontScale="90000"/>
          </a:bodyPr>
          <a:lstStyle/>
          <a:p>
            <a:r>
              <a:rPr lang="en-US" dirty="0">
                <a:solidFill>
                  <a:schemeClr val="accent1">
                    <a:lumMod val="20000"/>
                    <a:lumOff val="80000"/>
                  </a:schemeClr>
                </a:solidFill>
              </a:rPr>
              <a:t>Motivational Interviewing</a:t>
            </a:r>
          </a:p>
        </p:txBody>
      </p:sp>
      <p:sp>
        <p:nvSpPr>
          <p:cNvPr id="6" name="Subtitle 5">
            <a:extLst>
              <a:ext uri="{FF2B5EF4-FFF2-40B4-BE49-F238E27FC236}">
                <a16:creationId xmlns:a16="http://schemas.microsoft.com/office/drawing/2014/main" id="{E3A261CC-E85F-454A-B24D-80415292C3A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930F31B-FE73-412F-B04E-30A02E0E1164}"/>
              </a:ext>
            </a:extLst>
          </p:cNvPr>
          <p:cNvSpPr>
            <a:spLocks noGrp="1"/>
          </p:cNvSpPr>
          <p:nvPr>
            <p:ph type="sldNum" sz="quarter" idx="12"/>
          </p:nvPr>
        </p:nvSpPr>
        <p:spPr/>
        <p:txBody>
          <a:bodyPr/>
          <a:lstStyle/>
          <a:p>
            <a:fld id="{B6172A7F-2298-4D7A-8D3A-3B764054E1B4}" type="slidenum">
              <a:rPr lang="en-US" smtClean="0"/>
              <a:t>34</a:t>
            </a:fld>
            <a:endParaRPr lang="en-US"/>
          </a:p>
        </p:txBody>
      </p:sp>
    </p:spTree>
    <p:extLst>
      <p:ext uri="{BB962C8B-B14F-4D97-AF65-F5344CB8AC3E}">
        <p14:creationId xmlns:p14="http://schemas.microsoft.com/office/powerpoint/2010/main" val="9076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B7DF-3DA3-420C-813B-C06823D9BAF9}"/>
              </a:ext>
            </a:extLst>
          </p:cNvPr>
          <p:cNvSpPr>
            <a:spLocks noGrp="1"/>
          </p:cNvSpPr>
          <p:nvPr>
            <p:ph type="title"/>
          </p:nvPr>
        </p:nvSpPr>
        <p:spPr>
          <a:xfrm>
            <a:off x="109057" y="149313"/>
            <a:ext cx="8925886" cy="910001"/>
          </a:xfrm>
        </p:spPr>
        <p:txBody>
          <a:bodyPr anchor="ctr">
            <a:normAutofit/>
          </a:bodyPr>
          <a:lstStyle/>
          <a:p>
            <a:pPr algn="ctr"/>
            <a:r>
              <a:rPr lang="en-US" b="1" dirty="0">
                <a:solidFill>
                  <a:schemeClr val="accent1">
                    <a:lumMod val="20000"/>
                    <a:lumOff val="80000"/>
                  </a:schemeClr>
                </a:solidFill>
              </a:rPr>
              <a:t>The “Spirit” of Motivational Interviewing </a:t>
            </a:r>
            <a:endParaRPr lang="en-US" dirty="0">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8DA1186B-1E51-45C2-BEE1-BE99AC85BB5A}"/>
              </a:ext>
            </a:extLst>
          </p:cNvPr>
          <p:cNvSpPr>
            <a:spLocks noGrp="1"/>
          </p:cNvSpPr>
          <p:nvPr>
            <p:ph idx="1"/>
          </p:nvPr>
        </p:nvSpPr>
        <p:spPr>
          <a:xfrm>
            <a:off x="276837" y="1059314"/>
            <a:ext cx="8556770" cy="5662162"/>
          </a:xfrm>
        </p:spPr>
        <p:txBody>
          <a:bodyPr>
            <a:normAutofit fontScale="92500" lnSpcReduction="10000"/>
          </a:bodyPr>
          <a:lstStyle/>
          <a:p>
            <a:r>
              <a:rPr lang="en-US" sz="2600" b="1" dirty="0">
                <a:solidFill>
                  <a:schemeClr val="tx1">
                    <a:lumMod val="20000"/>
                    <a:lumOff val="80000"/>
                  </a:schemeClr>
                </a:solidFill>
              </a:rPr>
              <a:t>Partnership </a:t>
            </a:r>
          </a:p>
          <a:p>
            <a:r>
              <a:rPr lang="en-US" dirty="0">
                <a:solidFill>
                  <a:schemeClr val="tx1">
                    <a:lumMod val="20000"/>
                    <a:lumOff val="80000"/>
                  </a:schemeClr>
                </a:solidFill>
              </a:rPr>
              <a:t>o Recognize that everyone is an expert in their own lives</a:t>
            </a:r>
          </a:p>
          <a:p>
            <a:r>
              <a:rPr lang="en-US" dirty="0">
                <a:solidFill>
                  <a:schemeClr val="tx1">
                    <a:lumMod val="20000"/>
                    <a:lumOff val="80000"/>
                  </a:schemeClr>
                </a:solidFill>
              </a:rPr>
              <a:t>o Ask permission </a:t>
            </a:r>
          </a:p>
          <a:p>
            <a:r>
              <a:rPr lang="en-US" dirty="0">
                <a:solidFill>
                  <a:schemeClr val="tx1">
                    <a:lumMod val="20000"/>
                    <a:lumOff val="80000"/>
                  </a:schemeClr>
                </a:solidFill>
              </a:rPr>
              <a:t>o Focus on mutual understanding versus the provider being right </a:t>
            </a:r>
          </a:p>
          <a:p>
            <a:r>
              <a:rPr lang="en-US" sz="2300" b="1" dirty="0">
                <a:solidFill>
                  <a:schemeClr val="tx1">
                    <a:lumMod val="20000"/>
                    <a:lumOff val="80000"/>
                  </a:schemeClr>
                </a:solidFill>
              </a:rPr>
              <a:t>Acceptance/Autonomy/Absolute Worth </a:t>
            </a:r>
          </a:p>
          <a:p>
            <a:r>
              <a:rPr lang="en-US" dirty="0">
                <a:solidFill>
                  <a:schemeClr val="tx1">
                    <a:lumMod val="20000"/>
                    <a:lumOff val="80000"/>
                  </a:schemeClr>
                </a:solidFill>
              </a:rPr>
              <a:t>o Provider is a guide, but people must make their own decisions to change </a:t>
            </a:r>
          </a:p>
          <a:p>
            <a:r>
              <a:rPr lang="en-US" dirty="0">
                <a:solidFill>
                  <a:schemeClr val="tx1">
                    <a:lumMod val="20000"/>
                    <a:lumOff val="80000"/>
                  </a:schemeClr>
                </a:solidFill>
              </a:rPr>
              <a:t>o Respect patient autonomy – whether or not they change </a:t>
            </a:r>
          </a:p>
          <a:p>
            <a:r>
              <a:rPr lang="en-US" dirty="0">
                <a:solidFill>
                  <a:schemeClr val="tx1">
                    <a:lumMod val="20000"/>
                    <a:lumOff val="80000"/>
                  </a:schemeClr>
                </a:solidFill>
              </a:rPr>
              <a:t>o </a:t>
            </a:r>
            <a:r>
              <a:rPr lang="en-US" i="1" u="sng" dirty="0">
                <a:solidFill>
                  <a:schemeClr val="tx1">
                    <a:lumMod val="20000"/>
                    <a:lumOff val="80000"/>
                  </a:schemeClr>
                </a:solidFill>
              </a:rPr>
              <a:t>See ambivalence as normal </a:t>
            </a:r>
          </a:p>
          <a:p>
            <a:r>
              <a:rPr lang="en-US" sz="2300" b="1" dirty="0">
                <a:solidFill>
                  <a:schemeClr val="tx1">
                    <a:lumMod val="20000"/>
                    <a:lumOff val="80000"/>
                  </a:schemeClr>
                </a:solidFill>
              </a:rPr>
              <a:t>Compassion</a:t>
            </a:r>
            <a:r>
              <a:rPr lang="en-US" b="1" dirty="0">
                <a:solidFill>
                  <a:schemeClr val="tx1">
                    <a:lumMod val="20000"/>
                    <a:lumOff val="80000"/>
                  </a:schemeClr>
                </a:solidFill>
              </a:rPr>
              <a:t> </a:t>
            </a:r>
            <a:endParaRPr lang="en-US" dirty="0">
              <a:solidFill>
                <a:schemeClr val="tx1">
                  <a:lumMod val="20000"/>
                  <a:lumOff val="80000"/>
                </a:schemeClr>
              </a:solidFill>
            </a:endParaRPr>
          </a:p>
          <a:p>
            <a:r>
              <a:rPr lang="en-US" dirty="0">
                <a:solidFill>
                  <a:schemeClr val="tx1">
                    <a:lumMod val="20000"/>
                    <a:lumOff val="80000"/>
                  </a:schemeClr>
                </a:solidFill>
              </a:rPr>
              <a:t>o Genuine care and concern </a:t>
            </a:r>
          </a:p>
          <a:p>
            <a:r>
              <a:rPr lang="en-US" dirty="0">
                <a:solidFill>
                  <a:schemeClr val="tx1">
                    <a:lumMod val="20000"/>
                    <a:lumOff val="80000"/>
                  </a:schemeClr>
                </a:solidFill>
              </a:rPr>
              <a:t>o Understand and validate the struggle </a:t>
            </a:r>
          </a:p>
          <a:p>
            <a:r>
              <a:rPr lang="en-US" sz="2300" b="1" dirty="0">
                <a:solidFill>
                  <a:schemeClr val="tx1">
                    <a:lumMod val="20000"/>
                    <a:lumOff val="80000"/>
                  </a:schemeClr>
                </a:solidFill>
              </a:rPr>
              <a:t>Evocation</a:t>
            </a:r>
            <a:r>
              <a:rPr lang="en-US" b="1" dirty="0">
                <a:solidFill>
                  <a:schemeClr val="tx1">
                    <a:lumMod val="20000"/>
                    <a:lumOff val="80000"/>
                  </a:schemeClr>
                </a:solidFill>
              </a:rPr>
              <a:t> </a:t>
            </a:r>
            <a:endParaRPr lang="en-US" dirty="0">
              <a:solidFill>
                <a:schemeClr val="tx1">
                  <a:lumMod val="20000"/>
                  <a:lumOff val="80000"/>
                </a:schemeClr>
              </a:solidFill>
            </a:endParaRPr>
          </a:p>
          <a:p>
            <a:r>
              <a:rPr lang="en-US" dirty="0">
                <a:solidFill>
                  <a:schemeClr val="tx1">
                    <a:lumMod val="20000"/>
                    <a:lumOff val="80000"/>
                  </a:schemeClr>
                </a:solidFill>
              </a:rPr>
              <a:t>o Instead of telling people what to do, evokes person’s own motivation and resources for change </a:t>
            </a:r>
          </a:p>
          <a:p>
            <a:r>
              <a:rPr lang="en-US" dirty="0">
                <a:solidFill>
                  <a:schemeClr val="tx1">
                    <a:lumMod val="20000"/>
                    <a:lumOff val="80000"/>
                  </a:schemeClr>
                </a:solidFill>
              </a:rPr>
              <a:t>o Trust patient to be motivated for something </a:t>
            </a:r>
          </a:p>
          <a:p>
            <a:r>
              <a:rPr lang="en-US" dirty="0">
                <a:solidFill>
                  <a:schemeClr val="tx1">
                    <a:lumMod val="20000"/>
                    <a:lumOff val="80000"/>
                  </a:schemeClr>
                </a:solidFill>
              </a:rPr>
              <a:t>o Avoid expert trap </a:t>
            </a:r>
          </a:p>
          <a:p>
            <a:endParaRPr lang="en-US" dirty="0">
              <a:solidFill>
                <a:schemeClr val="tx1">
                  <a:lumMod val="20000"/>
                  <a:lumOff val="80000"/>
                </a:schemeClr>
              </a:solidFill>
            </a:endParaRPr>
          </a:p>
        </p:txBody>
      </p:sp>
      <p:sp>
        <p:nvSpPr>
          <p:cNvPr id="4" name="Slide Number Placeholder 3">
            <a:extLst>
              <a:ext uri="{FF2B5EF4-FFF2-40B4-BE49-F238E27FC236}">
                <a16:creationId xmlns:a16="http://schemas.microsoft.com/office/drawing/2014/main" id="{A3AE8CFA-7BFF-404C-87F4-A4E5A1EE4BDE}"/>
              </a:ext>
            </a:extLst>
          </p:cNvPr>
          <p:cNvSpPr>
            <a:spLocks noGrp="1"/>
          </p:cNvSpPr>
          <p:nvPr>
            <p:ph type="sldNum" sz="quarter" idx="12"/>
          </p:nvPr>
        </p:nvSpPr>
        <p:spPr/>
        <p:txBody>
          <a:bodyPr/>
          <a:lstStyle/>
          <a:p>
            <a:fld id="{B6172A7F-2298-4D7A-8D3A-3B764054E1B4}" type="slidenum">
              <a:rPr lang="en-US" smtClean="0"/>
              <a:t>35</a:t>
            </a:fld>
            <a:endParaRPr lang="en-US"/>
          </a:p>
        </p:txBody>
      </p:sp>
      <p:sp>
        <p:nvSpPr>
          <p:cNvPr id="5" name="TextBox 4">
            <a:extLst>
              <a:ext uri="{FF2B5EF4-FFF2-40B4-BE49-F238E27FC236}">
                <a16:creationId xmlns:a16="http://schemas.microsoft.com/office/drawing/2014/main" id="{AF1AAA2E-F387-4B56-BE77-F14FCF8349A2}"/>
              </a:ext>
            </a:extLst>
          </p:cNvPr>
          <p:cNvSpPr txBox="1"/>
          <p:nvPr/>
        </p:nvSpPr>
        <p:spPr>
          <a:xfrm>
            <a:off x="5176007" y="3546861"/>
            <a:ext cx="3514987" cy="1569660"/>
          </a:xfrm>
          <a:prstGeom prst="rect">
            <a:avLst/>
          </a:prstGeom>
          <a:noFill/>
          <a:ln w="28575">
            <a:solidFill>
              <a:schemeClr val="accent1"/>
            </a:solidFill>
          </a:ln>
        </p:spPr>
        <p:txBody>
          <a:bodyPr wrap="square" rtlCol="0">
            <a:spAutoFit/>
          </a:bodyPr>
          <a:lstStyle/>
          <a:p>
            <a:r>
              <a:rPr lang="en-US" sz="1600" i="1" dirty="0"/>
              <a:t> You may not remember all of the processes and techniques of MI, but if you incorporate the Spirit of MI in all of your interactions with patients, you would have gone a long way in making a difference.</a:t>
            </a:r>
          </a:p>
        </p:txBody>
      </p:sp>
      <p:sp>
        <p:nvSpPr>
          <p:cNvPr id="8" name="TextBox 7">
            <a:extLst>
              <a:ext uri="{FF2B5EF4-FFF2-40B4-BE49-F238E27FC236}">
                <a16:creationId xmlns:a16="http://schemas.microsoft.com/office/drawing/2014/main" id="{CFA6BDBC-1FF7-420D-B2F6-B7E115F6112D}"/>
              </a:ext>
            </a:extLst>
          </p:cNvPr>
          <p:cNvSpPr txBox="1"/>
          <p:nvPr/>
        </p:nvSpPr>
        <p:spPr>
          <a:xfrm>
            <a:off x="3598877" y="6425031"/>
            <a:ext cx="4239061" cy="276999"/>
          </a:xfrm>
          <a:prstGeom prst="rect">
            <a:avLst/>
          </a:prstGeom>
          <a:noFill/>
          <a:ln w="28575">
            <a:solidFill>
              <a:schemeClr val="accent1"/>
            </a:solidFill>
          </a:ln>
        </p:spPr>
        <p:txBody>
          <a:bodyPr wrap="square" rtlCol="0">
            <a:spAutoFit/>
          </a:bodyPr>
          <a:lstStyle/>
          <a:p>
            <a:r>
              <a:rPr lang="en-US" sz="1200" i="1" dirty="0"/>
              <a:t> MI slides adapted from Community Care of North Carolina</a:t>
            </a:r>
          </a:p>
        </p:txBody>
      </p:sp>
    </p:spTree>
    <p:extLst>
      <p:ext uri="{BB962C8B-B14F-4D97-AF65-F5344CB8AC3E}">
        <p14:creationId xmlns:p14="http://schemas.microsoft.com/office/powerpoint/2010/main" val="2479884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C440-84FA-460D-9155-461F377A9D04}"/>
              </a:ext>
            </a:extLst>
          </p:cNvPr>
          <p:cNvSpPr>
            <a:spLocks noGrp="1"/>
          </p:cNvSpPr>
          <p:nvPr>
            <p:ph type="title"/>
          </p:nvPr>
        </p:nvSpPr>
        <p:spPr>
          <a:xfrm>
            <a:off x="628650" y="136524"/>
            <a:ext cx="7886700" cy="987601"/>
          </a:xfrm>
        </p:spPr>
        <p:txBody>
          <a:bodyPr/>
          <a:lstStyle/>
          <a:p>
            <a:pPr algn="ctr"/>
            <a:r>
              <a:rPr lang="en-US" b="1" dirty="0">
                <a:solidFill>
                  <a:schemeClr val="accent1">
                    <a:lumMod val="20000"/>
                    <a:lumOff val="80000"/>
                  </a:schemeClr>
                </a:solidFill>
              </a:rPr>
              <a:t>ROLL WITH RESISTANCE</a:t>
            </a:r>
            <a:endParaRPr lang="en-US" dirty="0">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E993AAE-7629-4079-BB1C-32BCE494FAD8}"/>
              </a:ext>
            </a:extLst>
          </p:cNvPr>
          <p:cNvSpPr>
            <a:spLocks noGrp="1"/>
          </p:cNvSpPr>
          <p:nvPr>
            <p:ph idx="1"/>
          </p:nvPr>
        </p:nvSpPr>
        <p:spPr>
          <a:xfrm>
            <a:off x="302004" y="1308683"/>
            <a:ext cx="8424696" cy="5268286"/>
          </a:xfrm>
        </p:spPr>
        <p:txBody>
          <a:bodyPr>
            <a:normAutofit/>
          </a:bodyPr>
          <a:lstStyle/>
          <a:p>
            <a:r>
              <a:rPr lang="en-US" b="1" dirty="0">
                <a:solidFill>
                  <a:schemeClr val="tx1">
                    <a:lumMod val="20000"/>
                    <a:lumOff val="80000"/>
                  </a:schemeClr>
                </a:solidFill>
              </a:rPr>
              <a:t>IMPORTANT!</a:t>
            </a:r>
          </a:p>
          <a:p>
            <a:r>
              <a:rPr lang="en-US" dirty="0">
                <a:solidFill>
                  <a:schemeClr val="tx1">
                    <a:lumMod val="20000"/>
                    <a:lumOff val="80000"/>
                  </a:schemeClr>
                </a:solidFill>
              </a:rPr>
              <a:t>The resistance or disconnect a person offers can be turned or reframed slightly to create a new momentum toward change. The object that is in motion here, expressed as resistance, is not a person but a perception. So, roll, flow with it; no need to oppose. </a:t>
            </a:r>
          </a:p>
          <a:p>
            <a:r>
              <a:rPr lang="en-US" dirty="0">
                <a:solidFill>
                  <a:schemeClr val="tx1">
                    <a:lumMod val="20000"/>
                    <a:lumOff val="80000"/>
                  </a:schemeClr>
                </a:solidFill>
              </a:rPr>
              <a:t> Avoid arguing for change (unnecessary stress for you and stress for the patient). </a:t>
            </a:r>
          </a:p>
          <a:p>
            <a:r>
              <a:rPr lang="en-US" dirty="0">
                <a:solidFill>
                  <a:schemeClr val="tx1">
                    <a:lumMod val="20000"/>
                    <a:lumOff val="80000"/>
                  </a:schemeClr>
                </a:solidFill>
              </a:rPr>
              <a:t> It is a signal to RESPOND DIFFERENTLY, slow down…listen...breathe. </a:t>
            </a:r>
          </a:p>
          <a:p>
            <a:endParaRPr lang="en-US" dirty="0">
              <a:solidFill>
                <a:schemeClr val="tx1">
                  <a:lumMod val="20000"/>
                  <a:lumOff val="80000"/>
                </a:schemeClr>
              </a:solidFill>
            </a:endParaRPr>
          </a:p>
          <a:p>
            <a:r>
              <a:rPr lang="en-US" dirty="0">
                <a:solidFill>
                  <a:schemeClr val="tx1">
                    <a:lumMod val="20000"/>
                    <a:lumOff val="80000"/>
                  </a:schemeClr>
                </a:solidFill>
              </a:rPr>
              <a:t>Examples:</a:t>
            </a:r>
          </a:p>
          <a:p>
            <a:r>
              <a:rPr lang="en-US" dirty="0">
                <a:solidFill>
                  <a:schemeClr val="tx1">
                    <a:lumMod val="20000"/>
                    <a:lumOff val="80000"/>
                  </a:schemeClr>
                </a:solidFill>
              </a:rPr>
              <a:t>“It sounds like you have tried before and it hasn’t worked for you.” </a:t>
            </a:r>
          </a:p>
          <a:p>
            <a:r>
              <a:rPr lang="en-US" dirty="0">
                <a:solidFill>
                  <a:schemeClr val="tx1">
                    <a:lumMod val="20000"/>
                    <a:lumOff val="80000"/>
                  </a:schemeClr>
                </a:solidFill>
              </a:rPr>
              <a:t>“On the one hand, it seems you recognize there are some real problems here I’m trying to help with, and on the other hand, what I am suggesting is just not acceptable for you right now.” </a:t>
            </a:r>
          </a:p>
        </p:txBody>
      </p:sp>
      <p:sp>
        <p:nvSpPr>
          <p:cNvPr id="4" name="Slide Number Placeholder 3">
            <a:extLst>
              <a:ext uri="{FF2B5EF4-FFF2-40B4-BE49-F238E27FC236}">
                <a16:creationId xmlns:a16="http://schemas.microsoft.com/office/drawing/2014/main" id="{0F733D8B-C20A-425B-AB72-C35189A54D90}"/>
              </a:ext>
            </a:extLst>
          </p:cNvPr>
          <p:cNvSpPr>
            <a:spLocks noGrp="1"/>
          </p:cNvSpPr>
          <p:nvPr>
            <p:ph type="sldNum" sz="quarter" idx="12"/>
          </p:nvPr>
        </p:nvSpPr>
        <p:spPr/>
        <p:txBody>
          <a:bodyPr/>
          <a:lstStyle/>
          <a:p>
            <a:fld id="{B6172A7F-2298-4D7A-8D3A-3B764054E1B4}" type="slidenum">
              <a:rPr lang="en-US" smtClean="0"/>
              <a:t>36</a:t>
            </a:fld>
            <a:endParaRPr lang="en-US"/>
          </a:p>
        </p:txBody>
      </p:sp>
    </p:spTree>
    <p:extLst>
      <p:ext uri="{BB962C8B-B14F-4D97-AF65-F5344CB8AC3E}">
        <p14:creationId xmlns:p14="http://schemas.microsoft.com/office/powerpoint/2010/main" val="1159907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DD90-7AFD-4BB0-87A8-295B3408807F}"/>
              </a:ext>
            </a:extLst>
          </p:cNvPr>
          <p:cNvSpPr>
            <a:spLocks noGrp="1"/>
          </p:cNvSpPr>
          <p:nvPr>
            <p:ph type="title"/>
          </p:nvPr>
        </p:nvSpPr>
        <p:spPr>
          <a:xfrm>
            <a:off x="142613" y="136525"/>
            <a:ext cx="8850385" cy="811431"/>
          </a:xfrm>
        </p:spPr>
        <p:txBody>
          <a:bodyPr/>
          <a:lstStyle/>
          <a:p>
            <a:pPr algn="ctr"/>
            <a:r>
              <a:rPr lang="en-US" dirty="0">
                <a:solidFill>
                  <a:schemeClr val="accent1">
                    <a:lumMod val="20000"/>
                    <a:lumOff val="80000"/>
                  </a:schemeClr>
                </a:solidFill>
              </a:rPr>
              <a:t>Key Element:  Develop Discrepancy</a:t>
            </a:r>
          </a:p>
        </p:txBody>
      </p:sp>
      <p:sp>
        <p:nvSpPr>
          <p:cNvPr id="3" name="Content Placeholder 2">
            <a:extLst>
              <a:ext uri="{FF2B5EF4-FFF2-40B4-BE49-F238E27FC236}">
                <a16:creationId xmlns:a16="http://schemas.microsoft.com/office/drawing/2014/main" id="{1407ABAE-9D8C-4909-8301-6EAA63E2777D}"/>
              </a:ext>
            </a:extLst>
          </p:cNvPr>
          <p:cNvSpPr>
            <a:spLocks noGrp="1"/>
          </p:cNvSpPr>
          <p:nvPr>
            <p:ph idx="1"/>
          </p:nvPr>
        </p:nvSpPr>
        <p:spPr>
          <a:xfrm>
            <a:off x="218114" y="1090569"/>
            <a:ext cx="8665827" cy="5553512"/>
          </a:xfrm>
        </p:spPr>
        <p:txBody>
          <a:bodyPr>
            <a:normAutofit lnSpcReduction="10000"/>
          </a:bodyPr>
          <a:lstStyle/>
          <a:p>
            <a:r>
              <a:rPr lang="en-US" dirty="0">
                <a:solidFill>
                  <a:schemeClr val="tx1">
                    <a:lumMod val="20000"/>
                    <a:lumOff val="80000"/>
                  </a:schemeClr>
                </a:solidFill>
              </a:rPr>
              <a:t>Change is motivated by a perceived discrepancy (difference) between present behavior and a person’s important goals and values. Developing discrepancy should be done in a non-judgmental way. </a:t>
            </a:r>
          </a:p>
          <a:p>
            <a:r>
              <a:rPr lang="en-US" dirty="0">
                <a:solidFill>
                  <a:schemeClr val="tx1">
                    <a:lumMod val="20000"/>
                    <a:lumOff val="80000"/>
                  </a:schemeClr>
                </a:solidFill>
              </a:rPr>
              <a:t>Common techniques used to create or develop discrepancies include: </a:t>
            </a:r>
          </a:p>
          <a:p>
            <a:r>
              <a:rPr lang="en-US" dirty="0">
                <a:solidFill>
                  <a:schemeClr val="tx1">
                    <a:lumMod val="20000"/>
                    <a:lumOff val="80000"/>
                  </a:schemeClr>
                </a:solidFill>
              </a:rPr>
              <a:t> Asking the person to look into the future and imagine a changed life under certain conditions (i.e., condition is well managed) or to look into the past and recall periods of better functioning. </a:t>
            </a:r>
          </a:p>
          <a:p>
            <a:r>
              <a:rPr lang="en-US" dirty="0">
                <a:solidFill>
                  <a:schemeClr val="tx1">
                    <a:lumMod val="20000"/>
                    <a:lumOff val="80000"/>
                  </a:schemeClr>
                </a:solidFill>
              </a:rPr>
              <a:t> Ask the person to consider the worst possible scenario resulting from not changing behavior or the best possible consequences resulting from trying to change. Reflect any movement toward change. </a:t>
            </a:r>
          </a:p>
          <a:p>
            <a:r>
              <a:rPr lang="en-US" dirty="0">
                <a:solidFill>
                  <a:schemeClr val="tx1">
                    <a:lumMod val="20000"/>
                    <a:lumOff val="80000"/>
                  </a:schemeClr>
                </a:solidFill>
              </a:rPr>
              <a:t> Ask questions about behaviors that don’t support goals set by the patient. Present discrepancies as legitimate conflicts or mixed experiences rather than as contradictions or judgments that prove person has a problem. </a:t>
            </a:r>
          </a:p>
          <a:p>
            <a:r>
              <a:rPr lang="en-US" dirty="0">
                <a:solidFill>
                  <a:schemeClr val="tx1">
                    <a:lumMod val="20000"/>
                    <a:lumOff val="80000"/>
                  </a:schemeClr>
                </a:solidFill>
              </a:rPr>
              <a:t>Example:  “On one hand I hear you saying that you would like to walk your grandson to the bus stop in the mornings, and on the other hand you said it is hard for you to get up in the morning if you haven’t been taking your medications regularly.” </a:t>
            </a:r>
          </a:p>
        </p:txBody>
      </p:sp>
      <p:sp>
        <p:nvSpPr>
          <p:cNvPr id="4" name="Slide Number Placeholder 3">
            <a:extLst>
              <a:ext uri="{FF2B5EF4-FFF2-40B4-BE49-F238E27FC236}">
                <a16:creationId xmlns:a16="http://schemas.microsoft.com/office/drawing/2014/main" id="{20D71683-7E7A-4A39-ACF3-163DB55F8674}"/>
              </a:ext>
            </a:extLst>
          </p:cNvPr>
          <p:cNvSpPr>
            <a:spLocks noGrp="1"/>
          </p:cNvSpPr>
          <p:nvPr>
            <p:ph type="sldNum" sz="quarter" idx="12"/>
          </p:nvPr>
        </p:nvSpPr>
        <p:spPr/>
        <p:txBody>
          <a:bodyPr/>
          <a:lstStyle/>
          <a:p>
            <a:fld id="{B6172A7F-2298-4D7A-8D3A-3B764054E1B4}" type="slidenum">
              <a:rPr lang="en-US" smtClean="0"/>
              <a:t>37</a:t>
            </a:fld>
            <a:endParaRPr lang="en-US"/>
          </a:p>
        </p:txBody>
      </p:sp>
    </p:spTree>
    <p:extLst>
      <p:ext uri="{BB962C8B-B14F-4D97-AF65-F5344CB8AC3E}">
        <p14:creationId xmlns:p14="http://schemas.microsoft.com/office/powerpoint/2010/main" val="3725530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194174-1BB1-4301-B3C4-41D1960DA05C}"/>
              </a:ext>
            </a:extLst>
          </p:cNvPr>
          <p:cNvPicPr>
            <a:picLocks noGrp="1" noChangeAspect="1"/>
          </p:cNvPicPr>
          <p:nvPr>
            <p:ph idx="1"/>
          </p:nvPr>
        </p:nvPicPr>
        <p:blipFill>
          <a:blip r:embed="rId2"/>
          <a:stretch>
            <a:fillRect/>
          </a:stretch>
        </p:blipFill>
        <p:spPr>
          <a:xfrm>
            <a:off x="1867320" y="277650"/>
            <a:ext cx="5409359" cy="6302700"/>
          </a:xfrm>
          <a:prstGeom prst="rect">
            <a:avLst/>
          </a:prstGeom>
        </p:spPr>
      </p:pic>
      <p:sp>
        <p:nvSpPr>
          <p:cNvPr id="4" name="Slide Number Placeholder 3">
            <a:extLst>
              <a:ext uri="{FF2B5EF4-FFF2-40B4-BE49-F238E27FC236}">
                <a16:creationId xmlns:a16="http://schemas.microsoft.com/office/drawing/2014/main" id="{B4B38EDD-A932-4FB1-AAEF-B98735B10975}"/>
              </a:ext>
            </a:extLst>
          </p:cNvPr>
          <p:cNvSpPr>
            <a:spLocks noGrp="1"/>
          </p:cNvSpPr>
          <p:nvPr>
            <p:ph type="sldNum" sz="quarter" idx="12"/>
          </p:nvPr>
        </p:nvSpPr>
        <p:spPr/>
        <p:txBody>
          <a:bodyPr/>
          <a:lstStyle/>
          <a:p>
            <a:fld id="{B6172A7F-2298-4D7A-8D3A-3B764054E1B4}" type="slidenum">
              <a:rPr lang="en-US" smtClean="0"/>
              <a:t>38</a:t>
            </a:fld>
            <a:endParaRPr lang="en-US"/>
          </a:p>
        </p:txBody>
      </p:sp>
    </p:spTree>
    <p:extLst>
      <p:ext uri="{BB962C8B-B14F-4D97-AF65-F5344CB8AC3E}">
        <p14:creationId xmlns:p14="http://schemas.microsoft.com/office/powerpoint/2010/main" val="3626363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9E9-269B-410A-A988-F9F07F6FC63A}"/>
              </a:ext>
            </a:extLst>
          </p:cNvPr>
          <p:cNvSpPr>
            <a:spLocks noGrp="1"/>
          </p:cNvSpPr>
          <p:nvPr>
            <p:ph type="title"/>
          </p:nvPr>
        </p:nvSpPr>
        <p:spPr>
          <a:xfrm>
            <a:off x="96473" y="27467"/>
            <a:ext cx="8951053" cy="836599"/>
          </a:xfrm>
        </p:spPr>
        <p:txBody>
          <a:bodyPr/>
          <a:lstStyle/>
          <a:p>
            <a:pPr algn="ctr"/>
            <a:r>
              <a:rPr lang="en-US" b="1" dirty="0">
                <a:solidFill>
                  <a:schemeClr val="accent1">
                    <a:lumMod val="20000"/>
                    <a:lumOff val="80000"/>
                  </a:schemeClr>
                </a:solidFill>
              </a:rPr>
              <a:t>Evoking : Exploring Pros and Cons </a:t>
            </a:r>
            <a:endParaRPr lang="en-US" dirty="0">
              <a:solidFill>
                <a:schemeClr val="accent1">
                  <a:lumMod val="20000"/>
                  <a:lumOff val="80000"/>
                </a:schemeClr>
              </a:solidFill>
            </a:endParaRPr>
          </a:p>
        </p:txBody>
      </p:sp>
      <p:pic>
        <p:nvPicPr>
          <p:cNvPr id="5" name="Content Placeholder 4">
            <a:extLst>
              <a:ext uri="{FF2B5EF4-FFF2-40B4-BE49-F238E27FC236}">
                <a16:creationId xmlns:a16="http://schemas.microsoft.com/office/drawing/2014/main" id="{1D7882D3-B489-4BDA-AE77-1A750C653167}"/>
              </a:ext>
            </a:extLst>
          </p:cNvPr>
          <p:cNvPicPr>
            <a:picLocks noGrp="1" noChangeAspect="1"/>
          </p:cNvPicPr>
          <p:nvPr>
            <p:ph idx="1"/>
          </p:nvPr>
        </p:nvPicPr>
        <p:blipFill>
          <a:blip r:embed="rId2"/>
          <a:stretch>
            <a:fillRect/>
          </a:stretch>
        </p:blipFill>
        <p:spPr>
          <a:xfrm>
            <a:off x="1746624" y="834139"/>
            <a:ext cx="5769912" cy="5887337"/>
          </a:xfrm>
          <a:prstGeom prst="rect">
            <a:avLst/>
          </a:prstGeom>
        </p:spPr>
      </p:pic>
      <p:sp>
        <p:nvSpPr>
          <p:cNvPr id="4" name="Slide Number Placeholder 3">
            <a:extLst>
              <a:ext uri="{FF2B5EF4-FFF2-40B4-BE49-F238E27FC236}">
                <a16:creationId xmlns:a16="http://schemas.microsoft.com/office/drawing/2014/main" id="{E3628275-C99C-408D-93A6-40D841D16BD8}"/>
              </a:ext>
            </a:extLst>
          </p:cNvPr>
          <p:cNvSpPr>
            <a:spLocks noGrp="1"/>
          </p:cNvSpPr>
          <p:nvPr>
            <p:ph type="sldNum" sz="quarter" idx="12"/>
          </p:nvPr>
        </p:nvSpPr>
        <p:spPr/>
        <p:txBody>
          <a:bodyPr/>
          <a:lstStyle/>
          <a:p>
            <a:fld id="{B6172A7F-2298-4D7A-8D3A-3B764054E1B4}" type="slidenum">
              <a:rPr lang="en-US" smtClean="0"/>
              <a:t>39</a:t>
            </a:fld>
            <a:endParaRPr lang="en-US"/>
          </a:p>
        </p:txBody>
      </p:sp>
    </p:spTree>
    <p:extLst>
      <p:ext uri="{BB962C8B-B14F-4D97-AF65-F5344CB8AC3E}">
        <p14:creationId xmlns:p14="http://schemas.microsoft.com/office/powerpoint/2010/main" val="357335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991600" cy="762000"/>
          </a:xfrm>
        </p:spPr>
        <p:txBody>
          <a:bodyPr>
            <a:normAutofit/>
          </a:bodyPr>
          <a:lstStyle/>
          <a:p>
            <a:pPr algn="ctr"/>
            <a:r>
              <a:rPr lang="en-US" sz="3600" dirty="0">
                <a:solidFill>
                  <a:schemeClr val="accent1">
                    <a:lumMod val="20000"/>
                    <a:lumOff val="80000"/>
                  </a:schemeClr>
                </a:solidFill>
              </a:rPr>
              <a:t>The Web of Violence</a:t>
            </a:r>
          </a:p>
        </p:txBody>
      </p:sp>
      <p:sp>
        <p:nvSpPr>
          <p:cNvPr id="6" name="Isosceles Triangle 5"/>
          <p:cNvSpPr/>
          <p:nvPr/>
        </p:nvSpPr>
        <p:spPr>
          <a:xfrm>
            <a:off x="340617" y="2133600"/>
            <a:ext cx="2021583" cy="12794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Intimate Partner Violence</a:t>
            </a:r>
          </a:p>
          <a:p>
            <a:pPr algn="ctr"/>
            <a:endParaRPr lang="en-US" dirty="0">
              <a:solidFill>
                <a:schemeClr val="bg1"/>
              </a:solidFill>
            </a:endParaRPr>
          </a:p>
        </p:txBody>
      </p:sp>
      <p:sp>
        <p:nvSpPr>
          <p:cNvPr id="7" name="Isosceles Triangle 6"/>
          <p:cNvSpPr/>
          <p:nvPr/>
        </p:nvSpPr>
        <p:spPr>
          <a:xfrm>
            <a:off x="1676400" y="942513"/>
            <a:ext cx="2133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Child Physical Abuse</a:t>
            </a:r>
          </a:p>
          <a:p>
            <a:pPr algn="ctr"/>
            <a:endParaRPr lang="en-US" dirty="0">
              <a:solidFill>
                <a:schemeClr val="bg1"/>
              </a:solidFill>
            </a:endParaRPr>
          </a:p>
        </p:txBody>
      </p:sp>
      <p:sp>
        <p:nvSpPr>
          <p:cNvPr id="8" name="Isosceles Triangle 7"/>
          <p:cNvSpPr/>
          <p:nvPr/>
        </p:nvSpPr>
        <p:spPr>
          <a:xfrm>
            <a:off x="2362200" y="2711388"/>
            <a:ext cx="1888254" cy="1257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Child Neglect</a:t>
            </a:r>
          </a:p>
          <a:p>
            <a:pPr algn="ctr"/>
            <a:endParaRPr lang="en-US" dirty="0">
              <a:solidFill>
                <a:schemeClr val="bg1"/>
              </a:solidFill>
            </a:endParaRPr>
          </a:p>
        </p:txBody>
      </p:sp>
      <p:sp>
        <p:nvSpPr>
          <p:cNvPr id="9" name="Isosceles Triangle 8"/>
          <p:cNvSpPr/>
          <p:nvPr/>
        </p:nvSpPr>
        <p:spPr>
          <a:xfrm>
            <a:off x="533400" y="3747486"/>
            <a:ext cx="1981200" cy="13442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Child Sexual Abuse</a:t>
            </a:r>
          </a:p>
          <a:p>
            <a:pPr algn="ctr"/>
            <a:endParaRPr lang="en-US" dirty="0">
              <a:solidFill>
                <a:schemeClr val="bg1"/>
              </a:solidFill>
            </a:endParaRPr>
          </a:p>
        </p:txBody>
      </p:sp>
      <p:sp>
        <p:nvSpPr>
          <p:cNvPr id="10" name="Oval 9"/>
          <p:cNvSpPr/>
          <p:nvPr/>
        </p:nvSpPr>
        <p:spPr>
          <a:xfrm>
            <a:off x="4026023" y="1257300"/>
            <a:ext cx="1532508" cy="1524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Dating Violence</a:t>
            </a:r>
          </a:p>
        </p:txBody>
      </p:sp>
      <p:sp>
        <p:nvSpPr>
          <p:cNvPr id="11" name="Oval 10"/>
          <p:cNvSpPr/>
          <p:nvPr/>
        </p:nvSpPr>
        <p:spPr>
          <a:xfrm>
            <a:off x="3043746" y="4329713"/>
            <a:ext cx="1532508" cy="1524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Bullying</a:t>
            </a:r>
          </a:p>
        </p:txBody>
      </p:sp>
      <p:sp>
        <p:nvSpPr>
          <p:cNvPr id="12" name="Oval 11"/>
          <p:cNvSpPr/>
          <p:nvPr/>
        </p:nvSpPr>
        <p:spPr>
          <a:xfrm>
            <a:off x="4872546" y="3048000"/>
            <a:ext cx="1532508" cy="1524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Sexual Assault &amp; Rape</a:t>
            </a:r>
          </a:p>
        </p:txBody>
      </p:sp>
      <p:sp>
        <p:nvSpPr>
          <p:cNvPr id="13" name="Rectangle 12"/>
          <p:cNvSpPr/>
          <p:nvPr/>
        </p:nvSpPr>
        <p:spPr>
          <a:xfrm>
            <a:off x="6248400" y="1143000"/>
            <a:ext cx="1595946"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Community physical assault</a:t>
            </a:r>
          </a:p>
        </p:txBody>
      </p:sp>
      <p:sp>
        <p:nvSpPr>
          <p:cNvPr id="14" name="Rectangle 13"/>
          <p:cNvSpPr/>
          <p:nvPr/>
        </p:nvSpPr>
        <p:spPr>
          <a:xfrm>
            <a:off x="6880194" y="4482113"/>
            <a:ext cx="1595946"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Exposure to community violence</a:t>
            </a:r>
          </a:p>
        </p:txBody>
      </p:sp>
      <p:sp>
        <p:nvSpPr>
          <p:cNvPr id="15" name="Rectangle 14"/>
          <p:cNvSpPr/>
          <p:nvPr/>
        </p:nvSpPr>
        <p:spPr>
          <a:xfrm>
            <a:off x="6880194" y="2749488"/>
            <a:ext cx="1595946"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Robbery</a:t>
            </a:r>
          </a:p>
        </p:txBody>
      </p:sp>
      <p:sp>
        <p:nvSpPr>
          <p:cNvPr id="16" name="Isosceles Triangle 15"/>
          <p:cNvSpPr/>
          <p:nvPr/>
        </p:nvSpPr>
        <p:spPr>
          <a:xfrm>
            <a:off x="1676400" y="5107618"/>
            <a:ext cx="1981200" cy="1344227"/>
          </a:xfrm>
          <a:prstGeom prst="triangle">
            <a:avLst/>
          </a:prstGeom>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Elder Abuse</a:t>
            </a:r>
          </a:p>
          <a:p>
            <a:pPr algn="ctr"/>
            <a:endParaRPr lang="en-US" dirty="0">
              <a:solidFill>
                <a:schemeClr val="bg1"/>
              </a:solidFill>
            </a:endParaRPr>
          </a:p>
        </p:txBody>
      </p:sp>
      <p:sp>
        <p:nvSpPr>
          <p:cNvPr id="17" name="Oval 16"/>
          <p:cNvSpPr/>
          <p:nvPr/>
        </p:nvSpPr>
        <p:spPr>
          <a:xfrm>
            <a:off x="4872546" y="4800600"/>
            <a:ext cx="1532508" cy="1524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Gang violence</a:t>
            </a:r>
          </a:p>
        </p:txBody>
      </p:sp>
      <p:cxnSp>
        <p:nvCxnSpPr>
          <p:cNvPr id="19" name="Straight Connector 18"/>
          <p:cNvCxnSpPr/>
          <p:nvPr/>
        </p:nvCxnSpPr>
        <p:spPr>
          <a:xfrm flipV="1">
            <a:off x="1676400" y="2161713"/>
            <a:ext cx="457200" cy="3528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17173" y="3003519"/>
            <a:ext cx="741886" cy="5016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219200" y="3404588"/>
            <a:ext cx="148886" cy="564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759059" y="2161714"/>
            <a:ext cx="365141" cy="8100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828800" y="2161714"/>
            <a:ext cx="2197223" cy="5052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05000" y="3976828"/>
            <a:ext cx="450565" cy="3528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5101146" y="2711389"/>
            <a:ext cx="232854" cy="4128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50454" y="2764287"/>
            <a:ext cx="325800" cy="171782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714696" y="2351843"/>
            <a:ext cx="129650" cy="3976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19800" y="2362201"/>
            <a:ext cx="558010" cy="7619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3" idx="1"/>
          </p:cNvCxnSpPr>
          <p:nvPr/>
        </p:nvCxnSpPr>
        <p:spPr>
          <a:xfrm flipV="1">
            <a:off x="5558531" y="1752600"/>
            <a:ext cx="689869" cy="762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1" idx="7"/>
          </p:cNvCxnSpPr>
          <p:nvPr/>
        </p:nvCxnSpPr>
        <p:spPr>
          <a:xfrm flipV="1">
            <a:off x="4351823" y="2057400"/>
            <a:ext cx="1896577" cy="24954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7" idx="7"/>
          </p:cNvCxnSpPr>
          <p:nvPr/>
        </p:nvCxnSpPr>
        <p:spPr>
          <a:xfrm flipV="1">
            <a:off x="6180623" y="2357023"/>
            <a:ext cx="651877" cy="26667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252709" y="5701313"/>
            <a:ext cx="818817" cy="3321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229600" y="3968687"/>
            <a:ext cx="112826" cy="5134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10" idx="1"/>
          </p:cNvCxnSpPr>
          <p:nvPr/>
        </p:nvCxnSpPr>
        <p:spPr>
          <a:xfrm>
            <a:off x="3130217" y="1371600"/>
            <a:ext cx="1120237" cy="1088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Curved Connector 62"/>
          <p:cNvCxnSpPr>
            <a:cxnSpLocks/>
            <a:stCxn id="6" idx="2"/>
            <a:endCxn id="16" idx="2"/>
          </p:cNvCxnSpPr>
          <p:nvPr/>
        </p:nvCxnSpPr>
        <p:spPr>
          <a:xfrm rot="16200000" flipH="1">
            <a:off x="-510867" y="4264578"/>
            <a:ext cx="3038750" cy="1335783"/>
          </a:xfrm>
          <a:prstGeom prst="curvedConnector3">
            <a:avLst>
              <a:gd name="adj1" fmla="val 107523"/>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16" idx="1"/>
          </p:cNvCxnSpPr>
          <p:nvPr/>
        </p:nvCxnSpPr>
        <p:spPr>
          <a:xfrm>
            <a:off x="1368086" y="5107618"/>
            <a:ext cx="803614" cy="67211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6" idx="0"/>
          </p:cNvCxnSpPr>
          <p:nvPr/>
        </p:nvCxnSpPr>
        <p:spPr>
          <a:xfrm flipV="1">
            <a:off x="2667000" y="3976828"/>
            <a:ext cx="671928" cy="113079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828800" y="3429000"/>
            <a:ext cx="1301417" cy="12954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657600" y="2628901"/>
            <a:ext cx="658527" cy="49529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7" idx="1"/>
          </p:cNvCxnSpPr>
          <p:nvPr/>
        </p:nvCxnSpPr>
        <p:spPr>
          <a:xfrm flipH="1" flipV="1">
            <a:off x="4639692" y="2749489"/>
            <a:ext cx="457285" cy="227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5558531" y="2209800"/>
            <a:ext cx="1680469" cy="227231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3" name="Curved Connector 92"/>
          <p:cNvCxnSpPr/>
          <p:nvPr/>
        </p:nvCxnSpPr>
        <p:spPr>
          <a:xfrm flipV="1">
            <a:off x="1001807" y="1143000"/>
            <a:ext cx="5576003" cy="1407665"/>
          </a:xfrm>
          <a:prstGeom prst="curvedConnector3">
            <a:avLst>
              <a:gd name="adj1" fmla="val -10341"/>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cxnSpLocks/>
            <a:stCxn id="6" idx="5"/>
          </p:cNvCxnSpPr>
          <p:nvPr/>
        </p:nvCxnSpPr>
        <p:spPr>
          <a:xfrm>
            <a:off x="1856804" y="2773348"/>
            <a:ext cx="5023390" cy="2027252"/>
          </a:xfrm>
          <a:prstGeom prst="curvedConnector3">
            <a:avLst>
              <a:gd name="adj1" fmla="val 50000"/>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2130282" y="3976828"/>
            <a:ext cx="2738052" cy="59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124200" y="2161714"/>
            <a:ext cx="1828800" cy="12672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Curved Connector 113"/>
          <p:cNvCxnSpPr/>
          <p:nvPr/>
        </p:nvCxnSpPr>
        <p:spPr>
          <a:xfrm>
            <a:off x="1676400" y="2514600"/>
            <a:ext cx="3623711" cy="609600"/>
          </a:xfrm>
          <a:prstGeom prst="curvedConnector3">
            <a:avLst>
              <a:gd name="adj1" fmla="val 50000"/>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298805" y="4166590"/>
            <a:ext cx="581389" cy="3155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a:endCxn id="15" idx="1"/>
          </p:cNvCxnSpPr>
          <p:nvPr/>
        </p:nvCxnSpPr>
        <p:spPr>
          <a:xfrm flipV="1">
            <a:off x="6303052" y="3359088"/>
            <a:ext cx="577142" cy="586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50" name="Freeform 149"/>
          <p:cNvSpPr/>
          <p:nvPr/>
        </p:nvSpPr>
        <p:spPr>
          <a:xfrm>
            <a:off x="7856738" y="1597981"/>
            <a:ext cx="1130083" cy="3364636"/>
          </a:xfrm>
          <a:custGeom>
            <a:avLst/>
            <a:gdLst>
              <a:gd name="connsiteX0" fmla="*/ 612559 w 1130083"/>
              <a:gd name="connsiteY0" fmla="*/ 3364636 h 3364636"/>
              <a:gd name="connsiteX1" fmla="*/ 1109709 w 1130083"/>
              <a:gd name="connsiteY1" fmla="*/ 1873188 h 3364636"/>
              <a:gd name="connsiteX2" fmla="*/ 0 w 1130083"/>
              <a:gd name="connsiteY2" fmla="*/ 0 h 3364636"/>
            </a:gdLst>
            <a:ahLst/>
            <a:cxnLst>
              <a:cxn ang="0">
                <a:pos x="connsiteX0" y="connsiteY0"/>
              </a:cxn>
              <a:cxn ang="0">
                <a:pos x="connsiteX1" y="connsiteY1"/>
              </a:cxn>
              <a:cxn ang="0">
                <a:pos x="connsiteX2" y="connsiteY2"/>
              </a:cxn>
            </a:cxnLst>
            <a:rect l="l" t="t" r="r" b="b"/>
            <a:pathLst>
              <a:path w="1130083" h="3364636">
                <a:moveTo>
                  <a:pt x="612559" y="3364636"/>
                </a:moveTo>
                <a:cubicBezTo>
                  <a:pt x="912180" y="2899298"/>
                  <a:pt x="1211802" y="2433961"/>
                  <a:pt x="1109709" y="1873188"/>
                </a:cubicBezTo>
                <a:cubicBezTo>
                  <a:pt x="1007616" y="1312415"/>
                  <a:pt x="503808" y="656207"/>
                  <a:pt x="0" y="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4518563" y="5389232"/>
            <a:ext cx="353983" cy="544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16" idx="4"/>
          </p:cNvCxnSpPr>
          <p:nvPr/>
        </p:nvCxnSpPr>
        <p:spPr>
          <a:xfrm rot="5400000" flipH="1" flipV="1">
            <a:off x="5149234" y="4209679"/>
            <a:ext cx="750532" cy="3733800"/>
          </a:xfrm>
          <a:prstGeom prst="curvedConnector4">
            <a:avLst>
              <a:gd name="adj1" fmla="val -30458"/>
              <a:gd name="adj2" fmla="val 76531"/>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CEE7B3D-F5F2-4D7E-89DE-D9FA610A2674}"/>
              </a:ext>
            </a:extLst>
          </p:cNvPr>
          <p:cNvSpPr txBox="1"/>
          <p:nvPr/>
        </p:nvSpPr>
        <p:spPr>
          <a:xfrm>
            <a:off x="6194124" y="6412468"/>
            <a:ext cx="2686050" cy="369332"/>
          </a:xfrm>
          <a:prstGeom prst="rect">
            <a:avLst/>
          </a:prstGeom>
          <a:noFill/>
        </p:spPr>
        <p:txBody>
          <a:bodyPr wrap="square" rtlCol="0">
            <a:spAutoFit/>
          </a:bodyPr>
          <a:lstStyle/>
          <a:p>
            <a:r>
              <a:rPr lang="en-US" dirty="0"/>
              <a:t>Hamby &amp; </a:t>
            </a:r>
            <a:r>
              <a:rPr lang="en-US" dirty="0" err="1"/>
              <a:t>Grych</a:t>
            </a:r>
            <a:r>
              <a:rPr lang="en-US" dirty="0"/>
              <a:t>, 2013</a:t>
            </a:r>
          </a:p>
        </p:txBody>
      </p:sp>
    </p:spTree>
    <p:extLst>
      <p:ext uri="{BB962C8B-B14F-4D97-AF65-F5344CB8AC3E}">
        <p14:creationId xmlns:p14="http://schemas.microsoft.com/office/powerpoint/2010/main" val="3654731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7ABD-4E59-4B81-BB54-391DCC3167B3}"/>
              </a:ext>
            </a:extLst>
          </p:cNvPr>
          <p:cNvSpPr>
            <a:spLocks noGrp="1"/>
          </p:cNvSpPr>
          <p:nvPr>
            <p:ph type="title"/>
          </p:nvPr>
        </p:nvSpPr>
        <p:spPr>
          <a:xfrm>
            <a:off x="125835" y="136524"/>
            <a:ext cx="8892330" cy="987601"/>
          </a:xfrm>
        </p:spPr>
        <p:txBody>
          <a:bodyPr/>
          <a:lstStyle/>
          <a:p>
            <a:pPr algn="ctr"/>
            <a:r>
              <a:rPr lang="en-US" dirty="0">
                <a:solidFill>
                  <a:schemeClr val="accent1">
                    <a:lumMod val="20000"/>
                    <a:lumOff val="80000"/>
                  </a:schemeClr>
                </a:solidFill>
              </a:rPr>
              <a:t>EARS:  Responding to Change Talk</a:t>
            </a:r>
          </a:p>
        </p:txBody>
      </p:sp>
      <p:sp>
        <p:nvSpPr>
          <p:cNvPr id="3" name="Content Placeholder 2">
            <a:extLst>
              <a:ext uri="{FF2B5EF4-FFF2-40B4-BE49-F238E27FC236}">
                <a16:creationId xmlns:a16="http://schemas.microsoft.com/office/drawing/2014/main" id="{2FBEB5B2-27C6-41D7-99C1-433BB70F342A}"/>
              </a:ext>
            </a:extLst>
          </p:cNvPr>
          <p:cNvSpPr>
            <a:spLocks noGrp="1"/>
          </p:cNvSpPr>
          <p:nvPr>
            <p:ph idx="1"/>
          </p:nvPr>
        </p:nvSpPr>
        <p:spPr>
          <a:xfrm>
            <a:off x="201337" y="1048624"/>
            <a:ext cx="8816828" cy="5587067"/>
          </a:xfrm>
        </p:spPr>
        <p:txBody>
          <a:bodyPr>
            <a:normAutofit lnSpcReduction="10000"/>
          </a:bodyPr>
          <a:lstStyle/>
          <a:p>
            <a:r>
              <a:rPr lang="en-US" sz="2400" b="1" dirty="0">
                <a:solidFill>
                  <a:schemeClr val="tx1">
                    <a:lumMod val="20000"/>
                    <a:lumOff val="80000"/>
                  </a:schemeClr>
                </a:solidFill>
              </a:rPr>
              <a:t>When you hear Change Talk, don’t just sit there…you should be all EARS: </a:t>
            </a:r>
            <a:endParaRPr lang="en-US" sz="2400" dirty="0">
              <a:solidFill>
                <a:schemeClr val="tx1">
                  <a:lumMod val="20000"/>
                  <a:lumOff val="80000"/>
                </a:schemeClr>
              </a:solidFill>
            </a:endParaRPr>
          </a:p>
          <a:p>
            <a:r>
              <a:rPr lang="en-US" sz="2400" dirty="0">
                <a:solidFill>
                  <a:schemeClr val="tx1">
                    <a:lumMod val="20000"/>
                    <a:lumOff val="80000"/>
                  </a:schemeClr>
                </a:solidFill>
              </a:rPr>
              <a:t> Explore </a:t>
            </a:r>
          </a:p>
          <a:p>
            <a:r>
              <a:rPr lang="en-US" sz="2400" dirty="0">
                <a:solidFill>
                  <a:schemeClr val="tx1">
                    <a:lumMod val="20000"/>
                    <a:lumOff val="80000"/>
                  </a:schemeClr>
                </a:solidFill>
              </a:rPr>
              <a:t>o </a:t>
            </a:r>
            <a:r>
              <a:rPr lang="en-US" sz="2400" i="1" dirty="0">
                <a:solidFill>
                  <a:schemeClr val="tx1">
                    <a:lumMod val="20000"/>
                    <a:lumOff val="80000"/>
                  </a:schemeClr>
                </a:solidFill>
              </a:rPr>
              <a:t>“What other benefits can you think of?” </a:t>
            </a:r>
            <a:endParaRPr lang="en-US" sz="2400" dirty="0">
              <a:solidFill>
                <a:schemeClr val="tx1">
                  <a:lumMod val="20000"/>
                  <a:lumOff val="80000"/>
                </a:schemeClr>
              </a:solidFill>
            </a:endParaRPr>
          </a:p>
          <a:p>
            <a:r>
              <a:rPr lang="en-US" sz="2400" dirty="0">
                <a:solidFill>
                  <a:schemeClr val="tx1">
                    <a:lumMod val="20000"/>
                    <a:lumOff val="80000"/>
                  </a:schemeClr>
                </a:solidFill>
              </a:rPr>
              <a:t>o </a:t>
            </a:r>
            <a:r>
              <a:rPr lang="en-US" sz="2400" i="1" dirty="0">
                <a:solidFill>
                  <a:schemeClr val="tx1">
                    <a:lumMod val="20000"/>
                    <a:lumOff val="80000"/>
                  </a:schemeClr>
                </a:solidFill>
              </a:rPr>
              <a:t>“What else could you do if you felt better?” </a:t>
            </a:r>
            <a:endParaRPr lang="en-US" sz="2400" dirty="0">
              <a:solidFill>
                <a:schemeClr val="tx1">
                  <a:lumMod val="20000"/>
                  <a:lumOff val="80000"/>
                </a:schemeClr>
              </a:solidFill>
            </a:endParaRPr>
          </a:p>
          <a:p>
            <a:r>
              <a:rPr lang="en-US" sz="2400" dirty="0">
                <a:solidFill>
                  <a:schemeClr val="tx1">
                    <a:lumMod val="20000"/>
                    <a:lumOff val="80000"/>
                  </a:schemeClr>
                </a:solidFill>
              </a:rPr>
              <a:t> Affirm </a:t>
            </a:r>
          </a:p>
          <a:p>
            <a:r>
              <a:rPr lang="en-US" sz="2400" dirty="0">
                <a:solidFill>
                  <a:schemeClr val="tx1">
                    <a:lumMod val="20000"/>
                    <a:lumOff val="80000"/>
                  </a:schemeClr>
                </a:solidFill>
              </a:rPr>
              <a:t>o </a:t>
            </a:r>
            <a:r>
              <a:rPr lang="en-US" sz="2400" i="1" dirty="0">
                <a:solidFill>
                  <a:schemeClr val="tx1">
                    <a:lumMod val="20000"/>
                    <a:lumOff val="80000"/>
                  </a:schemeClr>
                </a:solidFill>
              </a:rPr>
              <a:t>“It’s great that you are talking about making that step.” </a:t>
            </a:r>
            <a:endParaRPr lang="en-US" sz="2400" dirty="0">
              <a:solidFill>
                <a:schemeClr val="tx1">
                  <a:lumMod val="20000"/>
                  <a:lumOff val="80000"/>
                </a:schemeClr>
              </a:solidFill>
            </a:endParaRPr>
          </a:p>
          <a:p>
            <a:r>
              <a:rPr lang="en-US" sz="2400" dirty="0">
                <a:solidFill>
                  <a:schemeClr val="tx1">
                    <a:lumMod val="20000"/>
                    <a:lumOff val="80000"/>
                  </a:schemeClr>
                </a:solidFill>
              </a:rPr>
              <a:t>o </a:t>
            </a:r>
            <a:r>
              <a:rPr lang="en-US" sz="2400" i="1" dirty="0">
                <a:solidFill>
                  <a:schemeClr val="tx1">
                    <a:lumMod val="20000"/>
                    <a:lumOff val="80000"/>
                  </a:schemeClr>
                </a:solidFill>
              </a:rPr>
              <a:t>“You’ve done hard things before; it seems you can accomplish things once you decide.” </a:t>
            </a:r>
            <a:endParaRPr lang="en-US" sz="2400" dirty="0">
              <a:solidFill>
                <a:schemeClr val="tx1">
                  <a:lumMod val="20000"/>
                  <a:lumOff val="80000"/>
                </a:schemeClr>
              </a:solidFill>
            </a:endParaRPr>
          </a:p>
          <a:p>
            <a:r>
              <a:rPr lang="en-US" sz="2400" dirty="0">
                <a:solidFill>
                  <a:schemeClr val="tx1">
                    <a:lumMod val="20000"/>
                    <a:lumOff val="80000"/>
                  </a:schemeClr>
                </a:solidFill>
              </a:rPr>
              <a:t> Reflect </a:t>
            </a:r>
          </a:p>
          <a:p>
            <a:r>
              <a:rPr lang="en-US" sz="2400" dirty="0">
                <a:solidFill>
                  <a:schemeClr val="tx1">
                    <a:lumMod val="20000"/>
                    <a:lumOff val="80000"/>
                  </a:schemeClr>
                </a:solidFill>
              </a:rPr>
              <a:t>o </a:t>
            </a:r>
            <a:r>
              <a:rPr lang="en-US" sz="2400" i="1" dirty="0">
                <a:solidFill>
                  <a:schemeClr val="tx1">
                    <a:lumMod val="20000"/>
                    <a:lumOff val="80000"/>
                  </a:schemeClr>
                </a:solidFill>
              </a:rPr>
              <a:t>“So making this change could really affect your goal of your child’s asthma being better controlled.” </a:t>
            </a:r>
            <a:endParaRPr lang="en-US" sz="2400" dirty="0">
              <a:solidFill>
                <a:schemeClr val="tx1">
                  <a:lumMod val="20000"/>
                  <a:lumOff val="80000"/>
                </a:schemeClr>
              </a:solidFill>
            </a:endParaRPr>
          </a:p>
          <a:p>
            <a:r>
              <a:rPr lang="en-US" sz="2400" dirty="0">
                <a:solidFill>
                  <a:schemeClr val="tx1">
                    <a:lumMod val="20000"/>
                    <a:lumOff val="80000"/>
                  </a:schemeClr>
                </a:solidFill>
              </a:rPr>
              <a:t> Summarize </a:t>
            </a:r>
          </a:p>
          <a:p>
            <a:r>
              <a:rPr lang="en-US" sz="2400" dirty="0">
                <a:solidFill>
                  <a:schemeClr val="tx1">
                    <a:lumMod val="20000"/>
                    <a:lumOff val="80000"/>
                  </a:schemeClr>
                </a:solidFill>
              </a:rPr>
              <a:t>o </a:t>
            </a:r>
            <a:r>
              <a:rPr lang="en-US" sz="2400" i="1" dirty="0">
                <a:solidFill>
                  <a:schemeClr val="tx1">
                    <a:lumMod val="20000"/>
                    <a:lumOff val="80000"/>
                  </a:schemeClr>
                </a:solidFill>
              </a:rPr>
              <a:t>“You listed a lot of reasons to change. I heard…” </a:t>
            </a:r>
            <a:endParaRPr lang="en-US" sz="2400" dirty="0">
              <a:solidFill>
                <a:schemeClr val="tx1">
                  <a:lumMod val="20000"/>
                  <a:lumOff val="80000"/>
                </a:schemeClr>
              </a:solidFill>
            </a:endParaRPr>
          </a:p>
        </p:txBody>
      </p:sp>
      <p:sp>
        <p:nvSpPr>
          <p:cNvPr id="4" name="Slide Number Placeholder 3">
            <a:extLst>
              <a:ext uri="{FF2B5EF4-FFF2-40B4-BE49-F238E27FC236}">
                <a16:creationId xmlns:a16="http://schemas.microsoft.com/office/drawing/2014/main" id="{0ED78FB0-E2E0-4C36-B077-762631ED18E1}"/>
              </a:ext>
            </a:extLst>
          </p:cNvPr>
          <p:cNvSpPr>
            <a:spLocks noGrp="1"/>
          </p:cNvSpPr>
          <p:nvPr>
            <p:ph type="sldNum" sz="quarter" idx="12"/>
          </p:nvPr>
        </p:nvSpPr>
        <p:spPr/>
        <p:txBody>
          <a:bodyPr/>
          <a:lstStyle/>
          <a:p>
            <a:fld id="{B6172A7F-2298-4D7A-8D3A-3B764054E1B4}" type="slidenum">
              <a:rPr lang="en-US" smtClean="0"/>
              <a:t>40</a:t>
            </a:fld>
            <a:endParaRPr lang="en-US"/>
          </a:p>
        </p:txBody>
      </p:sp>
    </p:spTree>
    <p:extLst>
      <p:ext uri="{BB962C8B-B14F-4D97-AF65-F5344CB8AC3E}">
        <p14:creationId xmlns:p14="http://schemas.microsoft.com/office/powerpoint/2010/main" val="3497516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4A8E-CC78-4EA8-A2B1-9B089C47EF5C}"/>
              </a:ext>
            </a:extLst>
          </p:cNvPr>
          <p:cNvSpPr>
            <a:spLocks noGrp="1"/>
          </p:cNvSpPr>
          <p:nvPr>
            <p:ph type="ctrTitle"/>
          </p:nvPr>
        </p:nvSpPr>
        <p:spPr>
          <a:xfrm>
            <a:off x="520826" y="3428999"/>
            <a:ext cx="6858000" cy="2927351"/>
          </a:xfrm>
        </p:spPr>
        <p:txBody>
          <a:bodyPr wrap="square">
            <a:normAutofit fontScale="90000"/>
          </a:bodyPr>
          <a:lstStyle/>
          <a:p>
            <a:r>
              <a:rPr lang="en-US" dirty="0">
                <a:solidFill>
                  <a:schemeClr val="accent1">
                    <a:lumMod val="20000"/>
                    <a:lumOff val="80000"/>
                  </a:schemeClr>
                </a:solidFill>
              </a:rPr>
              <a:t>Part 2: Key Domains of Elder Abuse Prevention</a:t>
            </a:r>
          </a:p>
        </p:txBody>
      </p:sp>
      <p:sp>
        <p:nvSpPr>
          <p:cNvPr id="4" name="Slide Number Placeholder 3">
            <a:extLst>
              <a:ext uri="{FF2B5EF4-FFF2-40B4-BE49-F238E27FC236}">
                <a16:creationId xmlns:a16="http://schemas.microsoft.com/office/drawing/2014/main" id="{8A2C3B05-533C-4FC5-BD53-CCAF4B18766B}"/>
              </a:ext>
            </a:extLst>
          </p:cNvPr>
          <p:cNvSpPr>
            <a:spLocks noGrp="1"/>
          </p:cNvSpPr>
          <p:nvPr>
            <p:ph type="sldNum" sz="quarter" idx="12"/>
          </p:nvPr>
        </p:nvSpPr>
        <p:spPr/>
        <p:txBody>
          <a:bodyPr/>
          <a:lstStyle/>
          <a:p>
            <a:fld id="{B6172A7F-2298-4D7A-8D3A-3B764054E1B4}" type="slidenum">
              <a:rPr lang="en-US" smtClean="0"/>
              <a:t>41</a:t>
            </a:fld>
            <a:endParaRPr lang="en-US"/>
          </a:p>
        </p:txBody>
      </p:sp>
    </p:spTree>
    <p:extLst>
      <p:ext uri="{BB962C8B-B14F-4D97-AF65-F5344CB8AC3E}">
        <p14:creationId xmlns:p14="http://schemas.microsoft.com/office/powerpoint/2010/main" val="549458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E9D9EA-3E69-4F16-A5B2-CD5A0BAE99C7}"/>
              </a:ext>
            </a:extLst>
          </p:cNvPr>
          <p:cNvSpPr>
            <a:spLocks noGrp="1"/>
          </p:cNvSpPr>
          <p:nvPr>
            <p:ph type="title"/>
          </p:nvPr>
        </p:nvSpPr>
        <p:spPr>
          <a:xfrm>
            <a:off x="138545" y="134938"/>
            <a:ext cx="8811491" cy="1204336"/>
          </a:xfrm>
        </p:spPr>
        <p:txBody>
          <a:bodyPr>
            <a:normAutofit/>
          </a:bodyPr>
          <a:lstStyle/>
          <a:p>
            <a:pPr algn="ctr"/>
            <a:r>
              <a:rPr lang="en-US" sz="4400" dirty="0">
                <a:solidFill>
                  <a:schemeClr val="accent1">
                    <a:lumMod val="20000"/>
                    <a:lumOff val="80000"/>
                  </a:schemeClr>
                </a:solidFill>
              </a:rPr>
              <a:t>Thriving is Not Just Avoiding Abuse</a:t>
            </a:r>
          </a:p>
        </p:txBody>
      </p:sp>
      <p:sp>
        <p:nvSpPr>
          <p:cNvPr id="6" name="Content Placeholder 5">
            <a:extLst>
              <a:ext uri="{FF2B5EF4-FFF2-40B4-BE49-F238E27FC236}">
                <a16:creationId xmlns:a16="http://schemas.microsoft.com/office/drawing/2014/main" id="{122F2C74-800F-4866-AAEC-FA267CC936A4}"/>
              </a:ext>
            </a:extLst>
          </p:cNvPr>
          <p:cNvSpPr>
            <a:spLocks noGrp="1"/>
          </p:cNvSpPr>
          <p:nvPr>
            <p:ph idx="1"/>
          </p:nvPr>
        </p:nvSpPr>
        <p:spPr>
          <a:xfrm>
            <a:off x="207852" y="1460500"/>
            <a:ext cx="5417093" cy="4351338"/>
          </a:xfrm>
        </p:spPr>
        <p:txBody>
          <a:bodyPr>
            <a:normAutofit/>
          </a:bodyPr>
          <a:lstStyle/>
          <a:p>
            <a:r>
              <a:rPr lang="en-US" sz="3600" dirty="0">
                <a:solidFill>
                  <a:schemeClr val="accent1">
                    <a:lumMod val="20000"/>
                    <a:lumOff val="80000"/>
                  </a:schemeClr>
                </a:solidFill>
              </a:rPr>
              <a:t>DOMAINS:</a:t>
            </a:r>
          </a:p>
          <a:p>
            <a:r>
              <a:rPr lang="en-US" sz="3600" dirty="0">
                <a:solidFill>
                  <a:schemeClr val="accent1">
                    <a:lumMod val="20000"/>
                    <a:lumOff val="80000"/>
                  </a:schemeClr>
                </a:solidFill>
              </a:rPr>
              <a:t>Home Safety</a:t>
            </a:r>
          </a:p>
          <a:p>
            <a:r>
              <a:rPr lang="en-US" sz="3600" dirty="0">
                <a:solidFill>
                  <a:schemeClr val="accent1">
                    <a:lumMod val="20000"/>
                    <a:lumOff val="80000"/>
                  </a:schemeClr>
                </a:solidFill>
              </a:rPr>
              <a:t>Physical Health</a:t>
            </a:r>
          </a:p>
          <a:p>
            <a:r>
              <a:rPr lang="en-US" sz="3600" dirty="0">
                <a:solidFill>
                  <a:schemeClr val="accent1">
                    <a:lumMod val="20000"/>
                    <a:lumOff val="80000"/>
                  </a:schemeClr>
                </a:solidFill>
              </a:rPr>
              <a:t>Psychological Well-Being</a:t>
            </a:r>
          </a:p>
          <a:p>
            <a:r>
              <a:rPr lang="en-US" sz="3600" dirty="0">
                <a:solidFill>
                  <a:schemeClr val="accent1">
                    <a:lumMod val="20000"/>
                    <a:lumOff val="80000"/>
                  </a:schemeClr>
                </a:solidFill>
              </a:rPr>
              <a:t>Social Connections</a:t>
            </a:r>
          </a:p>
          <a:p>
            <a:r>
              <a:rPr lang="en-US" sz="3600" dirty="0">
                <a:solidFill>
                  <a:schemeClr val="accent1">
                    <a:lumMod val="20000"/>
                    <a:lumOff val="80000"/>
                  </a:schemeClr>
                </a:solidFill>
              </a:rPr>
              <a:t>Financial Well-Being</a:t>
            </a:r>
          </a:p>
          <a:p>
            <a:r>
              <a:rPr lang="en-US" sz="3600" dirty="0">
                <a:solidFill>
                  <a:schemeClr val="accent1">
                    <a:lumMod val="20000"/>
                    <a:lumOff val="80000"/>
                  </a:schemeClr>
                </a:solidFill>
              </a:rPr>
              <a:t>Spiritual Well-Being</a:t>
            </a:r>
          </a:p>
        </p:txBody>
      </p:sp>
      <p:sp>
        <p:nvSpPr>
          <p:cNvPr id="4" name="Slide Number Placeholder 3">
            <a:extLst>
              <a:ext uri="{FF2B5EF4-FFF2-40B4-BE49-F238E27FC236}">
                <a16:creationId xmlns:a16="http://schemas.microsoft.com/office/drawing/2014/main" id="{C1EAC53B-14F8-42D3-B675-B50E926DB779}"/>
              </a:ext>
            </a:extLst>
          </p:cNvPr>
          <p:cNvSpPr>
            <a:spLocks noGrp="1"/>
          </p:cNvSpPr>
          <p:nvPr>
            <p:ph type="sldNum" sz="quarter" idx="12"/>
          </p:nvPr>
        </p:nvSpPr>
        <p:spPr/>
        <p:txBody>
          <a:bodyPr/>
          <a:lstStyle/>
          <a:p>
            <a:fld id="{B6172A7F-2298-4D7A-8D3A-3B764054E1B4}" type="slidenum">
              <a:rPr lang="en-US" smtClean="0"/>
              <a:t>42</a:t>
            </a:fld>
            <a:endParaRPr lang="en-US"/>
          </a:p>
        </p:txBody>
      </p:sp>
      <p:sp>
        <p:nvSpPr>
          <p:cNvPr id="8" name="TextBox 7">
            <a:extLst>
              <a:ext uri="{FF2B5EF4-FFF2-40B4-BE49-F238E27FC236}">
                <a16:creationId xmlns:a16="http://schemas.microsoft.com/office/drawing/2014/main" id="{B0DB30E0-95ED-42E4-8142-425392B9F366}"/>
              </a:ext>
            </a:extLst>
          </p:cNvPr>
          <p:cNvSpPr txBox="1"/>
          <p:nvPr/>
        </p:nvSpPr>
        <p:spPr>
          <a:xfrm>
            <a:off x="138545" y="5987019"/>
            <a:ext cx="8224948" cy="738664"/>
          </a:xfrm>
          <a:prstGeom prst="rect">
            <a:avLst/>
          </a:prstGeom>
          <a:noFill/>
        </p:spPr>
        <p:txBody>
          <a:bodyPr wrap="square" rtlCol="0">
            <a:spAutoFit/>
          </a:bodyPr>
          <a:lstStyle/>
          <a:p>
            <a:r>
              <a:rPr lang="en-US" sz="1400" i="1" dirty="0">
                <a:solidFill>
                  <a:schemeClr val="accent1">
                    <a:lumMod val="20000"/>
                    <a:lumOff val="80000"/>
                  </a:schemeClr>
                </a:solidFill>
              </a:rPr>
              <a:t>Some material adopted from the EMPOWER elder abuse prevention project headed by Jeanette </a:t>
            </a:r>
            <a:r>
              <a:rPr lang="en-US" sz="1400" i="1" dirty="0" err="1">
                <a:solidFill>
                  <a:schemeClr val="accent1">
                    <a:lumMod val="20000"/>
                    <a:lumOff val="80000"/>
                  </a:schemeClr>
                </a:solidFill>
              </a:rPr>
              <a:t>Hussemann</a:t>
            </a:r>
            <a:r>
              <a:rPr lang="en-US" sz="1400" i="1" dirty="0">
                <a:solidFill>
                  <a:schemeClr val="accent1">
                    <a:lumMod val="20000"/>
                    <a:lumOff val="80000"/>
                  </a:schemeClr>
                </a:solidFill>
              </a:rPr>
              <a:t> and Jennifer Yahner of the Urban Institute, with Sherry Hamby, Tony Rosen, Pamela </a:t>
            </a:r>
            <a:r>
              <a:rPr lang="en-US" sz="1400" i="1" dirty="0" err="1">
                <a:solidFill>
                  <a:schemeClr val="accent1">
                    <a:lumMod val="20000"/>
                    <a:lumOff val="80000"/>
                  </a:schemeClr>
                </a:solidFill>
              </a:rPr>
              <a:t>Teaster</a:t>
            </a:r>
            <a:r>
              <a:rPr lang="en-US" sz="1400" i="1" dirty="0">
                <a:solidFill>
                  <a:schemeClr val="accent1">
                    <a:lumMod val="20000"/>
                    <a:lumOff val="80000"/>
                  </a:schemeClr>
                </a:solidFill>
              </a:rPr>
              <a:t>, &amp; Melissa Elliott, as well as the taxonomy of outcomes in the Resilience Portfolio Model, Hamby et al, 2018. </a:t>
            </a:r>
            <a:endParaRPr lang="en-US" sz="1400" i="1" dirty="0"/>
          </a:p>
        </p:txBody>
      </p:sp>
      <p:pic>
        <p:nvPicPr>
          <p:cNvPr id="3" name="Picture 2">
            <a:extLst>
              <a:ext uri="{FF2B5EF4-FFF2-40B4-BE49-F238E27FC236}">
                <a16:creationId xmlns:a16="http://schemas.microsoft.com/office/drawing/2014/main" id="{9B49C639-1540-467D-ACF2-B790C81D4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587" y="1633524"/>
            <a:ext cx="3282541" cy="2275553"/>
          </a:xfrm>
          <a:prstGeom prst="rect">
            <a:avLst/>
          </a:prstGeom>
        </p:spPr>
      </p:pic>
      <p:sp>
        <p:nvSpPr>
          <p:cNvPr id="7" name="TextBox 6">
            <a:extLst>
              <a:ext uri="{FF2B5EF4-FFF2-40B4-BE49-F238E27FC236}">
                <a16:creationId xmlns:a16="http://schemas.microsoft.com/office/drawing/2014/main" id="{A946A5B4-543A-49B3-99AA-BE6218C3BC03}"/>
              </a:ext>
            </a:extLst>
          </p:cNvPr>
          <p:cNvSpPr txBox="1"/>
          <p:nvPr/>
        </p:nvSpPr>
        <p:spPr>
          <a:xfrm>
            <a:off x="5667496" y="3926328"/>
            <a:ext cx="2765304" cy="246221"/>
          </a:xfrm>
          <a:prstGeom prst="rect">
            <a:avLst/>
          </a:prstGeom>
          <a:noFill/>
        </p:spPr>
        <p:txBody>
          <a:bodyPr wrap="square" rtlCol="0">
            <a:spAutoFit/>
          </a:bodyPr>
          <a:lstStyle/>
          <a:p>
            <a:r>
              <a:rPr lang="en-US" sz="1000" i="1" dirty="0"/>
              <a:t>Photo by </a:t>
            </a:r>
            <a:r>
              <a:rPr lang="en-US" sz="1000" i="1" dirty="0">
                <a:hlinkClick r:id="rId3"/>
              </a:rPr>
              <a:t>Kim </a:t>
            </a:r>
            <a:r>
              <a:rPr lang="en-US" sz="1000" i="1" dirty="0" err="1">
                <a:hlinkClick r:id="rId3"/>
              </a:rPr>
              <a:t>Heimbuch</a:t>
            </a:r>
            <a:r>
              <a:rPr lang="en-US" sz="1000" i="1" dirty="0"/>
              <a:t> from </a:t>
            </a:r>
            <a:r>
              <a:rPr lang="en-US" sz="1000" i="1" dirty="0" err="1">
                <a:hlinkClick r:id="rId4"/>
              </a:rPr>
              <a:t>Pixabay</a:t>
            </a:r>
            <a:endParaRPr lang="en-US" sz="1000" i="1" dirty="0"/>
          </a:p>
        </p:txBody>
      </p:sp>
    </p:spTree>
    <p:extLst>
      <p:ext uri="{BB962C8B-B14F-4D97-AF65-F5344CB8AC3E}">
        <p14:creationId xmlns:p14="http://schemas.microsoft.com/office/powerpoint/2010/main" val="227753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815C-3C12-46A3-BB09-047198B03362}"/>
              </a:ext>
            </a:extLst>
          </p:cNvPr>
          <p:cNvSpPr>
            <a:spLocks noGrp="1"/>
          </p:cNvSpPr>
          <p:nvPr>
            <p:ph type="title"/>
          </p:nvPr>
        </p:nvSpPr>
        <p:spPr>
          <a:xfrm>
            <a:off x="175490" y="120218"/>
            <a:ext cx="8728363" cy="1325563"/>
          </a:xfrm>
        </p:spPr>
        <p:txBody>
          <a:bodyPr/>
          <a:lstStyle/>
          <a:p>
            <a:pPr algn="ctr"/>
            <a:r>
              <a:rPr lang="en-US" dirty="0">
                <a:solidFill>
                  <a:schemeClr val="accent1">
                    <a:lumMod val="20000"/>
                    <a:lumOff val="80000"/>
                  </a:schemeClr>
                </a:solidFill>
              </a:rPr>
              <a:t>Considerations for Vulnerable Adults</a:t>
            </a:r>
          </a:p>
        </p:txBody>
      </p:sp>
      <p:sp>
        <p:nvSpPr>
          <p:cNvPr id="3" name="Content Placeholder 2">
            <a:extLst>
              <a:ext uri="{FF2B5EF4-FFF2-40B4-BE49-F238E27FC236}">
                <a16:creationId xmlns:a16="http://schemas.microsoft.com/office/drawing/2014/main" id="{11BEFE75-930B-4093-8312-D9C55F6F47BA}"/>
              </a:ext>
            </a:extLst>
          </p:cNvPr>
          <p:cNvSpPr>
            <a:spLocks noGrp="1"/>
          </p:cNvSpPr>
          <p:nvPr>
            <p:ph idx="1"/>
          </p:nvPr>
        </p:nvSpPr>
        <p:spPr>
          <a:xfrm>
            <a:off x="544946" y="1320800"/>
            <a:ext cx="4414982" cy="5172073"/>
          </a:xfrm>
        </p:spPr>
        <p:txBody>
          <a:bodyPr>
            <a:normAutofit/>
          </a:bodyPr>
          <a:lstStyle/>
          <a:p>
            <a:r>
              <a:rPr lang="en-US" dirty="0">
                <a:solidFill>
                  <a:schemeClr val="accent1">
                    <a:lumMod val="20000"/>
                    <a:lumOff val="80000"/>
                  </a:schemeClr>
                </a:solidFill>
              </a:rPr>
              <a:t>All of these domains can be addressed for people at all levels of functioning.</a:t>
            </a:r>
          </a:p>
          <a:p>
            <a:r>
              <a:rPr lang="en-US" dirty="0">
                <a:solidFill>
                  <a:schemeClr val="accent1">
                    <a:lumMod val="20000"/>
                    <a:lumOff val="80000"/>
                  </a:schemeClr>
                </a:solidFill>
              </a:rPr>
              <a:t>Most prevention strategies can be adapted for people with Alzheimer’s and other dementias that affect memory and language, or for people who have mobility or other physical issues.</a:t>
            </a:r>
          </a:p>
          <a:p>
            <a:r>
              <a:rPr lang="en-US" dirty="0">
                <a:solidFill>
                  <a:schemeClr val="accent1">
                    <a:lumMod val="20000"/>
                    <a:lumOff val="80000"/>
                  </a:schemeClr>
                </a:solidFill>
              </a:rPr>
              <a:t>As levels of impairment increase:</a:t>
            </a:r>
          </a:p>
          <a:p>
            <a:pPr lvl="1"/>
            <a:r>
              <a:rPr lang="en-US" dirty="0">
                <a:solidFill>
                  <a:schemeClr val="accent1">
                    <a:lumMod val="20000"/>
                    <a:lumOff val="80000"/>
                  </a:schemeClr>
                </a:solidFill>
              </a:rPr>
              <a:t>It is more important to focus on the physical and social environment to support the older person.</a:t>
            </a:r>
          </a:p>
          <a:p>
            <a:pPr lvl="1"/>
            <a:r>
              <a:rPr lang="en-US" dirty="0">
                <a:solidFill>
                  <a:schemeClr val="accent1">
                    <a:lumMod val="20000"/>
                    <a:lumOff val="80000"/>
                  </a:schemeClr>
                </a:solidFill>
              </a:rPr>
              <a:t>It is more important to focus on sustaining caregivers, many of whom may be in late life themselves.</a:t>
            </a:r>
          </a:p>
        </p:txBody>
      </p:sp>
      <p:sp>
        <p:nvSpPr>
          <p:cNvPr id="4" name="Slide Number Placeholder 3">
            <a:extLst>
              <a:ext uri="{FF2B5EF4-FFF2-40B4-BE49-F238E27FC236}">
                <a16:creationId xmlns:a16="http://schemas.microsoft.com/office/drawing/2014/main" id="{7CDC1AC7-9EAE-4FC9-A601-1B82833055E1}"/>
              </a:ext>
            </a:extLst>
          </p:cNvPr>
          <p:cNvSpPr>
            <a:spLocks noGrp="1"/>
          </p:cNvSpPr>
          <p:nvPr>
            <p:ph type="sldNum" sz="quarter" idx="12"/>
          </p:nvPr>
        </p:nvSpPr>
        <p:spPr/>
        <p:txBody>
          <a:bodyPr/>
          <a:lstStyle/>
          <a:p>
            <a:fld id="{B6172A7F-2298-4D7A-8D3A-3B764054E1B4}" type="slidenum">
              <a:rPr lang="en-US" smtClean="0"/>
              <a:t>43</a:t>
            </a:fld>
            <a:endParaRPr lang="en-US"/>
          </a:p>
        </p:txBody>
      </p:sp>
      <p:pic>
        <p:nvPicPr>
          <p:cNvPr id="6" name="Picture 5">
            <a:extLst>
              <a:ext uri="{FF2B5EF4-FFF2-40B4-BE49-F238E27FC236}">
                <a16:creationId xmlns:a16="http://schemas.microsoft.com/office/drawing/2014/main" id="{62C3A426-0717-4E07-B26D-D7E557683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3417" y="1678983"/>
            <a:ext cx="3470436" cy="2313624"/>
          </a:xfrm>
          <a:prstGeom prst="rect">
            <a:avLst/>
          </a:prstGeom>
        </p:spPr>
      </p:pic>
      <p:sp>
        <p:nvSpPr>
          <p:cNvPr id="7" name="TextBox 6">
            <a:extLst>
              <a:ext uri="{FF2B5EF4-FFF2-40B4-BE49-F238E27FC236}">
                <a16:creationId xmlns:a16="http://schemas.microsoft.com/office/drawing/2014/main" id="{C4F843C7-B9FC-43FC-933C-6E58A4F37332}"/>
              </a:ext>
            </a:extLst>
          </p:cNvPr>
          <p:cNvSpPr txBox="1"/>
          <p:nvPr/>
        </p:nvSpPr>
        <p:spPr>
          <a:xfrm>
            <a:off x="8183417" y="3992607"/>
            <a:ext cx="831273" cy="246221"/>
          </a:xfrm>
          <a:prstGeom prst="rect">
            <a:avLst/>
          </a:prstGeom>
          <a:noFill/>
        </p:spPr>
        <p:txBody>
          <a:bodyPr wrap="square" rtlCol="0">
            <a:spAutoFit/>
          </a:bodyPr>
          <a:lstStyle/>
          <a:p>
            <a:r>
              <a:rPr lang="en-US" sz="1000" i="1" dirty="0" err="1"/>
              <a:t>Pixabay</a:t>
            </a:r>
            <a:endParaRPr lang="en-US" sz="1000" i="1" dirty="0"/>
          </a:p>
        </p:txBody>
      </p:sp>
    </p:spTree>
    <p:extLst>
      <p:ext uri="{BB962C8B-B14F-4D97-AF65-F5344CB8AC3E}">
        <p14:creationId xmlns:p14="http://schemas.microsoft.com/office/powerpoint/2010/main" val="2440552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A5C3-5AE2-4534-9593-2930F162CC5C}"/>
              </a:ext>
            </a:extLst>
          </p:cNvPr>
          <p:cNvSpPr>
            <a:spLocks noGrp="1"/>
          </p:cNvSpPr>
          <p:nvPr>
            <p:ph type="title"/>
          </p:nvPr>
        </p:nvSpPr>
        <p:spPr>
          <a:xfrm>
            <a:off x="628650" y="136525"/>
            <a:ext cx="7886700" cy="834706"/>
          </a:xfrm>
        </p:spPr>
        <p:txBody>
          <a:bodyPr/>
          <a:lstStyle/>
          <a:p>
            <a:pPr algn="ctr"/>
            <a:r>
              <a:rPr lang="en-US" dirty="0">
                <a:solidFill>
                  <a:schemeClr val="accent1">
                    <a:lumMod val="20000"/>
                    <a:lumOff val="80000"/>
                  </a:schemeClr>
                </a:solidFill>
              </a:rPr>
              <a:t>Home Safety</a:t>
            </a:r>
          </a:p>
        </p:txBody>
      </p:sp>
      <p:sp>
        <p:nvSpPr>
          <p:cNvPr id="3" name="Content Placeholder 2">
            <a:extLst>
              <a:ext uri="{FF2B5EF4-FFF2-40B4-BE49-F238E27FC236}">
                <a16:creationId xmlns:a16="http://schemas.microsoft.com/office/drawing/2014/main" id="{C90F34A4-995F-49ED-B76B-B55B9194CC04}"/>
              </a:ext>
            </a:extLst>
          </p:cNvPr>
          <p:cNvSpPr>
            <a:spLocks noGrp="1"/>
          </p:cNvSpPr>
          <p:nvPr>
            <p:ph idx="1"/>
          </p:nvPr>
        </p:nvSpPr>
        <p:spPr>
          <a:xfrm>
            <a:off x="369117" y="1174460"/>
            <a:ext cx="8531602" cy="5343786"/>
          </a:xfrm>
        </p:spPr>
        <p:txBody>
          <a:bodyPr>
            <a:normAutofit lnSpcReduction="10000"/>
          </a:bodyPr>
          <a:lstStyle/>
          <a:p>
            <a:r>
              <a:rPr lang="en-US" dirty="0">
                <a:solidFill>
                  <a:schemeClr val="accent1">
                    <a:lumMod val="20000"/>
                    <a:lumOff val="80000"/>
                  </a:schemeClr>
                </a:solidFill>
              </a:rPr>
              <a:t>One key to preventing elder abuse is to keep older adults healthy and independent for as long as possible.  </a:t>
            </a:r>
            <a:r>
              <a:rPr lang="en-US" u="sng" dirty="0">
                <a:solidFill>
                  <a:schemeClr val="accent1">
                    <a:lumMod val="20000"/>
                    <a:lumOff val="80000"/>
                  </a:schemeClr>
                </a:solidFill>
              </a:rPr>
              <a:t>Changes in power dynamics, sudden increases in caregiver burden, and a victim’s decreasing ability to resist are major risk factors for abuse.</a:t>
            </a:r>
          </a:p>
          <a:p>
            <a:r>
              <a:rPr lang="en-US" dirty="0">
                <a:solidFill>
                  <a:schemeClr val="accent1">
                    <a:lumMod val="20000"/>
                    <a:lumOff val="80000"/>
                  </a:schemeClr>
                </a:solidFill>
              </a:rPr>
              <a:t>Reducing common stressors is an important prevention strategy!</a:t>
            </a:r>
          </a:p>
          <a:p>
            <a:r>
              <a:rPr lang="en-US" dirty="0">
                <a:solidFill>
                  <a:schemeClr val="accent1">
                    <a:lumMod val="20000"/>
                    <a:lumOff val="80000"/>
                  </a:schemeClr>
                </a:solidFill>
              </a:rPr>
              <a:t>An environmental scan of the home is a powerful tool.  Many people do not modify their homes as they age to reflect their changing needs.</a:t>
            </a:r>
          </a:p>
          <a:p>
            <a:endParaRPr lang="en-US" dirty="0">
              <a:solidFill>
                <a:schemeClr val="accent1">
                  <a:lumMod val="20000"/>
                  <a:lumOff val="80000"/>
                </a:schemeClr>
              </a:solidFill>
            </a:endParaRPr>
          </a:p>
          <a:p>
            <a:r>
              <a:rPr lang="en-US" dirty="0">
                <a:solidFill>
                  <a:schemeClr val="accent1">
                    <a:lumMod val="20000"/>
                    <a:lumOff val="80000"/>
                  </a:schemeClr>
                </a:solidFill>
              </a:rPr>
              <a:t>Seemingly small things like adding night lights and picking up loose throw rugs can increase the safety of the home.</a:t>
            </a:r>
          </a:p>
          <a:p>
            <a:r>
              <a:rPr lang="en-US" dirty="0">
                <a:solidFill>
                  <a:schemeClr val="accent1">
                    <a:lumMod val="20000"/>
                    <a:lumOff val="80000"/>
                  </a:schemeClr>
                </a:solidFill>
              </a:rPr>
              <a:t>Other relatively simple modifications such as grab bars in the bathroom or seats for the shower can also have significant payoffs relative to their cost.  </a:t>
            </a:r>
          </a:p>
          <a:p>
            <a:r>
              <a:rPr lang="en-US" dirty="0">
                <a:solidFill>
                  <a:schemeClr val="accent1">
                    <a:lumMod val="20000"/>
                    <a:lumOff val="80000"/>
                  </a:schemeClr>
                </a:solidFill>
              </a:rPr>
              <a:t>Older adults may need help cutting down on stuff so there are clear lanes of traffic.  May need to transition to smaller pets.</a:t>
            </a:r>
          </a:p>
          <a:p>
            <a:r>
              <a:rPr lang="en-US" dirty="0">
                <a:solidFill>
                  <a:schemeClr val="accent1">
                    <a:lumMod val="20000"/>
                    <a:lumOff val="80000"/>
                  </a:schemeClr>
                </a:solidFill>
              </a:rPr>
              <a:t>Avoiding accidental falls and broken bones are not only good in and of themselves, they are also elder abuse prevention.</a:t>
            </a:r>
          </a:p>
        </p:txBody>
      </p:sp>
      <p:sp>
        <p:nvSpPr>
          <p:cNvPr id="4" name="Slide Number Placeholder 3">
            <a:extLst>
              <a:ext uri="{FF2B5EF4-FFF2-40B4-BE49-F238E27FC236}">
                <a16:creationId xmlns:a16="http://schemas.microsoft.com/office/drawing/2014/main" id="{BF24DFFF-E8BB-4535-8E97-743102C45CA4}"/>
              </a:ext>
            </a:extLst>
          </p:cNvPr>
          <p:cNvSpPr>
            <a:spLocks noGrp="1"/>
          </p:cNvSpPr>
          <p:nvPr>
            <p:ph type="sldNum" sz="quarter" idx="12"/>
          </p:nvPr>
        </p:nvSpPr>
        <p:spPr/>
        <p:txBody>
          <a:bodyPr/>
          <a:lstStyle/>
          <a:p>
            <a:fld id="{B6172A7F-2298-4D7A-8D3A-3B764054E1B4}" type="slidenum">
              <a:rPr lang="en-US" smtClean="0"/>
              <a:t>44</a:t>
            </a:fld>
            <a:endParaRPr lang="en-US"/>
          </a:p>
        </p:txBody>
      </p:sp>
    </p:spTree>
    <p:extLst>
      <p:ext uri="{BB962C8B-B14F-4D97-AF65-F5344CB8AC3E}">
        <p14:creationId xmlns:p14="http://schemas.microsoft.com/office/powerpoint/2010/main" val="1249930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A33A60-FB00-4D9A-9078-943F9B90A7FB}"/>
              </a:ext>
            </a:extLst>
          </p:cNvPr>
          <p:cNvSpPr>
            <a:spLocks noGrp="1"/>
          </p:cNvSpPr>
          <p:nvPr>
            <p:ph type="sldNum" sz="quarter" idx="12"/>
          </p:nvPr>
        </p:nvSpPr>
        <p:spPr/>
        <p:txBody>
          <a:bodyPr/>
          <a:lstStyle/>
          <a:p>
            <a:fld id="{B6172A7F-2298-4D7A-8D3A-3B764054E1B4}" type="slidenum">
              <a:rPr lang="en-US" smtClean="0"/>
              <a:t>45</a:t>
            </a:fld>
            <a:endParaRPr lang="en-US"/>
          </a:p>
        </p:txBody>
      </p:sp>
      <p:pic>
        <p:nvPicPr>
          <p:cNvPr id="5" name="Picture 4">
            <a:extLst>
              <a:ext uri="{FF2B5EF4-FFF2-40B4-BE49-F238E27FC236}">
                <a16:creationId xmlns:a16="http://schemas.microsoft.com/office/drawing/2014/main" id="{0F2CFA4E-997F-4C49-A4E2-0CE6A6F84A17}"/>
              </a:ext>
            </a:extLst>
          </p:cNvPr>
          <p:cNvPicPr>
            <a:picLocks noChangeAspect="1"/>
          </p:cNvPicPr>
          <p:nvPr/>
        </p:nvPicPr>
        <p:blipFill>
          <a:blip r:embed="rId2"/>
          <a:stretch>
            <a:fillRect/>
          </a:stretch>
        </p:blipFill>
        <p:spPr>
          <a:xfrm>
            <a:off x="1371855" y="68802"/>
            <a:ext cx="6429905" cy="6689175"/>
          </a:xfrm>
          <a:prstGeom prst="rect">
            <a:avLst/>
          </a:prstGeom>
        </p:spPr>
      </p:pic>
      <p:sp>
        <p:nvSpPr>
          <p:cNvPr id="6" name="TextBox 5">
            <a:extLst>
              <a:ext uri="{FF2B5EF4-FFF2-40B4-BE49-F238E27FC236}">
                <a16:creationId xmlns:a16="http://schemas.microsoft.com/office/drawing/2014/main" id="{347064A2-6DB0-4374-97A3-420BD8B263C9}"/>
              </a:ext>
            </a:extLst>
          </p:cNvPr>
          <p:cNvSpPr txBox="1"/>
          <p:nvPr/>
        </p:nvSpPr>
        <p:spPr>
          <a:xfrm>
            <a:off x="7772145" y="4999839"/>
            <a:ext cx="1262798" cy="830997"/>
          </a:xfrm>
          <a:prstGeom prst="rect">
            <a:avLst/>
          </a:prstGeom>
          <a:noFill/>
        </p:spPr>
        <p:txBody>
          <a:bodyPr wrap="square" rtlCol="0">
            <a:spAutoFit/>
          </a:bodyPr>
          <a:lstStyle/>
          <a:p>
            <a:r>
              <a:rPr lang="en-US" sz="1600" i="1" dirty="0">
                <a:solidFill>
                  <a:schemeClr val="accent1">
                    <a:lumMod val="20000"/>
                    <a:lumOff val="80000"/>
                  </a:schemeClr>
                </a:solidFill>
              </a:rPr>
              <a:t>Checklist from EMPOWER</a:t>
            </a:r>
          </a:p>
        </p:txBody>
      </p:sp>
    </p:spTree>
    <p:extLst>
      <p:ext uri="{BB962C8B-B14F-4D97-AF65-F5344CB8AC3E}">
        <p14:creationId xmlns:p14="http://schemas.microsoft.com/office/powerpoint/2010/main" val="3581798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944EC0-0991-4B4C-9BB0-19E2E6F79ADA}"/>
              </a:ext>
            </a:extLst>
          </p:cNvPr>
          <p:cNvPicPr>
            <a:picLocks noChangeAspect="1"/>
          </p:cNvPicPr>
          <p:nvPr/>
        </p:nvPicPr>
        <p:blipFill>
          <a:blip r:embed="rId2"/>
          <a:stretch>
            <a:fillRect/>
          </a:stretch>
        </p:blipFill>
        <p:spPr>
          <a:xfrm>
            <a:off x="6864651" y="2632826"/>
            <a:ext cx="2202862" cy="1806347"/>
          </a:xfrm>
          <a:prstGeom prst="rect">
            <a:avLst/>
          </a:prstGeom>
        </p:spPr>
      </p:pic>
      <p:sp>
        <p:nvSpPr>
          <p:cNvPr id="3" name="Title 2">
            <a:extLst>
              <a:ext uri="{FF2B5EF4-FFF2-40B4-BE49-F238E27FC236}">
                <a16:creationId xmlns:a16="http://schemas.microsoft.com/office/drawing/2014/main" id="{A66CFD0F-AD50-4B5C-98CB-5D723BADAB4D}"/>
              </a:ext>
            </a:extLst>
          </p:cNvPr>
          <p:cNvSpPr>
            <a:spLocks noGrp="1"/>
          </p:cNvSpPr>
          <p:nvPr>
            <p:ph type="title"/>
          </p:nvPr>
        </p:nvSpPr>
        <p:spPr>
          <a:xfrm>
            <a:off x="184558" y="136524"/>
            <a:ext cx="8825218" cy="1325563"/>
          </a:xfrm>
        </p:spPr>
        <p:txBody>
          <a:bodyPr/>
          <a:lstStyle/>
          <a:p>
            <a:pPr algn="ctr"/>
            <a:r>
              <a:rPr lang="en-US" dirty="0">
                <a:solidFill>
                  <a:schemeClr val="accent1">
                    <a:lumMod val="20000"/>
                    <a:lumOff val="80000"/>
                  </a:schemeClr>
                </a:solidFill>
              </a:rPr>
              <a:t>More relatively easy &amp; low-cost home hacks</a:t>
            </a:r>
          </a:p>
        </p:txBody>
      </p:sp>
      <p:sp>
        <p:nvSpPr>
          <p:cNvPr id="4" name="Content Placeholder 3">
            <a:extLst>
              <a:ext uri="{FF2B5EF4-FFF2-40B4-BE49-F238E27FC236}">
                <a16:creationId xmlns:a16="http://schemas.microsoft.com/office/drawing/2014/main" id="{711FECCA-2AD7-4997-BB1D-882182E61245}"/>
              </a:ext>
            </a:extLst>
          </p:cNvPr>
          <p:cNvSpPr>
            <a:spLocks noGrp="1"/>
          </p:cNvSpPr>
          <p:nvPr>
            <p:ph idx="1"/>
          </p:nvPr>
        </p:nvSpPr>
        <p:spPr>
          <a:xfrm>
            <a:off x="345050" y="1462086"/>
            <a:ext cx="5829247" cy="5259389"/>
          </a:xfrm>
        </p:spPr>
        <p:txBody>
          <a:bodyPr>
            <a:normAutofit fontScale="92500" lnSpcReduction="20000"/>
          </a:bodyPr>
          <a:lstStyle/>
          <a:p>
            <a:r>
              <a:rPr lang="en-US" dirty="0">
                <a:solidFill>
                  <a:schemeClr val="accent1">
                    <a:lumMod val="20000"/>
                    <a:lumOff val="80000"/>
                  </a:schemeClr>
                </a:solidFill>
              </a:rPr>
              <a:t>Add risers to sofas (makes it easier to stand up)</a:t>
            </a:r>
          </a:p>
          <a:p>
            <a:r>
              <a:rPr lang="en-US" dirty="0">
                <a:solidFill>
                  <a:schemeClr val="accent1">
                    <a:lumMod val="20000"/>
                    <a:lumOff val="80000"/>
                  </a:schemeClr>
                </a:solidFill>
              </a:rPr>
              <a:t>Be sure there is contrast between steps and floor (not carpeted in all same color, hard to see)</a:t>
            </a:r>
          </a:p>
          <a:p>
            <a:r>
              <a:rPr lang="en-US" dirty="0">
                <a:solidFill>
                  <a:schemeClr val="accent1">
                    <a:lumMod val="20000"/>
                    <a:lumOff val="80000"/>
                  </a:schemeClr>
                </a:solidFill>
              </a:rPr>
              <a:t>Make sure chairs have arms</a:t>
            </a:r>
          </a:p>
          <a:p>
            <a:r>
              <a:rPr lang="en-US" dirty="0">
                <a:solidFill>
                  <a:schemeClr val="accent1">
                    <a:lumMod val="20000"/>
                    <a:lumOff val="80000"/>
                  </a:schemeClr>
                </a:solidFill>
              </a:rPr>
              <a:t>Consider hotel-style lamps with switches on the base (instead of having to reach and turn small knob)</a:t>
            </a:r>
          </a:p>
          <a:p>
            <a:r>
              <a:rPr lang="en-US" dirty="0">
                <a:solidFill>
                  <a:schemeClr val="accent1">
                    <a:lumMod val="20000"/>
                    <a:lumOff val="80000"/>
                  </a:schemeClr>
                </a:solidFill>
              </a:rPr>
              <a:t>Change light switches to wider ones that can be opened with fist</a:t>
            </a:r>
          </a:p>
          <a:p>
            <a:r>
              <a:rPr lang="en-US" dirty="0">
                <a:solidFill>
                  <a:schemeClr val="accent1">
                    <a:lumMod val="20000"/>
                    <a:lumOff val="80000"/>
                  </a:schemeClr>
                </a:solidFill>
              </a:rPr>
              <a:t>Paint inside of kitchen or other cabinets a light color so it is easier to see inside (will reflect more light).</a:t>
            </a:r>
          </a:p>
          <a:p>
            <a:r>
              <a:rPr lang="en-US" dirty="0">
                <a:solidFill>
                  <a:schemeClr val="accent1">
                    <a:lumMod val="20000"/>
                    <a:lumOff val="80000"/>
                  </a:schemeClr>
                </a:solidFill>
              </a:rPr>
              <a:t>Install liquid soap dispenser in showers (no more bending over for soap)</a:t>
            </a:r>
          </a:p>
          <a:p>
            <a:r>
              <a:rPr lang="en-US" dirty="0">
                <a:solidFill>
                  <a:schemeClr val="accent1">
                    <a:lumMod val="20000"/>
                    <a:lumOff val="80000"/>
                  </a:schemeClr>
                </a:solidFill>
              </a:rPr>
              <a:t>Change doorknobs to lever style—easier for arthritis </a:t>
            </a:r>
            <a:r>
              <a:rPr lang="en-US" dirty="0" err="1">
                <a:solidFill>
                  <a:schemeClr val="accent1">
                    <a:lumMod val="20000"/>
                    <a:lumOff val="80000"/>
                  </a:schemeClr>
                </a:solidFill>
              </a:rPr>
              <a:t>etc</a:t>
            </a:r>
            <a:endParaRPr lang="en-US" dirty="0">
              <a:solidFill>
                <a:schemeClr val="accent1">
                  <a:lumMod val="20000"/>
                  <a:lumOff val="80000"/>
                </a:schemeClr>
              </a:solidFill>
            </a:endParaRPr>
          </a:p>
          <a:p>
            <a:r>
              <a:rPr lang="en-US" dirty="0">
                <a:solidFill>
                  <a:schemeClr val="accent1">
                    <a:lumMod val="20000"/>
                    <a:lumOff val="80000"/>
                  </a:schemeClr>
                </a:solidFill>
              </a:rPr>
              <a:t>Remove cabinets from under bathroom sinks to make wheelchair accessible</a:t>
            </a:r>
          </a:p>
          <a:p>
            <a:r>
              <a:rPr lang="en-US" dirty="0">
                <a:solidFill>
                  <a:schemeClr val="accent1">
                    <a:lumMod val="20000"/>
                    <a:lumOff val="80000"/>
                  </a:schemeClr>
                </a:solidFill>
              </a:rPr>
              <a:t>Add benefit:  These simple changes can be relationship strengthening too.  Older person feels cared for, caregiver feels less helpless.</a:t>
            </a:r>
          </a:p>
          <a:p>
            <a:endParaRPr lang="en-US"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6B655CEE-0CDB-40A6-B417-80A1F2299EFA}"/>
              </a:ext>
            </a:extLst>
          </p:cNvPr>
          <p:cNvSpPr>
            <a:spLocks noGrp="1"/>
          </p:cNvSpPr>
          <p:nvPr>
            <p:ph type="sldNum" sz="quarter" idx="12"/>
          </p:nvPr>
        </p:nvSpPr>
        <p:spPr/>
        <p:txBody>
          <a:bodyPr/>
          <a:lstStyle/>
          <a:p>
            <a:fld id="{B6172A7F-2298-4D7A-8D3A-3B764054E1B4}" type="slidenum">
              <a:rPr lang="en-US" smtClean="0"/>
              <a:t>46</a:t>
            </a:fld>
            <a:endParaRPr lang="en-US" dirty="0"/>
          </a:p>
        </p:txBody>
      </p:sp>
      <p:sp>
        <p:nvSpPr>
          <p:cNvPr id="5" name="TextBox 4">
            <a:extLst>
              <a:ext uri="{FF2B5EF4-FFF2-40B4-BE49-F238E27FC236}">
                <a16:creationId xmlns:a16="http://schemas.microsoft.com/office/drawing/2014/main" id="{1CD7F916-684E-4075-915F-D3D2446A6AD1}"/>
              </a:ext>
            </a:extLst>
          </p:cNvPr>
          <p:cNvSpPr txBox="1"/>
          <p:nvPr/>
        </p:nvSpPr>
        <p:spPr>
          <a:xfrm>
            <a:off x="4225430" y="6352144"/>
            <a:ext cx="1870745" cy="369332"/>
          </a:xfrm>
          <a:prstGeom prst="rect">
            <a:avLst/>
          </a:prstGeom>
          <a:noFill/>
        </p:spPr>
        <p:txBody>
          <a:bodyPr wrap="square" rtlCol="0">
            <a:spAutoFit/>
          </a:bodyPr>
          <a:lstStyle/>
          <a:p>
            <a:r>
              <a:rPr lang="en-US" i="1" dirty="0"/>
              <a:t>From AARP</a:t>
            </a:r>
          </a:p>
        </p:txBody>
      </p:sp>
      <p:pic>
        <p:nvPicPr>
          <p:cNvPr id="6" name="Picture 5">
            <a:extLst>
              <a:ext uri="{FF2B5EF4-FFF2-40B4-BE49-F238E27FC236}">
                <a16:creationId xmlns:a16="http://schemas.microsoft.com/office/drawing/2014/main" id="{BBA479F7-7DC3-437B-B69B-99E9F3B6BCE1}"/>
              </a:ext>
            </a:extLst>
          </p:cNvPr>
          <p:cNvPicPr>
            <a:picLocks noChangeAspect="1"/>
          </p:cNvPicPr>
          <p:nvPr/>
        </p:nvPicPr>
        <p:blipFill>
          <a:blip r:embed="rId3"/>
          <a:stretch>
            <a:fillRect/>
          </a:stretch>
        </p:blipFill>
        <p:spPr>
          <a:xfrm>
            <a:off x="6096175" y="1190207"/>
            <a:ext cx="1714500" cy="1714500"/>
          </a:xfrm>
          <a:prstGeom prst="rect">
            <a:avLst/>
          </a:prstGeom>
        </p:spPr>
      </p:pic>
      <p:pic>
        <p:nvPicPr>
          <p:cNvPr id="7" name="Picture 6">
            <a:extLst>
              <a:ext uri="{FF2B5EF4-FFF2-40B4-BE49-F238E27FC236}">
                <a16:creationId xmlns:a16="http://schemas.microsoft.com/office/drawing/2014/main" id="{D2F9D4BD-C2A9-460A-B9EF-FD8C8B0A809B}"/>
              </a:ext>
            </a:extLst>
          </p:cNvPr>
          <p:cNvPicPr>
            <a:picLocks noChangeAspect="1"/>
          </p:cNvPicPr>
          <p:nvPr/>
        </p:nvPicPr>
        <p:blipFill>
          <a:blip r:embed="rId4"/>
          <a:stretch>
            <a:fillRect/>
          </a:stretch>
        </p:blipFill>
        <p:spPr>
          <a:xfrm>
            <a:off x="6145671" y="4271674"/>
            <a:ext cx="1820411" cy="1820411"/>
          </a:xfrm>
          <a:prstGeom prst="rect">
            <a:avLst/>
          </a:prstGeom>
        </p:spPr>
      </p:pic>
    </p:spTree>
    <p:extLst>
      <p:ext uri="{BB962C8B-B14F-4D97-AF65-F5344CB8AC3E}">
        <p14:creationId xmlns:p14="http://schemas.microsoft.com/office/powerpoint/2010/main" val="395372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0C4A-50B1-4CE6-8010-986C0E720D4A}"/>
              </a:ext>
            </a:extLst>
          </p:cNvPr>
          <p:cNvSpPr>
            <a:spLocks noGrp="1"/>
          </p:cNvSpPr>
          <p:nvPr>
            <p:ph type="title"/>
          </p:nvPr>
        </p:nvSpPr>
        <p:spPr/>
        <p:txBody>
          <a:bodyPr/>
          <a:lstStyle/>
          <a:p>
            <a:r>
              <a:rPr lang="en-US" dirty="0">
                <a:solidFill>
                  <a:schemeClr val="accent1">
                    <a:lumMod val="20000"/>
                    <a:lumOff val="80000"/>
                  </a:schemeClr>
                </a:solidFill>
              </a:rPr>
              <a:t>However, remember the goal is independence, not dependence</a:t>
            </a:r>
          </a:p>
        </p:txBody>
      </p:sp>
      <p:sp>
        <p:nvSpPr>
          <p:cNvPr id="3" name="Content Placeholder 2">
            <a:extLst>
              <a:ext uri="{FF2B5EF4-FFF2-40B4-BE49-F238E27FC236}">
                <a16:creationId xmlns:a16="http://schemas.microsoft.com/office/drawing/2014/main" id="{8C9D90BD-260A-49A9-B8B9-5FFB117F6104}"/>
              </a:ext>
            </a:extLst>
          </p:cNvPr>
          <p:cNvSpPr>
            <a:spLocks noGrp="1"/>
          </p:cNvSpPr>
          <p:nvPr>
            <p:ph idx="1"/>
          </p:nvPr>
        </p:nvSpPr>
        <p:spPr/>
        <p:txBody>
          <a:bodyPr/>
          <a:lstStyle/>
          <a:p>
            <a:r>
              <a:rPr lang="en-US" dirty="0">
                <a:solidFill>
                  <a:schemeClr val="accent1">
                    <a:lumMod val="20000"/>
                    <a:lumOff val="80000"/>
                  </a:schemeClr>
                </a:solidFill>
              </a:rPr>
              <a:t>These changes should help people continue to navigate spaces comfortably as their mobility and flexibility change.</a:t>
            </a:r>
          </a:p>
          <a:p>
            <a:r>
              <a:rPr lang="en-US" dirty="0">
                <a:solidFill>
                  <a:schemeClr val="accent1">
                    <a:lumMod val="20000"/>
                    <a:lumOff val="80000"/>
                  </a:schemeClr>
                </a:solidFill>
              </a:rPr>
              <a:t>By helping them maintain or increase current levels of activity, these modifications can promote health and well-being.</a:t>
            </a:r>
          </a:p>
          <a:p>
            <a:r>
              <a:rPr lang="en-US" dirty="0">
                <a:solidFill>
                  <a:schemeClr val="accent1">
                    <a:lumMod val="20000"/>
                    <a:lumOff val="80000"/>
                  </a:schemeClr>
                </a:solidFill>
              </a:rPr>
              <a:t>It is important to avoid/postpone “frailty syndrome” for as long as possible.</a:t>
            </a:r>
          </a:p>
          <a:p>
            <a:r>
              <a:rPr lang="en-US" dirty="0">
                <a:solidFill>
                  <a:schemeClr val="accent1">
                    <a:lumMod val="20000"/>
                    <a:lumOff val="80000"/>
                  </a:schemeClr>
                </a:solidFill>
              </a:rPr>
              <a:t>However, do not make changes that lead to less activity.</a:t>
            </a:r>
          </a:p>
          <a:p>
            <a:pPr lvl="1"/>
            <a:r>
              <a:rPr lang="en-US" dirty="0">
                <a:solidFill>
                  <a:schemeClr val="accent1">
                    <a:lumMod val="20000"/>
                    <a:lumOff val="80000"/>
                  </a:schemeClr>
                </a:solidFill>
              </a:rPr>
              <a:t>For example, do not encourage wheelchair use unless it is needed.</a:t>
            </a:r>
          </a:p>
          <a:p>
            <a:pPr lvl="1"/>
            <a:r>
              <a:rPr lang="en-US" dirty="0">
                <a:solidFill>
                  <a:schemeClr val="accent1">
                    <a:lumMod val="20000"/>
                    <a:lumOff val="80000"/>
                  </a:schemeClr>
                </a:solidFill>
              </a:rPr>
              <a:t>Do not do things for them that they can do for themselves.</a:t>
            </a:r>
          </a:p>
          <a:p>
            <a:pPr lvl="2"/>
            <a:r>
              <a:rPr lang="en-US" dirty="0">
                <a:solidFill>
                  <a:schemeClr val="accent1">
                    <a:lumMod val="20000"/>
                    <a:lumOff val="80000"/>
                  </a:schemeClr>
                </a:solidFill>
              </a:rPr>
              <a:t>Let them use kitchen, don’t put a toilet seat in the bedroom, encourage them to move around.    </a:t>
            </a:r>
          </a:p>
          <a:p>
            <a:r>
              <a:rPr lang="en-US" dirty="0">
                <a:solidFill>
                  <a:schemeClr val="accent1">
                    <a:lumMod val="20000"/>
                    <a:lumOff val="80000"/>
                  </a:schemeClr>
                </a:solidFill>
              </a:rPr>
              <a:t>Use it or lose it</a:t>
            </a:r>
          </a:p>
        </p:txBody>
      </p:sp>
      <p:sp>
        <p:nvSpPr>
          <p:cNvPr id="4" name="Slide Number Placeholder 3">
            <a:extLst>
              <a:ext uri="{FF2B5EF4-FFF2-40B4-BE49-F238E27FC236}">
                <a16:creationId xmlns:a16="http://schemas.microsoft.com/office/drawing/2014/main" id="{569878AB-DD3E-4BC9-8FA9-B91832FD08D0}"/>
              </a:ext>
            </a:extLst>
          </p:cNvPr>
          <p:cNvSpPr>
            <a:spLocks noGrp="1"/>
          </p:cNvSpPr>
          <p:nvPr>
            <p:ph type="sldNum" sz="quarter" idx="12"/>
          </p:nvPr>
        </p:nvSpPr>
        <p:spPr/>
        <p:txBody>
          <a:bodyPr/>
          <a:lstStyle/>
          <a:p>
            <a:fld id="{B6172A7F-2298-4D7A-8D3A-3B764054E1B4}" type="slidenum">
              <a:rPr lang="en-US" smtClean="0"/>
              <a:t>47</a:t>
            </a:fld>
            <a:endParaRPr lang="en-US"/>
          </a:p>
        </p:txBody>
      </p:sp>
    </p:spTree>
    <p:extLst>
      <p:ext uri="{BB962C8B-B14F-4D97-AF65-F5344CB8AC3E}">
        <p14:creationId xmlns:p14="http://schemas.microsoft.com/office/powerpoint/2010/main" val="512061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3374-7571-498E-A4E4-B485B0E66453}"/>
              </a:ext>
            </a:extLst>
          </p:cNvPr>
          <p:cNvSpPr>
            <a:spLocks noGrp="1"/>
          </p:cNvSpPr>
          <p:nvPr>
            <p:ph type="title"/>
          </p:nvPr>
        </p:nvSpPr>
        <p:spPr>
          <a:xfrm>
            <a:off x="628650" y="136525"/>
            <a:ext cx="7886700" cy="1017938"/>
          </a:xfrm>
        </p:spPr>
        <p:txBody>
          <a:bodyPr/>
          <a:lstStyle/>
          <a:p>
            <a:pPr algn="ctr"/>
            <a:r>
              <a:rPr lang="en-US" dirty="0">
                <a:solidFill>
                  <a:schemeClr val="accent1">
                    <a:lumMod val="20000"/>
                    <a:lumOff val="80000"/>
                  </a:schemeClr>
                </a:solidFill>
              </a:rPr>
              <a:t>Physical Health</a:t>
            </a:r>
          </a:p>
        </p:txBody>
      </p:sp>
      <p:sp>
        <p:nvSpPr>
          <p:cNvPr id="3" name="Content Placeholder 2">
            <a:extLst>
              <a:ext uri="{FF2B5EF4-FFF2-40B4-BE49-F238E27FC236}">
                <a16:creationId xmlns:a16="http://schemas.microsoft.com/office/drawing/2014/main" id="{BE5B4FC1-BFDE-4948-B184-965AB69B902F}"/>
              </a:ext>
            </a:extLst>
          </p:cNvPr>
          <p:cNvSpPr>
            <a:spLocks noGrp="1"/>
          </p:cNvSpPr>
          <p:nvPr>
            <p:ph idx="1"/>
          </p:nvPr>
        </p:nvSpPr>
        <p:spPr>
          <a:xfrm>
            <a:off x="286327" y="1154464"/>
            <a:ext cx="8471779" cy="5357172"/>
          </a:xfrm>
        </p:spPr>
        <p:txBody>
          <a:bodyPr>
            <a:normAutofit lnSpcReduction="10000"/>
          </a:bodyPr>
          <a:lstStyle/>
          <a:p>
            <a:r>
              <a:rPr lang="en-US" dirty="0">
                <a:solidFill>
                  <a:schemeClr val="accent1">
                    <a:lumMod val="20000"/>
                    <a:lumOff val="80000"/>
                  </a:schemeClr>
                </a:solidFill>
              </a:rPr>
              <a:t>Physical health is also key to supporting safety and well-being.  </a:t>
            </a:r>
          </a:p>
          <a:p>
            <a:endParaRPr lang="en-US" dirty="0">
              <a:solidFill>
                <a:schemeClr val="accent1">
                  <a:lumMod val="20000"/>
                  <a:lumOff val="80000"/>
                </a:schemeClr>
              </a:solidFill>
            </a:endParaRPr>
          </a:p>
          <a:p>
            <a:r>
              <a:rPr lang="en-US" dirty="0">
                <a:solidFill>
                  <a:schemeClr val="accent1">
                    <a:lumMod val="20000"/>
                    <a:lumOff val="80000"/>
                  </a:schemeClr>
                </a:solidFill>
              </a:rPr>
              <a:t>Sample strengths-based questions (from EMPOWER):</a:t>
            </a:r>
          </a:p>
          <a:p>
            <a:pPr lvl="1"/>
            <a:r>
              <a:rPr lang="en-US" dirty="0">
                <a:solidFill>
                  <a:schemeClr val="accent1">
                    <a:lumMod val="20000"/>
                    <a:lumOff val="80000"/>
                  </a:schemeClr>
                </a:solidFill>
              </a:rPr>
              <a:t>What are you most proud of when it comes to taking care of your health?</a:t>
            </a:r>
          </a:p>
          <a:p>
            <a:pPr lvl="1"/>
            <a:r>
              <a:rPr lang="en-US" dirty="0">
                <a:solidFill>
                  <a:schemeClr val="accent1">
                    <a:lumMod val="20000"/>
                    <a:lumOff val="80000"/>
                  </a:schemeClr>
                </a:solidFill>
              </a:rPr>
              <a:t>How do you handle physical conditions or disabilities you’re facing?</a:t>
            </a:r>
          </a:p>
          <a:p>
            <a:pPr lvl="1"/>
            <a:r>
              <a:rPr lang="en-US" dirty="0">
                <a:solidFill>
                  <a:schemeClr val="accent1">
                    <a:lumMod val="20000"/>
                    <a:lumOff val="80000"/>
                  </a:schemeClr>
                </a:solidFill>
              </a:rPr>
              <a:t>Are there things you would like to change about your healthcare? What are some ways you can be more in control of your health?</a:t>
            </a:r>
          </a:p>
          <a:p>
            <a:endParaRPr lang="en-US" dirty="0">
              <a:solidFill>
                <a:schemeClr val="accent1">
                  <a:lumMod val="20000"/>
                  <a:lumOff val="80000"/>
                </a:schemeClr>
              </a:solidFill>
            </a:endParaRPr>
          </a:p>
          <a:p>
            <a:r>
              <a:rPr lang="en-US" dirty="0">
                <a:solidFill>
                  <a:schemeClr val="accent1">
                    <a:lumMod val="20000"/>
                    <a:lumOff val="80000"/>
                  </a:schemeClr>
                </a:solidFill>
              </a:rPr>
              <a:t>Other topics to address:  diet (especially if on low sugar or low salt diets), substance use (alcohol and drugs), vision, dental.</a:t>
            </a:r>
          </a:p>
          <a:p>
            <a:endParaRPr lang="en-US" dirty="0">
              <a:solidFill>
                <a:schemeClr val="accent1">
                  <a:lumMod val="20000"/>
                  <a:lumOff val="80000"/>
                </a:schemeClr>
              </a:solidFill>
            </a:endParaRPr>
          </a:p>
          <a:p>
            <a:r>
              <a:rPr lang="en-US" dirty="0">
                <a:solidFill>
                  <a:schemeClr val="accent1">
                    <a:lumMod val="20000"/>
                    <a:lumOff val="80000"/>
                  </a:schemeClr>
                </a:solidFill>
              </a:rPr>
              <a:t>Emergency plans (emergency contacts, living will, </a:t>
            </a:r>
            <a:r>
              <a:rPr lang="en-US" dirty="0" err="1">
                <a:solidFill>
                  <a:schemeClr val="accent1">
                    <a:lumMod val="20000"/>
                    <a:lumOff val="80000"/>
                  </a:schemeClr>
                </a:solidFill>
              </a:rPr>
              <a:t>etc</a:t>
            </a:r>
            <a:r>
              <a:rPr lang="en-US" dirty="0">
                <a:solidFill>
                  <a:schemeClr val="accent1">
                    <a:lumMod val="20000"/>
                    <a:lumOff val="80000"/>
                  </a:schemeClr>
                </a:solidFill>
              </a:rPr>
              <a:t>)</a:t>
            </a:r>
          </a:p>
          <a:p>
            <a:endParaRPr lang="en-US" dirty="0">
              <a:solidFill>
                <a:schemeClr val="accent1">
                  <a:lumMod val="20000"/>
                  <a:lumOff val="80000"/>
                </a:schemeClr>
              </a:solidFill>
            </a:endParaRPr>
          </a:p>
          <a:p>
            <a:endParaRPr lang="en-US" dirty="0">
              <a:solidFill>
                <a:schemeClr val="accent1">
                  <a:lumMod val="20000"/>
                  <a:lumOff val="80000"/>
                </a:schemeClr>
              </a:solidFill>
            </a:endParaRPr>
          </a:p>
          <a:p>
            <a:r>
              <a:rPr lang="en-US" sz="1600" i="1" dirty="0">
                <a:solidFill>
                  <a:schemeClr val="accent1">
                    <a:lumMod val="20000"/>
                    <a:lumOff val="80000"/>
                  </a:schemeClr>
                </a:solidFill>
              </a:rPr>
              <a:t>Physical Health Record (see next slides) from AARP in English &amp; Spanish: https://www.aarp.org/health/drugs-supplements/info-2007/my_personal_medication_record.html</a:t>
            </a:r>
          </a:p>
        </p:txBody>
      </p:sp>
      <p:sp>
        <p:nvSpPr>
          <p:cNvPr id="4" name="Slide Number Placeholder 3">
            <a:extLst>
              <a:ext uri="{FF2B5EF4-FFF2-40B4-BE49-F238E27FC236}">
                <a16:creationId xmlns:a16="http://schemas.microsoft.com/office/drawing/2014/main" id="{C16E69C9-AA2E-4F18-842F-C5676A11A82F}"/>
              </a:ext>
            </a:extLst>
          </p:cNvPr>
          <p:cNvSpPr>
            <a:spLocks noGrp="1"/>
          </p:cNvSpPr>
          <p:nvPr>
            <p:ph type="sldNum" sz="quarter" idx="12"/>
          </p:nvPr>
        </p:nvSpPr>
        <p:spPr/>
        <p:txBody>
          <a:bodyPr/>
          <a:lstStyle/>
          <a:p>
            <a:fld id="{B6172A7F-2298-4D7A-8D3A-3B764054E1B4}" type="slidenum">
              <a:rPr lang="en-US" smtClean="0"/>
              <a:t>48</a:t>
            </a:fld>
            <a:endParaRPr lang="en-US"/>
          </a:p>
        </p:txBody>
      </p:sp>
    </p:spTree>
    <p:extLst>
      <p:ext uri="{BB962C8B-B14F-4D97-AF65-F5344CB8AC3E}">
        <p14:creationId xmlns:p14="http://schemas.microsoft.com/office/powerpoint/2010/main" val="3831330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B6F17-DF51-4931-A86A-B3D22458A8C0}"/>
              </a:ext>
            </a:extLst>
          </p:cNvPr>
          <p:cNvSpPr>
            <a:spLocks noGrp="1"/>
          </p:cNvSpPr>
          <p:nvPr>
            <p:ph type="sldNum" sz="quarter" idx="12"/>
          </p:nvPr>
        </p:nvSpPr>
        <p:spPr/>
        <p:txBody>
          <a:bodyPr/>
          <a:lstStyle/>
          <a:p>
            <a:fld id="{B6172A7F-2298-4D7A-8D3A-3B764054E1B4}" type="slidenum">
              <a:rPr lang="en-US" smtClean="0"/>
              <a:t>49</a:t>
            </a:fld>
            <a:endParaRPr lang="en-US"/>
          </a:p>
        </p:txBody>
      </p:sp>
      <p:pic>
        <p:nvPicPr>
          <p:cNvPr id="7" name="Picture 6">
            <a:extLst>
              <a:ext uri="{FF2B5EF4-FFF2-40B4-BE49-F238E27FC236}">
                <a16:creationId xmlns:a16="http://schemas.microsoft.com/office/drawing/2014/main" id="{9708D7A7-8A98-49C3-B578-2527DC55AE58}"/>
              </a:ext>
            </a:extLst>
          </p:cNvPr>
          <p:cNvPicPr>
            <a:picLocks noChangeAspect="1"/>
          </p:cNvPicPr>
          <p:nvPr/>
        </p:nvPicPr>
        <p:blipFill>
          <a:blip r:embed="rId2"/>
          <a:stretch>
            <a:fillRect/>
          </a:stretch>
        </p:blipFill>
        <p:spPr>
          <a:xfrm>
            <a:off x="542902" y="369115"/>
            <a:ext cx="8106147" cy="6087608"/>
          </a:xfrm>
          <a:prstGeom prst="rect">
            <a:avLst/>
          </a:prstGeom>
        </p:spPr>
      </p:pic>
    </p:spTree>
    <p:extLst>
      <p:ext uri="{BB962C8B-B14F-4D97-AF65-F5344CB8AC3E}">
        <p14:creationId xmlns:p14="http://schemas.microsoft.com/office/powerpoint/2010/main" val="78730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3429000" cy="6126162"/>
          </a:xfrm>
        </p:spPr>
        <p:txBody>
          <a:bodyPr>
            <a:normAutofit/>
          </a:bodyPr>
          <a:lstStyle/>
          <a:p>
            <a:r>
              <a:rPr lang="en-US" dirty="0">
                <a:solidFill>
                  <a:schemeClr val="accent1">
                    <a:lumMod val="20000"/>
                    <a:lumOff val="80000"/>
                  </a:schemeClr>
                </a:solidFill>
              </a:rPr>
              <a:t>Elder Abuse is Only One Type of Late Life Victimization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606653"/>
              </p:ext>
            </p:extLst>
          </p:nvPr>
        </p:nvGraphicFramePr>
        <p:xfrm>
          <a:off x="3124200" y="0"/>
          <a:ext cx="57912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6400800"/>
            <a:ext cx="5791200" cy="381000"/>
          </a:xfrm>
          <a:prstGeom prst="rect">
            <a:avLst/>
          </a:prstGeom>
          <a:noFill/>
        </p:spPr>
        <p:txBody>
          <a:bodyPr wrap="square" rtlCol="0">
            <a:spAutoFit/>
          </a:bodyPr>
          <a:lstStyle/>
          <a:p>
            <a:r>
              <a:rPr lang="en-US" i="1" dirty="0"/>
              <a:t>See review in Hamby, Smith, Mitchell, &amp; Turner, 2016</a:t>
            </a:r>
          </a:p>
        </p:txBody>
      </p:sp>
    </p:spTree>
    <p:extLst>
      <p:ext uri="{BB962C8B-B14F-4D97-AF65-F5344CB8AC3E}">
        <p14:creationId xmlns:p14="http://schemas.microsoft.com/office/powerpoint/2010/main" val="2426365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3EB3B-BBC2-46ED-951D-7944500B93BD}"/>
              </a:ext>
            </a:extLst>
          </p:cNvPr>
          <p:cNvSpPr>
            <a:spLocks noGrp="1"/>
          </p:cNvSpPr>
          <p:nvPr>
            <p:ph type="sldNum" sz="quarter" idx="12"/>
          </p:nvPr>
        </p:nvSpPr>
        <p:spPr/>
        <p:txBody>
          <a:bodyPr/>
          <a:lstStyle/>
          <a:p>
            <a:fld id="{B6172A7F-2298-4D7A-8D3A-3B764054E1B4}" type="slidenum">
              <a:rPr lang="en-US" smtClean="0"/>
              <a:t>50</a:t>
            </a:fld>
            <a:endParaRPr lang="en-US"/>
          </a:p>
        </p:txBody>
      </p:sp>
      <p:pic>
        <p:nvPicPr>
          <p:cNvPr id="3" name="Picture 2">
            <a:extLst>
              <a:ext uri="{FF2B5EF4-FFF2-40B4-BE49-F238E27FC236}">
                <a16:creationId xmlns:a16="http://schemas.microsoft.com/office/drawing/2014/main" id="{B66B8216-7FB9-4B8E-897B-CE6FC8C0CC17}"/>
              </a:ext>
            </a:extLst>
          </p:cNvPr>
          <p:cNvPicPr>
            <a:picLocks noChangeAspect="1"/>
          </p:cNvPicPr>
          <p:nvPr/>
        </p:nvPicPr>
        <p:blipFill>
          <a:blip r:embed="rId2"/>
          <a:stretch>
            <a:fillRect/>
          </a:stretch>
        </p:blipFill>
        <p:spPr>
          <a:xfrm>
            <a:off x="425271" y="270829"/>
            <a:ext cx="8293457" cy="6316342"/>
          </a:xfrm>
          <a:prstGeom prst="rect">
            <a:avLst/>
          </a:prstGeom>
        </p:spPr>
      </p:pic>
    </p:spTree>
    <p:extLst>
      <p:ext uri="{BB962C8B-B14F-4D97-AF65-F5344CB8AC3E}">
        <p14:creationId xmlns:p14="http://schemas.microsoft.com/office/powerpoint/2010/main" val="14610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BCCEA-AC20-44AE-BC57-67C6E9FAD8EB}"/>
              </a:ext>
            </a:extLst>
          </p:cNvPr>
          <p:cNvSpPr>
            <a:spLocks noGrp="1"/>
          </p:cNvSpPr>
          <p:nvPr>
            <p:ph type="title"/>
          </p:nvPr>
        </p:nvSpPr>
        <p:spPr>
          <a:xfrm>
            <a:off x="734325" y="136524"/>
            <a:ext cx="7886700" cy="892105"/>
          </a:xfrm>
        </p:spPr>
        <p:txBody>
          <a:bodyPr/>
          <a:lstStyle/>
          <a:p>
            <a:pPr algn="ctr"/>
            <a:r>
              <a:rPr lang="en-US" dirty="0">
                <a:solidFill>
                  <a:schemeClr val="accent1">
                    <a:lumMod val="20000"/>
                    <a:lumOff val="80000"/>
                  </a:schemeClr>
                </a:solidFill>
              </a:rPr>
              <a:t>Psychological Well-Being</a:t>
            </a:r>
          </a:p>
        </p:txBody>
      </p:sp>
      <p:sp>
        <p:nvSpPr>
          <p:cNvPr id="4" name="Content Placeholder 3">
            <a:extLst>
              <a:ext uri="{FF2B5EF4-FFF2-40B4-BE49-F238E27FC236}">
                <a16:creationId xmlns:a16="http://schemas.microsoft.com/office/drawing/2014/main" id="{0D727197-6366-4CA3-A984-BCF724D3FFE9}"/>
              </a:ext>
            </a:extLst>
          </p:cNvPr>
          <p:cNvSpPr>
            <a:spLocks noGrp="1"/>
          </p:cNvSpPr>
          <p:nvPr>
            <p:ph idx="1"/>
          </p:nvPr>
        </p:nvSpPr>
        <p:spPr>
          <a:xfrm>
            <a:off x="360727" y="1028629"/>
            <a:ext cx="8414157" cy="5455297"/>
          </a:xfrm>
        </p:spPr>
        <p:txBody>
          <a:bodyPr>
            <a:normAutofit fontScale="92500"/>
          </a:bodyPr>
          <a:lstStyle/>
          <a:p>
            <a:r>
              <a:rPr lang="en-US" dirty="0">
                <a:solidFill>
                  <a:schemeClr val="accent1">
                    <a:lumMod val="20000"/>
                    <a:lumOff val="80000"/>
                  </a:schemeClr>
                </a:solidFill>
              </a:rPr>
              <a:t>People can still develop psychosocial strengths in late life—use MI techniques and assess for strengths and areas they would like to improve.</a:t>
            </a:r>
          </a:p>
          <a:p>
            <a:r>
              <a:rPr lang="en-US" dirty="0">
                <a:solidFill>
                  <a:schemeClr val="accent1">
                    <a:lumMod val="20000"/>
                    <a:lumOff val="80000"/>
                  </a:schemeClr>
                </a:solidFill>
              </a:rPr>
              <a:t>Be prepared to help people deal with grief and loss.</a:t>
            </a:r>
          </a:p>
          <a:p>
            <a:pPr lvl="1"/>
            <a:r>
              <a:rPr lang="en-US" dirty="0">
                <a:solidFill>
                  <a:schemeClr val="accent1">
                    <a:lumMod val="20000"/>
                    <a:lumOff val="80000"/>
                  </a:schemeClr>
                </a:solidFill>
              </a:rPr>
              <a:t>However, never confront or argue with someone who does not remember that someone has died because of dementia.  It will only upset them and they will not be able to retain the information.  </a:t>
            </a:r>
          </a:p>
          <a:p>
            <a:r>
              <a:rPr lang="en-US" dirty="0">
                <a:solidFill>
                  <a:schemeClr val="accent1">
                    <a:lumMod val="20000"/>
                    <a:lumOff val="80000"/>
                  </a:schemeClr>
                </a:solidFill>
              </a:rPr>
              <a:t>Be on the lookout for signs of depression or suicidality.  These can contribute to a negative spiral of interactions that also increase risk of abuse (which then makes depression worse, and so on).  </a:t>
            </a:r>
          </a:p>
          <a:p>
            <a:r>
              <a:rPr lang="en-US" dirty="0">
                <a:solidFill>
                  <a:schemeClr val="accent1">
                    <a:lumMod val="20000"/>
                    <a:lumOff val="80000"/>
                  </a:schemeClr>
                </a:solidFill>
              </a:rPr>
              <a:t>Emotional support offers older adults the affection and companionship we all long to receive.</a:t>
            </a:r>
          </a:p>
          <a:p>
            <a:r>
              <a:rPr lang="en-US" dirty="0">
                <a:solidFill>
                  <a:schemeClr val="accent1">
                    <a:lumMod val="20000"/>
                    <a:lumOff val="80000"/>
                  </a:schemeClr>
                </a:solidFill>
              </a:rPr>
              <a:t>Tangible support provides behavioral or financial assistance, such as someone who can bring you groceries, drive you to the doctor, or help you pay for a home repair.</a:t>
            </a:r>
          </a:p>
          <a:p>
            <a:r>
              <a:rPr lang="en-US" dirty="0">
                <a:solidFill>
                  <a:schemeClr val="accent1">
                    <a:lumMod val="20000"/>
                    <a:lumOff val="80000"/>
                  </a:schemeClr>
                </a:solidFill>
              </a:rPr>
              <a:t>Older adults’ </a:t>
            </a:r>
            <a:r>
              <a:rPr lang="en-US" i="1" dirty="0">
                <a:solidFill>
                  <a:schemeClr val="accent1">
                    <a:lumMod val="20000"/>
                    <a:lumOff val="80000"/>
                  </a:schemeClr>
                </a:solidFill>
              </a:rPr>
              <a:t>perceptions</a:t>
            </a:r>
            <a:r>
              <a:rPr lang="en-US" dirty="0">
                <a:solidFill>
                  <a:schemeClr val="accent1">
                    <a:lumMod val="20000"/>
                    <a:lumOff val="80000"/>
                  </a:schemeClr>
                </a:solidFill>
              </a:rPr>
              <a:t> of social connectedness matter more than the number of connections in their network. They may be content with one close friend, or happy interacting with old friends over social media.  Do not judge their social connections by the standards of younger people.</a:t>
            </a:r>
          </a:p>
        </p:txBody>
      </p:sp>
      <p:sp>
        <p:nvSpPr>
          <p:cNvPr id="2" name="Slide Number Placeholder 1">
            <a:extLst>
              <a:ext uri="{FF2B5EF4-FFF2-40B4-BE49-F238E27FC236}">
                <a16:creationId xmlns:a16="http://schemas.microsoft.com/office/drawing/2014/main" id="{F173CF4D-EB56-47C5-8169-7F6F7BB23C4F}"/>
              </a:ext>
            </a:extLst>
          </p:cNvPr>
          <p:cNvSpPr>
            <a:spLocks noGrp="1"/>
          </p:cNvSpPr>
          <p:nvPr>
            <p:ph type="sldNum" sz="quarter" idx="12"/>
          </p:nvPr>
        </p:nvSpPr>
        <p:spPr/>
        <p:txBody>
          <a:bodyPr/>
          <a:lstStyle/>
          <a:p>
            <a:fld id="{B6172A7F-2298-4D7A-8D3A-3B764054E1B4}" type="slidenum">
              <a:rPr lang="en-US" smtClean="0"/>
              <a:t>51</a:t>
            </a:fld>
            <a:endParaRPr lang="en-US"/>
          </a:p>
        </p:txBody>
      </p:sp>
    </p:spTree>
    <p:extLst>
      <p:ext uri="{BB962C8B-B14F-4D97-AF65-F5344CB8AC3E}">
        <p14:creationId xmlns:p14="http://schemas.microsoft.com/office/powerpoint/2010/main" val="3372874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137F5-44D3-494B-9AB9-995E67CC4B4D}"/>
              </a:ext>
            </a:extLst>
          </p:cNvPr>
          <p:cNvSpPr>
            <a:spLocks noGrp="1"/>
          </p:cNvSpPr>
          <p:nvPr>
            <p:ph type="ctrTitle"/>
          </p:nvPr>
        </p:nvSpPr>
        <p:spPr>
          <a:xfrm>
            <a:off x="565398" y="3661653"/>
            <a:ext cx="6858000" cy="2694697"/>
          </a:xfrm>
        </p:spPr>
        <p:txBody>
          <a:bodyPr wrap="square">
            <a:noAutofit/>
          </a:bodyPr>
          <a:lstStyle/>
          <a:p>
            <a:r>
              <a:rPr lang="en-US" sz="4800" dirty="0">
                <a:solidFill>
                  <a:schemeClr val="accent1">
                    <a:lumMod val="20000"/>
                    <a:lumOff val="80000"/>
                  </a:schemeClr>
                </a:solidFill>
              </a:rPr>
              <a:t>Preventing Financial Exploitation &amp; Supporting Financial Well-Being</a:t>
            </a:r>
          </a:p>
        </p:txBody>
      </p:sp>
      <p:sp>
        <p:nvSpPr>
          <p:cNvPr id="2" name="Slide Number Placeholder 1">
            <a:extLst>
              <a:ext uri="{FF2B5EF4-FFF2-40B4-BE49-F238E27FC236}">
                <a16:creationId xmlns:a16="http://schemas.microsoft.com/office/drawing/2014/main" id="{D2BCB69C-BC59-4906-BDAE-CB936F0EEC21}"/>
              </a:ext>
            </a:extLst>
          </p:cNvPr>
          <p:cNvSpPr>
            <a:spLocks noGrp="1"/>
          </p:cNvSpPr>
          <p:nvPr>
            <p:ph type="sldNum" sz="quarter" idx="12"/>
          </p:nvPr>
        </p:nvSpPr>
        <p:spPr/>
        <p:txBody>
          <a:bodyPr/>
          <a:lstStyle/>
          <a:p>
            <a:fld id="{B6172A7F-2298-4D7A-8D3A-3B764054E1B4}" type="slidenum">
              <a:rPr lang="en-US" smtClean="0"/>
              <a:t>52</a:t>
            </a:fld>
            <a:endParaRPr lang="en-US"/>
          </a:p>
        </p:txBody>
      </p:sp>
    </p:spTree>
    <p:extLst>
      <p:ext uri="{BB962C8B-B14F-4D97-AF65-F5344CB8AC3E}">
        <p14:creationId xmlns:p14="http://schemas.microsoft.com/office/powerpoint/2010/main" val="3934646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EDCCF-4C6F-4185-86AD-D5597664F0D8}"/>
              </a:ext>
            </a:extLst>
          </p:cNvPr>
          <p:cNvSpPr>
            <a:spLocks noGrp="1"/>
          </p:cNvSpPr>
          <p:nvPr>
            <p:ph type="title"/>
          </p:nvPr>
        </p:nvSpPr>
        <p:spPr/>
        <p:txBody>
          <a:bodyPr>
            <a:normAutofit fontScale="90000"/>
          </a:bodyPr>
          <a:lstStyle/>
          <a:p>
            <a:pPr algn="ctr"/>
            <a:r>
              <a:rPr lang="en-US" dirty="0">
                <a:solidFill>
                  <a:schemeClr val="accent1">
                    <a:lumMod val="20000"/>
                    <a:lumOff val="80000"/>
                  </a:schemeClr>
                </a:solidFill>
              </a:rPr>
              <a:t>Most Estimates of Financial&amp; Other Cyber Crimes Are Far Too Low</a:t>
            </a:r>
          </a:p>
        </p:txBody>
      </p:sp>
      <p:graphicFrame>
        <p:nvGraphicFramePr>
          <p:cNvPr id="9" name="Content Placeholder 8">
            <a:extLst>
              <a:ext uri="{FF2B5EF4-FFF2-40B4-BE49-F238E27FC236}">
                <a16:creationId xmlns:a16="http://schemas.microsoft.com/office/drawing/2014/main" id="{EFE8F96E-2827-41F2-8FDF-7A3E627034AA}"/>
              </a:ext>
            </a:extLst>
          </p:cNvPr>
          <p:cNvGraphicFramePr>
            <a:graphicFrameLocks noGrp="1"/>
          </p:cNvGraphicFramePr>
          <p:nvPr>
            <p:ph idx="1"/>
            <p:extLst>
              <p:ext uri="{D42A27DB-BD31-4B8C-83A1-F6EECF244321}">
                <p14:modId xmlns:p14="http://schemas.microsoft.com/office/powerpoint/2010/main" val="1421458083"/>
              </p:ext>
            </p:extLst>
          </p:nvPr>
        </p:nvGraphicFramePr>
        <p:xfrm>
          <a:off x="839788" y="1825625"/>
          <a:ext cx="76755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D0EE98E-1EE1-4275-858E-79ACA1E96F88}"/>
              </a:ext>
            </a:extLst>
          </p:cNvPr>
          <p:cNvSpPr>
            <a:spLocks noGrp="1"/>
          </p:cNvSpPr>
          <p:nvPr>
            <p:ph type="sldNum" sz="quarter" idx="12"/>
          </p:nvPr>
        </p:nvSpPr>
        <p:spPr/>
        <p:txBody>
          <a:bodyPr/>
          <a:lstStyle/>
          <a:p>
            <a:fld id="{B6172A7F-2298-4D7A-8D3A-3B764054E1B4}" type="slidenum">
              <a:rPr lang="en-US" smtClean="0"/>
              <a:t>53</a:t>
            </a:fld>
            <a:endParaRPr lang="en-US"/>
          </a:p>
        </p:txBody>
      </p:sp>
      <p:sp>
        <p:nvSpPr>
          <p:cNvPr id="10" name="TextBox 9">
            <a:extLst>
              <a:ext uri="{FF2B5EF4-FFF2-40B4-BE49-F238E27FC236}">
                <a16:creationId xmlns:a16="http://schemas.microsoft.com/office/drawing/2014/main" id="{96C44A96-756A-4D06-845E-F4B1C45630CC}"/>
              </a:ext>
            </a:extLst>
          </p:cNvPr>
          <p:cNvSpPr txBox="1"/>
          <p:nvPr/>
        </p:nvSpPr>
        <p:spPr>
          <a:xfrm>
            <a:off x="267855" y="6075145"/>
            <a:ext cx="7472218" cy="646331"/>
          </a:xfrm>
          <a:prstGeom prst="rect">
            <a:avLst/>
          </a:prstGeom>
          <a:noFill/>
        </p:spPr>
        <p:txBody>
          <a:bodyPr wrap="square" rtlCol="0">
            <a:spAutoFit/>
          </a:bodyPr>
          <a:lstStyle/>
          <a:p>
            <a:r>
              <a:rPr lang="en-US" i="1" dirty="0"/>
              <a:t>From Hamby, Blount et al., 2018, using a more comprehensive measure of cyber-victimization in a sample of 478 adolescents &amp; adults</a:t>
            </a:r>
          </a:p>
        </p:txBody>
      </p:sp>
    </p:spTree>
    <p:extLst>
      <p:ext uri="{BB962C8B-B14F-4D97-AF65-F5344CB8AC3E}">
        <p14:creationId xmlns:p14="http://schemas.microsoft.com/office/powerpoint/2010/main" val="3035326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151AF-7CBA-4FF9-9973-41AF1D3C3404}"/>
              </a:ext>
            </a:extLst>
          </p:cNvPr>
          <p:cNvSpPr>
            <a:spLocks noGrp="1"/>
          </p:cNvSpPr>
          <p:nvPr>
            <p:ph type="title"/>
          </p:nvPr>
        </p:nvSpPr>
        <p:spPr>
          <a:xfrm>
            <a:off x="25197" y="136525"/>
            <a:ext cx="8959442" cy="1082220"/>
          </a:xfrm>
        </p:spPr>
        <p:txBody>
          <a:bodyPr>
            <a:normAutofit fontScale="90000"/>
          </a:bodyPr>
          <a:lstStyle/>
          <a:p>
            <a:pPr algn="ctr"/>
            <a:r>
              <a:rPr lang="en-US" b="1" dirty="0">
                <a:solidFill>
                  <a:schemeClr val="accent1">
                    <a:lumMod val="20000"/>
                    <a:lumOff val="80000"/>
                  </a:schemeClr>
                </a:solidFill>
              </a:rPr>
              <a:t>Common Ways Family Members and Trusted Others Exploit Vulnerable Adults</a:t>
            </a:r>
            <a:endParaRPr lang="en-US" dirty="0">
              <a:solidFill>
                <a:schemeClr val="accent1">
                  <a:lumMod val="20000"/>
                  <a:lumOff val="80000"/>
                </a:schemeClr>
              </a:solidFill>
            </a:endParaRPr>
          </a:p>
        </p:txBody>
      </p:sp>
      <p:sp>
        <p:nvSpPr>
          <p:cNvPr id="4" name="Content Placeholder 3">
            <a:extLst>
              <a:ext uri="{FF2B5EF4-FFF2-40B4-BE49-F238E27FC236}">
                <a16:creationId xmlns:a16="http://schemas.microsoft.com/office/drawing/2014/main" id="{6F3CEB67-020F-44BB-97F4-9A95D55F76A7}"/>
              </a:ext>
            </a:extLst>
          </p:cNvPr>
          <p:cNvSpPr>
            <a:spLocks noGrp="1"/>
          </p:cNvSpPr>
          <p:nvPr>
            <p:ph sz="half" idx="1"/>
          </p:nvPr>
        </p:nvSpPr>
        <p:spPr>
          <a:xfrm>
            <a:off x="318781" y="1577130"/>
            <a:ext cx="4865586" cy="5144345"/>
          </a:xfrm>
        </p:spPr>
        <p:txBody>
          <a:bodyPr>
            <a:normAutofit lnSpcReduction="10000"/>
          </a:bodyPr>
          <a:lstStyle/>
          <a:p>
            <a:r>
              <a:rPr lang="en-US" sz="1800" dirty="0">
                <a:solidFill>
                  <a:schemeClr val="accent1">
                    <a:lumMod val="20000"/>
                    <a:lumOff val="80000"/>
                  </a:schemeClr>
                </a:solidFill>
              </a:rPr>
              <a:t>Use Power of Attorney, given by the victim to allow another person to handle victim’s  finances, then steal victim’s money for the perpetrator’s own use</a:t>
            </a:r>
          </a:p>
          <a:p>
            <a:r>
              <a:rPr lang="en-US" sz="1800" dirty="0">
                <a:solidFill>
                  <a:schemeClr val="accent1">
                    <a:lumMod val="20000"/>
                    <a:lumOff val="80000"/>
                  </a:schemeClr>
                </a:solidFill>
              </a:rPr>
              <a:t>Take advantage of joint bank accounts in the same way</a:t>
            </a:r>
          </a:p>
          <a:p>
            <a:r>
              <a:rPr lang="en-US" sz="1800" dirty="0">
                <a:solidFill>
                  <a:schemeClr val="accent1">
                    <a:lumMod val="20000"/>
                    <a:lumOff val="80000"/>
                  </a:schemeClr>
                </a:solidFill>
              </a:rPr>
              <a:t>Use ATM cards and steal checks to withdraw money from victim’s accounts</a:t>
            </a:r>
          </a:p>
          <a:p>
            <a:r>
              <a:rPr lang="en-US" sz="1800" dirty="0">
                <a:solidFill>
                  <a:schemeClr val="accent1">
                    <a:lumMod val="20000"/>
                    <a:lumOff val="80000"/>
                  </a:schemeClr>
                </a:solidFill>
              </a:rPr>
              <a:t>Threaten to abandon, hit or otherwise harm victim unless perpetrator gets what they want</a:t>
            </a:r>
          </a:p>
          <a:p>
            <a:r>
              <a:rPr lang="en-US" sz="1800" dirty="0">
                <a:solidFill>
                  <a:schemeClr val="accent1">
                    <a:lumMod val="20000"/>
                    <a:lumOff val="80000"/>
                  </a:schemeClr>
                </a:solidFill>
              </a:rPr>
              <a:t>Refuse to obtain needed care and medical services for victim to keep the person’s assets available for abuser</a:t>
            </a:r>
          </a:p>
          <a:p>
            <a:r>
              <a:rPr lang="en-US" sz="1800" dirty="0">
                <a:solidFill>
                  <a:schemeClr val="accent1">
                    <a:lumMod val="20000"/>
                    <a:lumOff val="80000"/>
                  </a:schemeClr>
                </a:solidFill>
              </a:rPr>
              <a:t>In-home care providers charge for services; keep change from errands, pay bills which don’t belong to the vulnerable adult, ask vulnerable adult to sign falsified time sheets, spend work time on phone/not doing what they are paid to do</a:t>
            </a:r>
          </a:p>
        </p:txBody>
      </p:sp>
      <p:graphicFrame>
        <p:nvGraphicFramePr>
          <p:cNvPr id="11" name="Content Placeholder 10">
            <a:extLst>
              <a:ext uri="{FF2B5EF4-FFF2-40B4-BE49-F238E27FC236}">
                <a16:creationId xmlns:a16="http://schemas.microsoft.com/office/drawing/2014/main" id="{219CAE9B-2228-4249-9889-2D353773DB38}"/>
              </a:ext>
            </a:extLst>
          </p:cNvPr>
          <p:cNvGraphicFramePr>
            <a:graphicFrameLocks noGrp="1"/>
          </p:cNvGraphicFramePr>
          <p:nvPr>
            <p:ph sz="half" idx="2"/>
            <p:extLst>
              <p:ext uri="{D42A27DB-BD31-4B8C-83A1-F6EECF244321}">
                <p14:modId xmlns:p14="http://schemas.microsoft.com/office/powerpoint/2010/main" val="1884161415"/>
              </p:ext>
            </p:extLst>
          </p:nvPr>
        </p:nvGraphicFramePr>
        <p:xfrm>
          <a:off x="5184367" y="1690689"/>
          <a:ext cx="377507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B64E6D5-AFD8-4A8A-A092-4B7A4509DCFB}"/>
              </a:ext>
            </a:extLst>
          </p:cNvPr>
          <p:cNvSpPr>
            <a:spLocks noGrp="1"/>
          </p:cNvSpPr>
          <p:nvPr>
            <p:ph type="sldNum" sz="quarter" idx="12"/>
          </p:nvPr>
        </p:nvSpPr>
        <p:spPr/>
        <p:txBody>
          <a:bodyPr/>
          <a:lstStyle/>
          <a:p>
            <a:fld id="{B6172A7F-2298-4D7A-8D3A-3B764054E1B4}" type="slidenum">
              <a:rPr lang="en-US" smtClean="0"/>
              <a:t>54</a:t>
            </a:fld>
            <a:endParaRPr lang="en-US" dirty="0"/>
          </a:p>
        </p:txBody>
      </p:sp>
      <p:sp>
        <p:nvSpPr>
          <p:cNvPr id="12" name="TextBox 11">
            <a:extLst>
              <a:ext uri="{FF2B5EF4-FFF2-40B4-BE49-F238E27FC236}">
                <a16:creationId xmlns:a16="http://schemas.microsoft.com/office/drawing/2014/main" id="{11C90B9A-562D-4780-976A-6D1F09C49A65}"/>
              </a:ext>
            </a:extLst>
          </p:cNvPr>
          <p:cNvSpPr txBox="1"/>
          <p:nvPr/>
        </p:nvSpPr>
        <p:spPr>
          <a:xfrm>
            <a:off x="4452981" y="6400413"/>
            <a:ext cx="4009938" cy="276999"/>
          </a:xfrm>
          <a:prstGeom prst="rect">
            <a:avLst/>
          </a:prstGeom>
          <a:noFill/>
        </p:spPr>
        <p:txBody>
          <a:bodyPr wrap="square" rtlCol="0">
            <a:spAutoFit/>
          </a:bodyPr>
          <a:lstStyle/>
          <a:p>
            <a:r>
              <a:rPr lang="en-US" sz="1200" i="1" dirty="0">
                <a:solidFill>
                  <a:schemeClr val="accent1">
                    <a:lumMod val="20000"/>
                    <a:lumOff val="80000"/>
                  </a:schemeClr>
                </a:solidFill>
              </a:rPr>
              <a:t>Source: National Adult Protective Services Association</a:t>
            </a:r>
          </a:p>
        </p:txBody>
      </p:sp>
    </p:spTree>
    <p:extLst>
      <p:ext uri="{BB962C8B-B14F-4D97-AF65-F5344CB8AC3E}">
        <p14:creationId xmlns:p14="http://schemas.microsoft.com/office/powerpoint/2010/main" val="1095164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9002-1D58-4E6D-8ABE-077A7EE103D3}"/>
              </a:ext>
            </a:extLst>
          </p:cNvPr>
          <p:cNvSpPr>
            <a:spLocks noGrp="1"/>
          </p:cNvSpPr>
          <p:nvPr>
            <p:ph type="title"/>
          </p:nvPr>
        </p:nvSpPr>
        <p:spPr>
          <a:xfrm>
            <a:off x="628650" y="186676"/>
            <a:ext cx="7886700" cy="988721"/>
          </a:xfrm>
        </p:spPr>
        <p:txBody>
          <a:bodyPr/>
          <a:lstStyle/>
          <a:p>
            <a:pPr algn="ctr"/>
            <a:r>
              <a:rPr lang="en-US" b="1" dirty="0">
                <a:solidFill>
                  <a:schemeClr val="accent1">
                    <a:lumMod val="20000"/>
                    <a:lumOff val="80000"/>
                  </a:schemeClr>
                </a:solidFill>
              </a:rPr>
              <a:t>Common $ Scams by Strangers</a:t>
            </a:r>
            <a:endParaRPr lang="en-US" dirty="0">
              <a:solidFill>
                <a:schemeClr val="accent1">
                  <a:lumMod val="20000"/>
                  <a:lumOff val="80000"/>
                </a:schemeClr>
              </a:solidFill>
            </a:endParaRPr>
          </a:p>
        </p:txBody>
      </p:sp>
      <p:sp>
        <p:nvSpPr>
          <p:cNvPr id="6" name="Content Placeholder 5">
            <a:extLst>
              <a:ext uri="{FF2B5EF4-FFF2-40B4-BE49-F238E27FC236}">
                <a16:creationId xmlns:a16="http://schemas.microsoft.com/office/drawing/2014/main" id="{64665DFF-451B-4793-8BD8-DB523956BBEF}"/>
              </a:ext>
            </a:extLst>
          </p:cNvPr>
          <p:cNvSpPr>
            <a:spLocks noGrp="1"/>
          </p:cNvSpPr>
          <p:nvPr>
            <p:ph idx="1"/>
          </p:nvPr>
        </p:nvSpPr>
        <p:spPr>
          <a:xfrm>
            <a:off x="419449" y="1175396"/>
            <a:ext cx="8447713" cy="5376405"/>
          </a:xfrm>
        </p:spPr>
        <p:txBody>
          <a:bodyPr>
            <a:normAutofit/>
          </a:bodyPr>
          <a:lstStyle/>
          <a:p>
            <a:r>
              <a:rPr lang="en-US" dirty="0">
                <a:solidFill>
                  <a:schemeClr val="accent1">
                    <a:lumMod val="20000"/>
                    <a:lumOff val="80000"/>
                  </a:schemeClr>
                </a:solidFill>
              </a:rPr>
              <a:t>Lottery &amp; sweepstakes scams “You’ve already won! Just send $2,500 to cover your taxes”</a:t>
            </a:r>
          </a:p>
          <a:p>
            <a:r>
              <a:rPr lang="en-US" dirty="0">
                <a:solidFill>
                  <a:schemeClr val="accent1">
                    <a:lumMod val="20000"/>
                    <a:lumOff val="80000"/>
                  </a:schemeClr>
                </a:solidFill>
              </a:rPr>
              <a:t>Home repair/traveling con men “We’re in your area and can coat your driveway / roof really cheaply”</a:t>
            </a:r>
          </a:p>
          <a:p>
            <a:r>
              <a:rPr lang="en-US" dirty="0">
                <a:solidFill>
                  <a:schemeClr val="accent1">
                    <a:lumMod val="20000"/>
                    <a:lumOff val="80000"/>
                  </a:schemeClr>
                </a:solidFill>
              </a:rPr>
              <a:t>Grandparent scam: You’re called and told your grandson is in jail and needs you to send money immediately</a:t>
            </a:r>
          </a:p>
          <a:p>
            <a:r>
              <a:rPr lang="en-US" dirty="0">
                <a:solidFill>
                  <a:schemeClr val="accent1">
                    <a:lumMod val="20000"/>
                    <a:lumOff val="80000"/>
                  </a:schemeClr>
                </a:solidFill>
              </a:rPr>
              <a:t>Charity scams: falsely soliciting funds for good causes; very common after disasters</a:t>
            </a:r>
          </a:p>
          <a:p>
            <a:r>
              <a:rPr lang="en-US" dirty="0">
                <a:solidFill>
                  <a:schemeClr val="accent1">
                    <a:lumMod val="20000"/>
                    <a:lumOff val="80000"/>
                  </a:schemeClr>
                </a:solidFill>
              </a:rPr>
              <a:t>I’m from the utility company; I need you to come outside with me for a minute (while accomplice steals valuables)</a:t>
            </a:r>
          </a:p>
          <a:p>
            <a:r>
              <a:rPr lang="en-US" dirty="0">
                <a:solidFill>
                  <a:schemeClr val="accent1">
                    <a:lumMod val="20000"/>
                    <a:lumOff val="80000"/>
                  </a:schemeClr>
                </a:solidFill>
              </a:rPr>
              <a:t>Roof repair, yard work, home repair scams</a:t>
            </a:r>
          </a:p>
          <a:p>
            <a:r>
              <a:rPr lang="en-US" dirty="0">
                <a:solidFill>
                  <a:schemeClr val="accent1">
                    <a:lumMod val="20000"/>
                    <a:lumOff val="80000"/>
                  </a:schemeClr>
                </a:solidFill>
              </a:rPr>
              <a:t>Telemarketing scams and accompanying threats</a:t>
            </a:r>
          </a:p>
          <a:p>
            <a:r>
              <a:rPr lang="en-US" dirty="0">
                <a:solidFill>
                  <a:schemeClr val="accent1">
                    <a:lumMod val="20000"/>
                    <a:lumOff val="80000"/>
                  </a:schemeClr>
                </a:solidFill>
              </a:rPr>
              <a:t>Money sent via telegraphs to people claiming lottery winnings</a:t>
            </a:r>
          </a:p>
          <a:p>
            <a:endParaRPr lang="en-US" dirty="0">
              <a:solidFill>
                <a:schemeClr val="accent1">
                  <a:lumMod val="20000"/>
                  <a:lumOff val="80000"/>
                </a:schemeClr>
              </a:solidFill>
            </a:endParaRPr>
          </a:p>
        </p:txBody>
      </p:sp>
      <p:sp>
        <p:nvSpPr>
          <p:cNvPr id="5" name="Slide Number Placeholder 4">
            <a:extLst>
              <a:ext uri="{FF2B5EF4-FFF2-40B4-BE49-F238E27FC236}">
                <a16:creationId xmlns:a16="http://schemas.microsoft.com/office/drawing/2014/main" id="{1137BAFE-8F11-41F4-8FE5-9F3A0E980532}"/>
              </a:ext>
            </a:extLst>
          </p:cNvPr>
          <p:cNvSpPr>
            <a:spLocks noGrp="1"/>
          </p:cNvSpPr>
          <p:nvPr>
            <p:ph type="sldNum" sz="quarter" idx="12"/>
          </p:nvPr>
        </p:nvSpPr>
        <p:spPr/>
        <p:txBody>
          <a:bodyPr/>
          <a:lstStyle/>
          <a:p>
            <a:fld id="{B6172A7F-2298-4D7A-8D3A-3B764054E1B4}" type="slidenum">
              <a:rPr lang="en-US" smtClean="0"/>
              <a:t>55</a:t>
            </a:fld>
            <a:endParaRPr lang="en-US"/>
          </a:p>
        </p:txBody>
      </p:sp>
    </p:spTree>
    <p:extLst>
      <p:ext uri="{BB962C8B-B14F-4D97-AF65-F5344CB8AC3E}">
        <p14:creationId xmlns:p14="http://schemas.microsoft.com/office/powerpoint/2010/main" val="1957230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97841-C57A-4CFA-AF38-A32213CE640C}"/>
              </a:ext>
            </a:extLst>
          </p:cNvPr>
          <p:cNvSpPr>
            <a:spLocks noGrp="1"/>
          </p:cNvSpPr>
          <p:nvPr>
            <p:ph type="title"/>
          </p:nvPr>
        </p:nvSpPr>
        <p:spPr>
          <a:xfrm>
            <a:off x="184558" y="136524"/>
            <a:ext cx="8774884" cy="1116807"/>
          </a:xfrm>
        </p:spPr>
        <p:txBody>
          <a:bodyPr>
            <a:normAutofit/>
          </a:bodyPr>
          <a:lstStyle/>
          <a:p>
            <a:pPr algn="ctr"/>
            <a:r>
              <a:rPr lang="en-US" b="1" dirty="0">
                <a:solidFill>
                  <a:schemeClr val="accent1">
                    <a:lumMod val="20000"/>
                    <a:lumOff val="80000"/>
                  </a:schemeClr>
                </a:solidFill>
              </a:rPr>
              <a:t>Common Scams by “Professionals”</a:t>
            </a:r>
            <a:endParaRPr lang="en-US" dirty="0">
              <a:solidFill>
                <a:schemeClr val="accent1">
                  <a:lumMod val="20000"/>
                  <a:lumOff val="80000"/>
                </a:schemeClr>
              </a:solidFill>
            </a:endParaRPr>
          </a:p>
        </p:txBody>
      </p:sp>
      <p:sp>
        <p:nvSpPr>
          <p:cNvPr id="7" name="Content Placeholder 6">
            <a:extLst>
              <a:ext uri="{FF2B5EF4-FFF2-40B4-BE49-F238E27FC236}">
                <a16:creationId xmlns:a16="http://schemas.microsoft.com/office/drawing/2014/main" id="{9E22C39C-2560-4034-98DA-56BC6B6FDFAC}"/>
              </a:ext>
            </a:extLst>
          </p:cNvPr>
          <p:cNvSpPr>
            <a:spLocks noGrp="1"/>
          </p:cNvSpPr>
          <p:nvPr>
            <p:ph idx="1"/>
          </p:nvPr>
        </p:nvSpPr>
        <p:spPr>
          <a:xfrm>
            <a:off x="343949" y="1333849"/>
            <a:ext cx="8414157" cy="4957893"/>
          </a:xfrm>
        </p:spPr>
        <p:txBody>
          <a:bodyPr>
            <a:normAutofit/>
          </a:bodyPr>
          <a:lstStyle/>
          <a:p>
            <a:r>
              <a:rPr lang="en-US" dirty="0">
                <a:solidFill>
                  <a:schemeClr val="accent1">
                    <a:lumMod val="20000"/>
                    <a:lumOff val="80000"/>
                  </a:schemeClr>
                </a:solidFill>
              </a:rPr>
              <a:t>Predatory Lending – seniors pressured into taking out inappropriate reverse mortgages or other loans</a:t>
            </a:r>
          </a:p>
          <a:p>
            <a:r>
              <a:rPr lang="en-US" dirty="0">
                <a:solidFill>
                  <a:schemeClr val="accent1">
                    <a:lumMod val="20000"/>
                    <a:lumOff val="80000"/>
                  </a:schemeClr>
                </a:solidFill>
              </a:rPr>
              <a:t>Annuity sales – the senior may be pressured into using the equity realized from a reverse mortgage (or other liquid assets) to buy an expensive annuity which may not mature until the person is well into their 90’s or over 100</a:t>
            </a:r>
          </a:p>
          <a:p>
            <a:r>
              <a:rPr lang="en-US" dirty="0">
                <a:solidFill>
                  <a:schemeClr val="accent1">
                    <a:lumMod val="20000"/>
                    <a:lumOff val="80000"/>
                  </a:schemeClr>
                </a:solidFill>
              </a:rPr>
              <a:t>Investment/securities schemes – pyramid schemes; unrealistic returns promised; dealer is not licensed</a:t>
            </a:r>
          </a:p>
          <a:p>
            <a:r>
              <a:rPr lang="en-US" dirty="0">
                <a:solidFill>
                  <a:schemeClr val="accent1">
                    <a:lumMod val="20000"/>
                    <a:lumOff val="80000"/>
                  </a:schemeClr>
                </a:solidFill>
              </a:rPr>
              <a:t>Internet phishing – false emails about bank accounts</a:t>
            </a:r>
          </a:p>
          <a:p>
            <a:r>
              <a:rPr lang="en-US" dirty="0">
                <a:solidFill>
                  <a:schemeClr val="accent1">
                    <a:lumMod val="20000"/>
                    <a:lumOff val="80000"/>
                  </a:schemeClr>
                </a:solidFill>
              </a:rPr>
              <a:t>Identity theft – credit cards opened fraudulently, etc.</a:t>
            </a:r>
          </a:p>
          <a:p>
            <a:r>
              <a:rPr lang="en-US" dirty="0">
                <a:solidFill>
                  <a:schemeClr val="accent1">
                    <a:lumMod val="20000"/>
                    <a:lumOff val="80000"/>
                  </a:schemeClr>
                </a:solidFill>
              </a:rPr>
              <a:t>Medicare scams – these are the costliest in terms of the dollar amounts</a:t>
            </a:r>
          </a:p>
          <a:p>
            <a:endParaRPr lang="en-US" dirty="0">
              <a:solidFill>
                <a:schemeClr val="accent1">
                  <a:lumMod val="20000"/>
                  <a:lumOff val="80000"/>
                </a:schemeClr>
              </a:solidFill>
            </a:endParaRPr>
          </a:p>
        </p:txBody>
      </p:sp>
      <p:sp>
        <p:nvSpPr>
          <p:cNvPr id="5" name="Slide Number Placeholder 4">
            <a:extLst>
              <a:ext uri="{FF2B5EF4-FFF2-40B4-BE49-F238E27FC236}">
                <a16:creationId xmlns:a16="http://schemas.microsoft.com/office/drawing/2014/main" id="{A6D27F2C-C4F4-4F24-9580-D6AC6FFAFC87}"/>
              </a:ext>
            </a:extLst>
          </p:cNvPr>
          <p:cNvSpPr>
            <a:spLocks noGrp="1"/>
          </p:cNvSpPr>
          <p:nvPr>
            <p:ph type="sldNum" sz="quarter" idx="12"/>
          </p:nvPr>
        </p:nvSpPr>
        <p:spPr/>
        <p:txBody>
          <a:bodyPr/>
          <a:lstStyle/>
          <a:p>
            <a:fld id="{B6172A7F-2298-4D7A-8D3A-3B764054E1B4}" type="slidenum">
              <a:rPr lang="en-US" smtClean="0"/>
              <a:t>56</a:t>
            </a:fld>
            <a:endParaRPr lang="en-US"/>
          </a:p>
        </p:txBody>
      </p:sp>
    </p:spTree>
    <p:extLst>
      <p:ext uri="{BB962C8B-B14F-4D97-AF65-F5344CB8AC3E}">
        <p14:creationId xmlns:p14="http://schemas.microsoft.com/office/powerpoint/2010/main" val="2605513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B27A-23CB-4861-B57A-4F5BEFAFD2E2}"/>
              </a:ext>
            </a:extLst>
          </p:cNvPr>
          <p:cNvSpPr>
            <a:spLocks noGrp="1"/>
          </p:cNvSpPr>
          <p:nvPr>
            <p:ph type="title"/>
          </p:nvPr>
        </p:nvSpPr>
        <p:spPr>
          <a:xfrm>
            <a:off x="125835" y="136524"/>
            <a:ext cx="8758106" cy="903711"/>
          </a:xfrm>
        </p:spPr>
        <p:txBody>
          <a:bodyPr>
            <a:normAutofit fontScale="90000"/>
          </a:bodyPr>
          <a:lstStyle/>
          <a:p>
            <a:pPr algn="ctr"/>
            <a:r>
              <a:rPr lang="en-US" sz="3600" dirty="0">
                <a:solidFill>
                  <a:schemeClr val="accent1">
                    <a:lumMod val="20000"/>
                    <a:lumOff val="80000"/>
                  </a:schemeClr>
                </a:solidFill>
              </a:rPr>
              <a:t>Prevention &amp; Intervention For Financial Abuse</a:t>
            </a:r>
          </a:p>
        </p:txBody>
      </p:sp>
      <p:sp>
        <p:nvSpPr>
          <p:cNvPr id="3" name="Content Placeholder 2">
            <a:extLst>
              <a:ext uri="{FF2B5EF4-FFF2-40B4-BE49-F238E27FC236}">
                <a16:creationId xmlns:a16="http://schemas.microsoft.com/office/drawing/2014/main" id="{CE3CAA70-BC8B-4079-A55D-4B658BA524D1}"/>
              </a:ext>
            </a:extLst>
          </p:cNvPr>
          <p:cNvSpPr>
            <a:spLocks noGrp="1"/>
          </p:cNvSpPr>
          <p:nvPr>
            <p:ph idx="1"/>
          </p:nvPr>
        </p:nvSpPr>
        <p:spPr>
          <a:xfrm>
            <a:off x="125835" y="956344"/>
            <a:ext cx="8758105" cy="5765131"/>
          </a:xfrm>
        </p:spPr>
        <p:txBody>
          <a:bodyPr>
            <a:normAutofit fontScale="92500"/>
          </a:bodyPr>
          <a:lstStyle/>
          <a:p>
            <a:r>
              <a:rPr lang="en-US" dirty="0">
                <a:solidFill>
                  <a:schemeClr val="accent1">
                    <a:lumMod val="20000"/>
                    <a:lumOff val="80000"/>
                  </a:schemeClr>
                </a:solidFill>
              </a:rPr>
              <a:t>Most importantly, older adults need to be aware that the world has changed.  People do not contact each other over the phone as much (texts have passed phone calls) and legitimate businesses almost never use the telephone.  </a:t>
            </a:r>
          </a:p>
          <a:p>
            <a:r>
              <a:rPr lang="en-US" dirty="0">
                <a:solidFill>
                  <a:schemeClr val="accent1">
                    <a:lumMod val="20000"/>
                    <a:lumOff val="80000"/>
                  </a:schemeClr>
                </a:solidFill>
              </a:rPr>
              <a:t>You can help prevent financial exploitation: </a:t>
            </a:r>
          </a:p>
          <a:p>
            <a:pPr lvl="1"/>
            <a:r>
              <a:rPr lang="en-US" dirty="0">
                <a:solidFill>
                  <a:schemeClr val="accent1">
                    <a:lumMod val="20000"/>
                    <a:lumOff val="80000"/>
                  </a:schemeClr>
                </a:solidFill>
              </a:rPr>
              <a:t>Encourage families to work out a realistic budget.</a:t>
            </a:r>
          </a:p>
          <a:p>
            <a:pPr lvl="1"/>
            <a:r>
              <a:rPr lang="en-US" dirty="0">
                <a:solidFill>
                  <a:schemeClr val="accent1">
                    <a:lumMod val="20000"/>
                    <a:lumOff val="80000"/>
                  </a:schemeClr>
                </a:solidFill>
              </a:rPr>
              <a:t>Encourage families to talk to their health care provider before purchasing medical equipment and to buy medication only from licensed pharmacies.</a:t>
            </a:r>
          </a:p>
          <a:p>
            <a:pPr lvl="1"/>
            <a:r>
              <a:rPr lang="en-US" dirty="0">
                <a:solidFill>
                  <a:schemeClr val="accent1">
                    <a:lumMod val="20000"/>
                    <a:lumOff val="80000"/>
                  </a:schemeClr>
                </a:solidFill>
              </a:rPr>
              <a:t>Encourage families to sign up for a credit monitoring service such as Credit Wise or get free annual credit reports (</a:t>
            </a:r>
            <a:r>
              <a:rPr lang="en-US" dirty="0">
                <a:solidFill>
                  <a:schemeClr val="accent1">
                    <a:lumMod val="20000"/>
                    <a:lumOff val="80000"/>
                  </a:schemeClr>
                </a:solidFill>
                <a:hlinkClick r:id="rId2"/>
              </a:rPr>
              <a:t>www.annualcreditreport.com</a:t>
            </a:r>
            <a:r>
              <a:rPr lang="en-US" dirty="0">
                <a:solidFill>
                  <a:schemeClr val="accent1">
                    <a:lumMod val="20000"/>
                    <a:lumOff val="80000"/>
                  </a:schemeClr>
                </a:solidFill>
              </a:rPr>
              <a:t>).</a:t>
            </a:r>
          </a:p>
          <a:p>
            <a:pPr lvl="1"/>
            <a:r>
              <a:rPr lang="en-US" dirty="0">
                <a:solidFill>
                  <a:schemeClr val="accent1">
                    <a:lumMod val="20000"/>
                    <a:lumOff val="80000"/>
                  </a:schemeClr>
                </a:solidFill>
              </a:rPr>
              <a:t>Encourage people to review bills &amp; receipts, and read contracts carefully—or get help with these.</a:t>
            </a:r>
          </a:p>
          <a:p>
            <a:pPr lvl="1"/>
            <a:r>
              <a:rPr lang="en-US" dirty="0">
                <a:solidFill>
                  <a:schemeClr val="accent1">
                    <a:lumMod val="20000"/>
                    <a:lumOff val="80000"/>
                  </a:schemeClr>
                </a:solidFill>
              </a:rPr>
              <a:t>Help clients look up businesses or phone numbers on Google or other search engine.</a:t>
            </a:r>
          </a:p>
          <a:p>
            <a:r>
              <a:rPr lang="en-US" dirty="0">
                <a:solidFill>
                  <a:schemeClr val="accent1">
                    <a:lumMod val="20000"/>
                    <a:lumOff val="80000"/>
                  </a:schemeClr>
                </a:solidFill>
              </a:rPr>
              <a:t>To intervene after financial abuse has occurred:</a:t>
            </a:r>
          </a:p>
          <a:p>
            <a:pPr lvl="1"/>
            <a:r>
              <a:rPr lang="en-US" dirty="0">
                <a:solidFill>
                  <a:schemeClr val="accent1">
                    <a:lumMod val="20000"/>
                    <a:lumOff val="80000"/>
                  </a:schemeClr>
                </a:solidFill>
              </a:rPr>
              <a:t>Help victim close joint bank accounts</a:t>
            </a:r>
          </a:p>
          <a:p>
            <a:pPr lvl="1"/>
            <a:r>
              <a:rPr lang="en-US" dirty="0">
                <a:solidFill>
                  <a:schemeClr val="accent1">
                    <a:lumMod val="20000"/>
                    <a:lumOff val="80000"/>
                  </a:schemeClr>
                </a:solidFill>
              </a:rPr>
              <a:t>Help victim revoke the power of attorney</a:t>
            </a:r>
          </a:p>
          <a:p>
            <a:pPr lvl="1"/>
            <a:r>
              <a:rPr lang="en-US" dirty="0">
                <a:solidFill>
                  <a:schemeClr val="accent1">
                    <a:lumMod val="20000"/>
                    <a:lumOff val="80000"/>
                  </a:schemeClr>
                </a:solidFill>
              </a:rPr>
              <a:t>Put in place a responsible person or agency to assist with managing the victim’s funds</a:t>
            </a:r>
          </a:p>
          <a:p>
            <a:pPr lvl="1"/>
            <a:r>
              <a:rPr lang="en-US" dirty="0">
                <a:solidFill>
                  <a:schemeClr val="accent1">
                    <a:lumMod val="20000"/>
                    <a:lumOff val="80000"/>
                  </a:schemeClr>
                </a:solidFill>
              </a:rPr>
              <a:t>Restart utilities if they’ve been shut off.</a:t>
            </a:r>
          </a:p>
          <a:p>
            <a:pPr lvl="1"/>
            <a:r>
              <a:rPr lang="en-US" dirty="0">
                <a:solidFill>
                  <a:schemeClr val="accent1">
                    <a:lumMod val="20000"/>
                    <a:lumOff val="80000"/>
                  </a:schemeClr>
                </a:solidFill>
              </a:rPr>
              <a:t>Refer cases to law enforcement for investigation and prosecution.</a:t>
            </a:r>
          </a:p>
          <a:p>
            <a:pPr lvl="1"/>
            <a:r>
              <a:rPr lang="en-US" dirty="0">
                <a:solidFill>
                  <a:schemeClr val="accent1">
                    <a:lumMod val="20000"/>
                    <a:lumOff val="80000"/>
                  </a:schemeClr>
                </a:solidFill>
              </a:rPr>
              <a:t>Include law enforcement and banks on multi-disciplinary teams</a:t>
            </a:r>
          </a:p>
          <a:p>
            <a:endParaRPr lang="en-US" dirty="0">
              <a:solidFill>
                <a:schemeClr val="accent1">
                  <a:lumMod val="20000"/>
                  <a:lumOff val="80000"/>
                </a:schemeClr>
              </a:solidFill>
            </a:endParaRPr>
          </a:p>
        </p:txBody>
      </p:sp>
      <p:sp>
        <p:nvSpPr>
          <p:cNvPr id="4" name="Slide Number Placeholder 3">
            <a:extLst>
              <a:ext uri="{FF2B5EF4-FFF2-40B4-BE49-F238E27FC236}">
                <a16:creationId xmlns:a16="http://schemas.microsoft.com/office/drawing/2014/main" id="{F159A963-DF49-44ED-B53B-2A3EDBB229A4}"/>
              </a:ext>
            </a:extLst>
          </p:cNvPr>
          <p:cNvSpPr>
            <a:spLocks noGrp="1"/>
          </p:cNvSpPr>
          <p:nvPr>
            <p:ph type="sldNum" sz="quarter" idx="12"/>
          </p:nvPr>
        </p:nvSpPr>
        <p:spPr/>
        <p:txBody>
          <a:bodyPr/>
          <a:lstStyle/>
          <a:p>
            <a:fld id="{B6172A7F-2298-4D7A-8D3A-3B764054E1B4}" type="slidenum">
              <a:rPr lang="en-US" smtClean="0"/>
              <a:t>57</a:t>
            </a:fld>
            <a:endParaRPr lang="en-US"/>
          </a:p>
        </p:txBody>
      </p:sp>
    </p:spTree>
    <p:extLst>
      <p:ext uri="{BB962C8B-B14F-4D97-AF65-F5344CB8AC3E}">
        <p14:creationId xmlns:p14="http://schemas.microsoft.com/office/powerpoint/2010/main" val="3521547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7802-B120-4D69-A6C0-D51BCCBD7A6D}"/>
              </a:ext>
            </a:extLst>
          </p:cNvPr>
          <p:cNvSpPr>
            <a:spLocks noGrp="1"/>
          </p:cNvSpPr>
          <p:nvPr>
            <p:ph type="title"/>
          </p:nvPr>
        </p:nvSpPr>
        <p:spPr>
          <a:xfrm>
            <a:off x="628650" y="136524"/>
            <a:ext cx="7886700" cy="1064203"/>
          </a:xfrm>
        </p:spPr>
        <p:txBody>
          <a:bodyPr/>
          <a:lstStyle/>
          <a:p>
            <a:pPr algn="ctr"/>
            <a:r>
              <a:rPr lang="en-US" dirty="0">
                <a:solidFill>
                  <a:schemeClr val="accent1">
                    <a:lumMod val="20000"/>
                    <a:lumOff val="80000"/>
                  </a:schemeClr>
                </a:solidFill>
              </a:rPr>
              <a:t>Spiritual Well-Being</a:t>
            </a:r>
          </a:p>
        </p:txBody>
      </p:sp>
      <p:pic>
        <p:nvPicPr>
          <p:cNvPr id="7" name="Content Placeholder 6">
            <a:extLst>
              <a:ext uri="{FF2B5EF4-FFF2-40B4-BE49-F238E27FC236}">
                <a16:creationId xmlns:a16="http://schemas.microsoft.com/office/drawing/2014/main" id="{5F9E7328-3269-4853-BC02-A7D4807AAE7E}"/>
              </a:ext>
            </a:extLst>
          </p:cNvPr>
          <p:cNvPicPr>
            <a:picLocks noGrp="1" noChangeAspect="1"/>
          </p:cNvPicPr>
          <p:nvPr>
            <p:ph sz="half" idx="1"/>
          </p:nvPr>
        </p:nvPicPr>
        <p:blipFill>
          <a:blip r:embed="rId2"/>
          <a:stretch>
            <a:fillRect/>
          </a:stretch>
        </p:blipFill>
        <p:spPr>
          <a:xfrm>
            <a:off x="239424" y="2501225"/>
            <a:ext cx="3502315" cy="1775211"/>
          </a:xfrm>
          <a:prstGeom prst="rect">
            <a:avLst/>
          </a:prstGeom>
        </p:spPr>
      </p:pic>
      <p:sp>
        <p:nvSpPr>
          <p:cNvPr id="6" name="Content Placeholder 5">
            <a:extLst>
              <a:ext uri="{FF2B5EF4-FFF2-40B4-BE49-F238E27FC236}">
                <a16:creationId xmlns:a16="http://schemas.microsoft.com/office/drawing/2014/main" id="{2CA114BB-3753-463D-8BB1-50B1ACAC210E}"/>
              </a:ext>
            </a:extLst>
          </p:cNvPr>
          <p:cNvSpPr>
            <a:spLocks noGrp="1"/>
          </p:cNvSpPr>
          <p:nvPr>
            <p:ph sz="half" idx="2"/>
          </p:nvPr>
        </p:nvSpPr>
        <p:spPr>
          <a:xfrm>
            <a:off x="4008582" y="1320799"/>
            <a:ext cx="4673600" cy="5144655"/>
          </a:xfrm>
        </p:spPr>
        <p:txBody>
          <a:bodyPr>
            <a:normAutofit lnSpcReduction="10000"/>
          </a:bodyPr>
          <a:lstStyle/>
          <a:p>
            <a:r>
              <a:rPr lang="en-US" dirty="0">
                <a:solidFill>
                  <a:schemeClr val="accent1">
                    <a:lumMod val="20000"/>
                    <a:lumOff val="80000"/>
                  </a:schemeClr>
                </a:solidFill>
              </a:rPr>
              <a:t>Religious meaning making increases more than any other strength as we age.</a:t>
            </a:r>
          </a:p>
          <a:p>
            <a:r>
              <a:rPr lang="en-US" dirty="0">
                <a:solidFill>
                  <a:schemeClr val="accent1">
                    <a:lumMod val="20000"/>
                    <a:lumOff val="80000"/>
                  </a:schemeClr>
                </a:solidFill>
              </a:rPr>
              <a:t>Religious involvement can mean personal faith or involvement in churches, synagogues, mosques, or other religious organizations.</a:t>
            </a:r>
          </a:p>
          <a:p>
            <a:r>
              <a:rPr lang="en-US" dirty="0">
                <a:solidFill>
                  <a:schemeClr val="accent1">
                    <a:lumMod val="20000"/>
                    <a:lumOff val="80000"/>
                  </a:schemeClr>
                </a:solidFill>
              </a:rPr>
              <a:t>Religious organizations often offer both emotional and tangible support.  </a:t>
            </a:r>
          </a:p>
          <a:p>
            <a:r>
              <a:rPr lang="en-US" dirty="0">
                <a:solidFill>
                  <a:schemeClr val="accent1">
                    <a:lumMod val="20000"/>
                    <a:lumOff val="80000"/>
                  </a:schemeClr>
                </a:solidFill>
              </a:rPr>
              <a:t>Tangible support can include visiting sick members of the congregation, providing rides to doctor, meals, etc.</a:t>
            </a:r>
          </a:p>
          <a:p>
            <a:r>
              <a:rPr lang="en-US" dirty="0">
                <a:solidFill>
                  <a:schemeClr val="accent1">
                    <a:lumMod val="20000"/>
                    <a:lumOff val="80000"/>
                  </a:schemeClr>
                </a:solidFill>
              </a:rPr>
              <a:t>Although state and community services are appropriately secular, it is helpful to know what kinds of support they might wish to have or are receiving from religious organizations. </a:t>
            </a:r>
          </a:p>
        </p:txBody>
      </p:sp>
      <p:sp>
        <p:nvSpPr>
          <p:cNvPr id="4" name="Slide Number Placeholder 3">
            <a:extLst>
              <a:ext uri="{FF2B5EF4-FFF2-40B4-BE49-F238E27FC236}">
                <a16:creationId xmlns:a16="http://schemas.microsoft.com/office/drawing/2014/main" id="{FC2CAE27-2AB6-4CA9-B9C9-25D80DFFA7CF}"/>
              </a:ext>
            </a:extLst>
          </p:cNvPr>
          <p:cNvSpPr>
            <a:spLocks noGrp="1"/>
          </p:cNvSpPr>
          <p:nvPr>
            <p:ph type="sldNum" sz="quarter" idx="12"/>
          </p:nvPr>
        </p:nvSpPr>
        <p:spPr/>
        <p:txBody>
          <a:bodyPr/>
          <a:lstStyle/>
          <a:p>
            <a:fld id="{B6172A7F-2298-4D7A-8D3A-3B764054E1B4}" type="slidenum">
              <a:rPr lang="en-US" smtClean="0"/>
              <a:t>58</a:t>
            </a:fld>
            <a:endParaRPr lang="en-US"/>
          </a:p>
        </p:txBody>
      </p:sp>
    </p:spTree>
    <p:extLst>
      <p:ext uri="{BB962C8B-B14F-4D97-AF65-F5344CB8AC3E}">
        <p14:creationId xmlns:p14="http://schemas.microsoft.com/office/powerpoint/2010/main" val="1932083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C502-5C41-491F-9878-C1B79EDAA342}"/>
              </a:ext>
            </a:extLst>
          </p:cNvPr>
          <p:cNvSpPr>
            <a:spLocks noGrp="1"/>
          </p:cNvSpPr>
          <p:nvPr>
            <p:ph type="title"/>
          </p:nvPr>
        </p:nvSpPr>
        <p:spPr>
          <a:xfrm>
            <a:off x="209725" y="205531"/>
            <a:ext cx="8607104" cy="1325563"/>
          </a:xfrm>
        </p:spPr>
        <p:txBody>
          <a:bodyPr>
            <a:normAutofit fontScale="90000"/>
          </a:bodyPr>
          <a:lstStyle/>
          <a:p>
            <a:pPr algn="ctr"/>
            <a:r>
              <a:rPr lang="en-US" dirty="0">
                <a:solidFill>
                  <a:schemeClr val="accent1">
                    <a:lumMod val="20000"/>
                    <a:lumOff val="80000"/>
                  </a:schemeClr>
                </a:solidFill>
              </a:rPr>
              <a:t>Other Evidence-Based Interventions That Promote Strengths &amp; Support Thriving</a:t>
            </a:r>
          </a:p>
        </p:txBody>
      </p:sp>
      <p:sp>
        <p:nvSpPr>
          <p:cNvPr id="3" name="Content Placeholder 2">
            <a:extLst>
              <a:ext uri="{FF2B5EF4-FFF2-40B4-BE49-F238E27FC236}">
                <a16:creationId xmlns:a16="http://schemas.microsoft.com/office/drawing/2014/main" id="{B536362D-6B55-4F9A-A8F7-DBD27344DF3E}"/>
              </a:ext>
            </a:extLst>
          </p:cNvPr>
          <p:cNvSpPr>
            <a:spLocks noGrp="1"/>
          </p:cNvSpPr>
          <p:nvPr>
            <p:ph idx="1"/>
          </p:nvPr>
        </p:nvSpPr>
        <p:spPr>
          <a:xfrm>
            <a:off x="327171" y="1464897"/>
            <a:ext cx="8607103" cy="5187572"/>
          </a:xfrm>
        </p:spPr>
        <p:txBody>
          <a:bodyPr>
            <a:normAutofit fontScale="92500" lnSpcReduction="10000"/>
          </a:bodyPr>
          <a:lstStyle/>
          <a:p>
            <a:r>
              <a:rPr lang="en-US" dirty="0">
                <a:solidFill>
                  <a:schemeClr val="accent1">
                    <a:lumMod val="20000"/>
                    <a:lumOff val="80000"/>
                  </a:schemeClr>
                </a:solidFill>
              </a:rPr>
              <a:t>Mindfulness meditation</a:t>
            </a:r>
          </a:p>
          <a:p>
            <a:pPr lvl="1"/>
            <a:r>
              <a:rPr lang="en-US" dirty="0">
                <a:solidFill>
                  <a:schemeClr val="accent1">
                    <a:lumMod val="20000"/>
                    <a:lumOff val="80000"/>
                  </a:schemeClr>
                </a:solidFill>
              </a:rPr>
              <a:t>Supports compassion, emotional awareness, emotional regulation</a:t>
            </a:r>
          </a:p>
          <a:p>
            <a:r>
              <a:rPr lang="en-US" dirty="0">
                <a:solidFill>
                  <a:schemeClr val="accent1">
                    <a:lumMod val="20000"/>
                    <a:lumOff val="80000"/>
                  </a:schemeClr>
                </a:solidFill>
              </a:rPr>
              <a:t>Regular exercise (and other routines, including sleep!)</a:t>
            </a:r>
          </a:p>
          <a:p>
            <a:pPr lvl="1"/>
            <a:r>
              <a:rPr lang="en-US" dirty="0">
                <a:solidFill>
                  <a:schemeClr val="accent1">
                    <a:lumMod val="20000"/>
                    <a:lumOff val="80000"/>
                  </a:schemeClr>
                </a:solidFill>
              </a:rPr>
              <a:t>Supports psychological endurance, optimism, reduces depression &amp; anxiety</a:t>
            </a:r>
          </a:p>
          <a:p>
            <a:r>
              <a:rPr lang="en-US" dirty="0">
                <a:solidFill>
                  <a:schemeClr val="accent1">
                    <a:lumMod val="20000"/>
                    <a:lumOff val="80000"/>
                  </a:schemeClr>
                </a:solidFill>
              </a:rPr>
              <a:t>Volunteering</a:t>
            </a:r>
          </a:p>
          <a:p>
            <a:pPr lvl="1"/>
            <a:r>
              <a:rPr lang="en-US" dirty="0">
                <a:solidFill>
                  <a:schemeClr val="accent1">
                    <a:lumMod val="20000"/>
                    <a:lumOff val="80000"/>
                  </a:schemeClr>
                </a:solidFill>
              </a:rPr>
              <a:t>Promotes generativity, community support, meaning</a:t>
            </a:r>
          </a:p>
          <a:p>
            <a:r>
              <a:rPr lang="en-US" dirty="0">
                <a:solidFill>
                  <a:schemeClr val="accent1">
                    <a:lumMod val="20000"/>
                    <a:lumOff val="80000"/>
                  </a:schemeClr>
                </a:solidFill>
              </a:rPr>
              <a:t>Spirituality and religious involvement</a:t>
            </a:r>
          </a:p>
          <a:p>
            <a:pPr lvl="1"/>
            <a:r>
              <a:rPr lang="en-US" dirty="0">
                <a:solidFill>
                  <a:schemeClr val="accent1">
                    <a:lumMod val="20000"/>
                    <a:lumOff val="80000"/>
                  </a:schemeClr>
                </a:solidFill>
              </a:rPr>
              <a:t>Promotes purpose, social support</a:t>
            </a:r>
          </a:p>
          <a:p>
            <a:pPr lvl="1"/>
            <a:endParaRPr lang="en-US" dirty="0">
              <a:solidFill>
                <a:schemeClr val="accent1">
                  <a:lumMod val="20000"/>
                  <a:lumOff val="80000"/>
                </a:schemeClr>
              </a:solidFill>
            </a:endParaRPr>
          </a:p>
          <a:p>
            <a:r>
              <a:rPr lang="en-US" dirty="0">
                <a:solidFill>
                  <a:schemeClr val="accent1">
                    <a:lumMod val="20000"/>
                    <a:lumOff val="80000"/>
                  </a:schemeClr>
                </a:solidFill>
              </a:rPr>
              <a:t>The evidence base is steadily increasing for other interventions, such as yoga, gardening, activism as healing, even “forest-bathing”</a:t>
            </a:r>
          </a:p>
          <a:p>
            <a:r>
              <a:rPr lang="en-US" dirty="0">
                <a:solidFill>
                  <a:schemeClr val="accent1">
                    <a:lumMod val="20000"/>
                    <a:lumOff val="80000"/>
                  </a:schemeClr>
                </a:solidFill>
              </a:rPr>
              <a:t>People with Alzheimer’s or similar dementias that affect memory and language (especially during mild and moderate stages) can benefit from physical and nonverbal activities such as walking, gardening, listening to music from their youth, dancing, reminiscing</a:t>
            </a:r>
          </a:p>
          <a:p>
            <a:endParaRPr lang="en-US" dirty="0">
              <a:solidFill>
                <a:schemeClr val="accent1">
                  <a:lumMod val="20000"/>
                  <a:lumOff val="80000"/>
                </a:schemeClr>
              </a:solidFill>
            </a:endParaRPr>
          </a:p>
          <a:p>
            <a:r>
              <a:rPr lang="en-US" dirty="0">
                <a:solidFill>
                  <a:schemeClr val="accent1">
                    <a:lumMod val="20000"/>
                    <a:lumOff val="80000"/>
                  </a:schemeClr>
                </a:solidFill>
              </a:rPr>
              <a:t>There are a range of choices that can be tailored to clients’ interests and needs and incorporated into a wide variety of service settings.</a:t>
            </a:r>
          </a:p>
        </p:txBody>
      </p:sp>
      <p:sp>
        <p:nvSpPr>
          <p:cNvPr id="4" name="Slide Number Placeholder 3">
            <a:extLst>
              <a:ext uri="{FF2B5EF4-FFF2-40B4-BE49-F238E27FC236}">
                <a16:creationId xmlns:a16="http://schemas.microsoft.com/office/drawing/2014/main" id="{56D03EBE-2722-42C2-ABF7-3CE3D1900B70}"/>
              </a:ext>
            </a:extLst>
          </p:cNvPr>
          <p:cNvSpPr>
            <a:spLocks noGrp="1"/>
          </p:cNvSpPr>
          <p:nvPr>
            <p:ph type="sldNum" sz="quarter" idx="12"/>
          </p:nvPr>
        </p:nvSpPr>
        <p:spPr/>
        <p:txBody>
          <a:bodyPr/>
          <a:lstStyle/>
          <a:p>
            <a:fld id="{B6172A7F-2298-4D7A-8D3A-3B764054E1B4}" type="slidenum">
              <a:rPr lang="en-US" smtClean="0"/>
              <a:t>59</a:t>
            </a:fld>
            <a:endParaRPr lang="en-US"/>
          </a:p>
        </p:txBody>
      </p:sp>
    </p:spTree>
    <p:extLst>
      <p:ext uri="{BB962C8B-B14F-4D97-AF65-F5344CB8AC3E}">
        <p14:creationId xmlns:p14="http://schemas.microsoft.com/office/powerpoint/2010/main" val="274566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85800"/>
          </a:xfrm>
        </p:spPr>
        <p:txBody>
          <a:bodyPr>
            <a:noAutofit/>
          </a:bodyPr>
          <a:lstStyle/>
          <a:p>
            <a:r>
              <a:rPr lang="en-US" sz="2900" dirty="0">
                <a:solidFill>
                  <a:schemeClr val="accent1">
                    <a:lumMod val="20000"/>
                    <a:lumOff val="80000"/>
                  </a:schemeClr>
                </a:solidFill>
                <a:latin typeface="Calibri" pitchFamily="34" charset="0"/>
                <a:cs typeface="Calibri" pitchFamily="34" charset="0"/>
              </a:rPr>
              <a:t>Interconnections in Representative Community Samples</a:t>
            </a:r>
          </a:p>
        </p:txBody>
      </p:sp>
      <p:graphicFrame>
        <p:nvGraphicFramePr>
          <p:cNvPr id="4" name="Content Placeholder 3"/>
          <p:cNvGraphicFramePr>
            <a:graphicFrameLocks noGrp="1"/>
          </p:cNvGraphicFramePr>
          <p:nvPr>
            <p:ph idx="1"/>
            <p:extLst/>
          </p:nvPr>
        </p:nvGraphicFramePr>
        <p:xfrm>
          <a:off x="152400" y="762000"/>
          <a:ext cx="8839200" cy="601980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01320">
                <a:tc>
                  <a:txBody>
                    <a:bodyPr/>
                    <a:lstStyle/>
                    <a:p>
                      <a:r>
                        <a:rPr lang="en-US" dirty="0">
                          <a:latin typeface="Calibri" pitchFamily="34" charset="0"/>
                          <a:cs typeface="Calibri" pitchFamily="34" charset="0"/>
                        </a:rPr>
                        <a:t>Interconnection</a:t>
                      </a:r>
                    </a:p>
                  </a:txBody>
                  <a:tcPr/>
                </a:tc>
                <a:tc>
                  <a:txBody>
                    <a:bodyPr/>
                    <a:lstStyle/>
                    <a:p>
                      <a:r>
                        <a:rPr lang="en-US" dirty="0">
                          <a:latin typeface="Calibri" pitchFamily="34" charset="0"/>
                          <a:cs typeface="Calibri" pitchFamily="34" charset="0"/>
                        </a:rPr>
                        <a:t>Strength</a:t>
                      </a:r>
                      <a:r>
                        <a:rPr lang="en-US" baseline="0" dirty="0">
                          <a:latin typeface="Calibri" pitchFamily="34" charset="0"/>
                          <a:cs typeface="Calibri" pitchFamily="34" charset="0"/>
                        </a:rPr>
                        <a:t> of association (OR)</a:t>
                      </a:r>
                      <a:endParaRPr lang="en-US" dirty="0">
                        <a:latin typeface="Calibri" pitchFamily="34" charset="0"/>
                        <a:cs typeface="Calibri" pitchFamily="34" charset="0"/>
                      </a:endParaRPr>
                    </a:p>
                  </a:txBody>
                  <a:tcPr/>
                </a:tc>
                <a:extLst>
                  <a:ext uri="{0D108BD9-81ED-4DB2-BD59-A6C34878D82A}">
                    <a16:rowId xmlns:a16="http://schemas.microsoft.com/office/drawing/2014/main" val="10000"/>
                  </a:ext>
                </a:extLst>
              </a:tr>
              <a:tr h="401320">
                <a:tc>
                  <a:txBody>
                    <a:bodyPr/>
                    <a:lstStyle/>
                    <a:p>
                      <a:pPr algn="ctr"/>
                      <a:r>
                        <a:rPr lang="en-US" i="1" dirty="0">
                          <a:latin typeface="Calibri" pitchFamily="34" charset="0"/>
                          <a:cs typeface="Calibri" pitchFamily="34" charset="0"/>
                        </a:rPr>
                        <a:t>Well-known, well-established</a:t>
                      </a:r>
                      <a:r>
                        <a:rPr lang="en-US" i="1" baseline="0" dirty="0">
                          <a:latin typeface="Calibri" pitchFamily="34" charset="0"/>
                          <a:cs typeface="Calibri" pitchFamily="34" charset="0"/>
                        </a:rPr>
                        <a:t> connections</a:t>
                      </a:r>
                      <a:endParaRPr lang="en-US" i="1" dirty="0">
                        <a:latin typeface="Calibri" pitchFamily="34" charset="0"/>
                        <a:cs typeface="Calibri" pitchFamily="34" charset="0"/>
                      </a:endParaRPr>
                    </a:p>
                  </a:txBody>
                  <a:tcPr/>
                </a:tc>
                <a:tc>
                  <a:txBody>
                    <a:bodyPr/>
                    <a:lstStyle/>
                    <a:p>
                      <a:r>
                        <a:rPr lang="en-US" dirty="0">
                          <a:latin typeface="Calibri" pitchFamily="34" charset="0"/>
                          <a:cs typeface="Calibri" pitchFamily="34" charset="0"/>
                        </a:rPr>
                        <a:t>Odds ratio</a:t>
                      </a:r>
                    </a:p>
                  </a:txBody>
                  <a:tcPr/>
                </a:tc>
                <a:extLst>
                  <a:ext uri="{0D108BD9-81ED-4DB2-BD59-A6C34878D82A}">
                    <a16:rowId xmlns:a16="http://schemas.microsoft.com/office/drawing/2014/main" val="10001"/>
                  </a:ext>
                </a:extLst>
              </a:tr>
              <a:tr h="401320">
                <a:tc>
                  <a:txBody>
                    <a:bodyPr/>
                    <a:lstStyle/>
                    <a:p>
                      <a:r>
                        <a:rPr lang="en-US" dirty="0">
                          <a:latin typeface="Calibri" pitchFamily="34" charset="0"/>
                          <a:cs typeface="Calibri" pitchFamily="34" charset="0"/>
                        </a:rPr>
                        <a:t>Exposure to IPV &amp; child physical abuse</a:t>
                      </a:r>
                    </a:p>
                  </a:txBody>
                  <a:tcPr/>
                </a:tc>
                <a:tc>
                  <a:txBody>
                    <a:bodyPr/>
                    <a:lstStyle/>
                    <a:p>
                      <a:r>
                        <a:rPr lang="en-US" dirty="0">
                          <a:latin typeface="Calibri" pitchFamily="34" charset="0"/>
                          <a:cs typeface="Calibri" pitchFamily="34" charset="0"/>
                        </a:rPr>
                        <a:t>5.0 </a:t>
                      </a:r>
                      <a:r>
                        <a:rPr lang="en-US" baseline="30000" dirty="0">
                          <a:latin typeface="Calibri" pitchFamily="34" charset="0"/>
                          <a:cs typeface="Calibri" pitchFamily="34" charset="0"/>
                        </a:rPr>
                        <a:t>(NatSCEV; Hamby et al 2010)</a:t>
                      </a:r>
                    </a:p>
                  </a:txBody>
                  <a:tcPr/>
                </a:tc>
                <a:extLst>
                  <a:ext uri="{0D108BD9-81ED-4DB2-BD59-A6C34878D82A}">
                    <a16:rowId xmlns:a16="http://schemas.microsoft.com/office/drawing/2014/main" val="10002"/>
                  </a:ext>
                </a:extLst>
              </a:tr>
              <a:tr h="401320">
                <a:tc>
                  <a:txBody>
                    <a:bodyPr/>
                    <a:lstStyle/>
                    <a:p>
                      <a:r>
                        <a:rPr lang="en-US" dirty="0">
                          <a:latin typeface="Calibri" pitchFamily="34" charset="0"/>
                          <a:cs typeface="Calibri" pitchFamily="34" charset="0"/>
                        </a:rPr>
                        <a:t>Exposure to IPV &amp; teen dating victimization</a:t>
                      </a:r>
                    </a:p>
                  </a:txBody>
                  <a:tcPr/>
                </a:tc>
                <a:tc>
                  <a:txBody>
                    <a:bodyPr/>
                    <a:lstStyle/>
                    <a:p>
                      <a:r>
                        <a:rPr lang="en-US" dirty="0">
                          <a:latin typeface="Calibri" pitchFamily="34" charset="0"/>
                          <a:cs typeface="Calibri" pitchFamily="34" charset="0"/>
                        </a:rPr>
                        <a:t>3.8 </a:t>
                      </a:r>
                      <a:r>
                        <a:rPr lang="en-US" baseline="30000" dirty="0">
                          <a:latin typeface="Calibri" pitchFamily="34" charset="0"/>
                          <a:cs typeface="Calibri" pitchFamily="34" charset="0"/>
                        </a:rPr>
                        <a:t>(NatSCEV; Hamby et al 2010)</a:t>
                      </a:r>
                      <a:endParaRPr lang="en-US" dirty="0">
                        <a:latin typeface="Calibri" pitchFamily="34" charset="0"/>
                        <a:cs typeface="Calibri" pitchFamily="34" charset="0"/>
                      </a:endParaRPr>
                    </a:p>
                  </a:txBody>
                  <a:tcPr/>
                </a:tc>
                <a:extLst>
                  <a:ext uri="{0D108BD9-81ED-4DB2-BD59-A6C34878D82A}">
                    <a16:rowId xmlns:a16="http://schemas.microsoft.com/office/drawing/2014/main" val="10003"/>
                  </a:ext>
                </a:extLst>
              </a:tr>
              <a:tr h="401320">
                <a:tc>
                  <a:txBody>
                    <a:bodyPr/>
                    <a:lstStyle/>
                    <a:p>
                      <a:r>
                        <a:rPr lang="en-US" dirty="0">
                          <a:latin typeface="Calibri" pitchFamily="34" charset="0"/>
                          <a:cs typeface="Calibri" pitchFamily="34" charset="0"/>
                        </a:rPr>
                        <a:t>Physical IPV &amp; Stalking by intimate partner</a:t>
                      </a:r>
                    </a:p>
                  </a:txBody>
                  <a:tcPr/>
                </a:tc>
                <a:tc>
                  <a:txBody>
                    <a:bodyPr/>
                    <a:lstStyle/>
                    <a:p>
                      <a:r>
                        <a:rPr lang="en-US" dirty="0">
                          <a:latin typeface="Calibri" pitchFamily="34" charset="0"/>
                          <a:cs typeface="Calibri" pitchFamily="34" charset="0"/>
                        </a:rPr>
                        <a:t>7.0 </a:t>
                      </a:r>
                      <a:r>
                        <a:rPr lang="en-US" baseline="30000" dirty="0">
                          <a:latin typeface="Calibri" pitchFamily="34" charset="0"/>
                          <a:cs typeface="Calibri" pitchFamily="34" charset="0"/>
                        </a:rPr>
                        <a:t>(CDC, Krebs et al, 2011)</a:t>
                      </a:r>
                    </a:p>
                  </a:txBody>
                  <a:tcPr/>
                </a:tc>
                <a:extLst>
                  <a:ext uri="{0D108BD9-81ED-4DB2-BD59-A6C34878D82A}">
                    <a16:rowId xmlns:a16="http://schemas.microsoft.com/office/drawing/2014/main" val="10004"/>
                  </a:ext>
                </a:extLst>
              </a:tr>
              <a:tr h="401320">
                <a:tc>
                  <a:txBody>
                    <a:bodyPr/>
                    <a:lstStyle/>
                    <a:p>
                      <a:r>
                        <a:rPr lang="en-US" dirty="0">
                          <a:latin typeface="Calibri" pitchFamily="34" charset="0"/>
                          <a:cs typeface="Calibri" pitchFamily="34" charset="0"/>
                        </a:rPr>
                        <a:t>Physical IPV &amp; sexual violence by intimate partner</a:t>
                      </a:r>
                    </a:p>
                  </a:txBody>
                  <a:tcPr/>
                </a:tc>
                <a:tc>
                  <a:txBody>
                    <a:bodyPr/>
                    <a:lstStyle/>
                    <a:p>
                      <a:r>
                        <a:rPr lang="en-US" dirty="0">
                          <a:latin typeface="Calibri" pitchFamily="34" charset="0"/>
                          <a:cs typeface="Calibri" pitchFamily="34" charset="0"/>
                        </a:rPr>
                        <a:t>2.4 </a:t>
                      </a:r>
                      <a:r>
                        <a:rPr lang="en-US" baseline="30000" dirty="0">
                          <a:latin typeface="Calibri" pitchFamily="34" charset="0"/>
                          <a:cs typeface="Calibri" pitchFamily="34" charset="0"/>
                        </a:rPr>
                        <a:t>(CDC, Krebs et al, 2011)</a:t>
                      </a:r>
                      <a:endParaRPr lang="en-US" dirty="0">
                        <a:latin typeface="Calibri" pitchFamily="34" charset="0"/>
                        <a:cs typeface="Calibri" pitchFamily="34" charset="0"/>
                      </a:endParaRPr>
                    </a:p>
                  </a:txBody>
                  <a:tcPr/>
                </a:tc>
                <a:extLst>
                  <a:ext uri="{0D108BD9-81ED-4DB2-BD59-A6C34878D82A}">
                    <a16:rowId xmlns:a16="http://schemas.microsoft.com/office/drawing/2014/main" val="10005"/>
                  </a:ext>
                </a:extLst>
              </a:tr>
              <a:tr h="401320">
                <a:tc>
                  <a:txBody>
                    <a:bodyPr/>
                    <a:lstStyle/>
                    <a:p>
                      <a:pPr algn="ctr"/>
                      <a:r>
                        <a:rPr lang="en-US" i="1" dirty="0">
                          <a:latin typeface="Calibri" pitchFamily="34" charset="0"/>
                          <a:cs typeface="Calibri" pitchFamily="34" charset="0"/>
                        </a:rPr>
                        <a:t>Strong but under-recognized</a:t>
                      </a:r>
                      <a:r>
                        <a:rPr lang="en-US" i="1" baseline="0" dirty="0">
                          <a:latin typeface="Calibri" pitchFamily="34" charset="0"/>
                          <a:cs typeface="Calibri" pitchFamily="34" charset="0"/>
                        </a:rPr>
                        <a:t> connections</a:t>
                      </a:r>
                      <a:endParaRPr lang="en-US" i="1" dirty="0">
                        <a:latin typeface="Calibri" pitchFamily="34" charset="0"/>
                        <a:cs typeface="Calibri" pitchFamily="34" charset="0"/>
                      </a:endParaRPr>
                    </a:p>
                  </a:txBody>
                  <a:tcPr/>
                </a:tc>
                <a:tc>
                  <a:txBody>
                    <a:bodyPr/>
                    <a:lstStyle/>
                    <a:p>
                      <a:endParaRPr lang="en-US" dirty="0">
                        <a:latin typeface="Calibri" pitchFamily="34" charset="0"/>
                        <a:cs typeface="Calibri" pitchFamily="34" charset="0"/>
                      </a:endParaRPr>
                    </a:p>
                  </a:txBody>
                  <a:tcPr/>
                </a:tc>
                <a:extLst>
                  <a:ext uri="{0D108BD9-81ED-4DB2-BD59-A6C34878D82A}">
                    <a16:rowId xmlns:a16="http://schemas.microsoft.com/office/drawing/2014/main" val="10006"/>
                  </a:ext>
                </a:extLst>
              </a:tr>
              <a:tr h="401320">
                <a:tc>
                  <a:txBody>
                    <a:bodyPr/>
                    <a:lstStyle/>
                    <a:p>
                      <a:r>
                        <a:rPr lang="en-US" dirty="0">
                          <a:latin typeface="Calibri" pitchFamily="34" charset="0"/>
                          <a:cs typeface="Calibri" pitchFamily="34" charset="0"/>
                        </a:rPr>
                        <a:t>Exposure to IPV &amp; neglect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pitchFamily="34" charset="0"/>
                          <a:cs typeface="Calibri" pitchFamily="34" charset="0"/>
                        </a:rPr>
                        <a:t>6.2 </a:t>
                      </a:r>
                      <a:r>
                        <a:rPr lang="en-US" baseline="30000" dirty="0">
                          <a:latin typeface="Calibri" pitchFamily="34" charset="0"/>
                          <a:cs typeface="Calibri" pitchFamily="34" charset="0"/>
                        </a:rPr>
                        <a:t>(NatSCEV; Hamby et al 2010)</a:t>
                      </a:r>
                      <a:endParaRPr lang="en-US" dirty="0">
                        <a:latin typeface="Calibri" pitchFamily="34" charset="0"/>
                        <a:cs typeface="Calibri" pitchFamily="34" charset="0"/>
                      </a:endParaRPr>
                    </a:p>
                  </a:txBody>
                  <a:tcPr/>
                </a:tc>
                <a:extLst>
                  <a:ext uri="{0D108BD9-81ED-4DB2-BD59-A6C34878D82A}">
                    <a16:rowId xmlns:a16="http://schemas.microsoft.com/office/drawing/2014/main" val="10007"/>
                  </a:ext>
                </a:extLst>
              </a:tr>
              <a:tr h="401320">
                <a:tc>
                  <a:txBody>
                    <a:bodyPr/>
                    <a:lstStyle/>
                    <a:p>
                      <a:r>
                        <a:rPr lang="en-US" dirty="0">
                          <a:latin typeface="Calibri" pitchFamily="34" charset="0"/>
                          <a:cs typeface="Calibri" pitchFamily="34" charset="0"/>
                        </a:rPr>
                        <a:t>Exposure to IPV and sexual</a:t>
                      </a:r>
                      <a:r>
                        <a:rPr lang="en-US" baseline="0" dirty="0">
                          <a:latin typeface="Calibri" pitchFamily="34" charset="0"/>
                          <a:cs typeface="Calibri" pitchFamily="34" charset="0"/>
                        </a:rPr>
                        <a:t> abuse by known adult</a:t>
                      </a:r>
                      <a:endParaRPr lang="en-US"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pitchFamily="34" charset="0"/>
                          <a:cs typeface="Calibri" pitchFamily="34" charset="0"/>
                        </a:rPr>
                        <a:t>5.2 </a:t>
                      </a:r>
                      <a:r>
                        <a:rPr lang="en-US" baseline="30000" dirty="0">
                          <a:latin typeface="Calibri" pitchFamily="34" charset="0"/>
                          <a:cs typeface="Calibri" pitchFamily="34" charset="0"/>
                        </a:rPr>
                        <a:t>(NatSCEV; Hamby et al 2010)</a:t>
                      </a:r>
                    </a:p>
                  </a:txBody>
                  <a:tcPr/>
                </a:tc>
                <a:extLst>
                  <a:ext uri="{0D108BD9-81ED-4DB2-BD59-A6C34878D82A}">
                    <a16:rowId xmlns:a16="http://schemas.microsoft.com/office/drawing/2014/main" val="10008"/>
                  </a:ext>
                </a:extLst>
              </a:tr>
              <a:tr h="401320">
                <a:tc>
                  <a:txBody>
                    <a:bodyPr/>
                    <a:lstStyle/>
                    <a:p>
                      <a:r>
                        <a:rPr lang="en-US" dirty="0">
                          <a:latin typeface="Calibri" pitchFamily="34" charset="0"/>
                          <a:cs typeface="Calibri" pitchFamily="34" charset="0"/>
                        </a:rPr>
                        <a:t>Any physical assault</a:t>
                      </a:r>
                      <a:r>
                        <a:rPr lang="en-US" baseline="0" dirty="0">
                          <a:latin typeface="Calibri" pitchFamily="34" charset="0"/>
                          <a:cs typeface="Calibri" pitchFamily="34" charset="0"/>
                        </a:rPr>
                        <a:t> &amp; any sexual victimization</a:t>
                      </a:r>
                      <a:endParaRPr lang="en-US" dirty="0">
                        <a:latin typeface="Calibri" pitchFamily="34" charset="0"/>
                        <a:cs typeface="Calibri" pitchFamily="34" charset="0"/>
                      </a:endParaRPr>
                    </a:p>
                  </a:txBody>
                  <a:tcPr/>
                </a:tc>
                <a:tc>
                  <a:txBody>
                    <a:bodyPr/>
                    <a:lstStyle/>
                    <a:p>
                      <a:r>
                        <a:rPr lang="en-US" dirty="0">
                          <a:latin typeface="Calibri" pitchFamily="34" charset="0"/>
                          <a:cs typeface="Calibri" pitchFamily="34" charset="0"/>
                        </a:rPr>
                        <a:t>6.2 </a:t>
                      </a:r>
                      <a:r>
                        <a:rPr lang="en-US" baseline="30000" dirty="0">
                          <a:latin typeface="Calibri" pitchFamily="34" charset="0"/>
                          <a:cs typeface="Calibri" pitchFamily="34" charset="0"/>
                        </a:rPr>
                        <a:t>(NatSCEV, Finkelhor et al, 2009)</a:t>
                      </a:r>
                    </a:p>
                  </a:txBody>
                  <a:tcPr/>
                </a:tc>
                <a:extLst>
                  <a:ext uri="{0D108BD9-81ED-4DB2-BD59-A6C34878D82A}">
                    <a16:rowId xmlns:a16="http://schemas.microsoft.com/office/drawing/2014/main" val="10009"/>
                  </a:ext>
                </a:extLst>
              </a:tr>
              <a:tr h="401320">
                <a:tc>
                  <a:txBody>
                    <a:bodyPr/>
                    <a:lstStyle/>
                    <a:p>
                      <a:r>
                        <a:rPr lang="en-US" dirty="0">
                          <a:latin typeface="Calibri" pitchFamily="34" charset="0"/>
                          <a:cs typeface="Calibri" pitchFamily="34" charset="0"/>
                        </a:rPr>
                        <a:t>Any witnessed violence and any</a:t>
                      </a:r>
                      <a:r>
                        <a:rPr lang="en-US" baseline="0" dirty="0">
                          <a:latin typeface="Calibri" pitchFamily="34" charset="0"/>
                          <a:cs typeface="Calibri" pitchFamily="34" charset="0"/>
                        </a:rPr>
                        <a:t> sexual victimization</a:t>
                      </a:r>
                      <a:endParaRPr lang="en-US"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libri" pitchFamily="34" charset="0"/>
                          <a:cs typeface="Calibri" pitchFamily="34" charset="0"/>
                        </a:rPr>
                        <a:t>4.5 </a:t>
                      </a:r>
                      <a:r>
                        <a:rPr lang="en-US" baseline="30000" dirty="0">
                          <a:latin typeface="Calibri" pitchFamily="34" charset="0"/>
                          <a:cs typeface="Calibri" pitchFamily="34" charset="0"/>
                        </a:rPr>
                        <a:t>(NatSCEV, Finkelhor et al, 2009)</a:t>
                      </a:r>
                    </a:p>
                  </a:txBody>
                  <a:tcPr/>
                </a:tc>
                <a:extLst>
                  <a:ext uri="{0D108BD9-81ED-4DB2-BD59-A6C34878D82A}">
                    <a16:rowId xmlns:a16="http://schemas.microsoft.com/office/drawing/2014/main" val="10010"/>
                  </a:ext>
                </a:extLst>
              </a:tr>
              <a:tr h="401320">
                <a:tc>
                  <a:txBody>
                    <a:bodyPr/>
                    <a:lstStyle/>
                    <a:p>
                      <a:r>
                        <a:rPr lang="en-US" dirty="0">
                          <a:latin typeface="Calibri" pitchFamily="34" charset="0"/>
                          <a:cs typeface="Calibri" pitchFamily="34" charset="0"/>
                        </a:rPr>
                        <a:t>Teen dating victimization</a:t>
                      </a:r>
                      <a:r>
                        <a:rPr lang="en-US" baseline="0" dirty="0">
                          <a:latin typeface="Calibri" pitchFamily="34" charset="0"/>
                          <a:cs typeface="Calibri" pitchFamily="34" charset="0"/>
                        </a:rPr>
                        <a:t> and peer sexual harassment</a:t>
                      </a:r>
                      <a:endParaRPr lang="en-US" dirty="0">
                        <a:latin typeface="Calibri" pitchFamily="34" charset="0"/>
                        <a:cs typeface="Calibri" pitchFamily="34" charset="0"/>
                      </a:endParaRPr>
                    </a:p>
                  </a:txBody>
                  <a:tcPr/>
                </a:tc>
                <a:tc>
                  <a:txBody>
                    <a:bodyPr/>
                    <a:lstStyle/>
                    <a:p>
                      <a:r>
                        <a:rPr lang="en-US" dirty="0">
                          <a:latin typeface="Calibri" pitchFamily="34" charset="0"/>
                          <a:cs typeface="Calibri" pitchFamily="34" charset="0"/>
                        </a:rPr>
                        <a:t>5.3 </a:t>
                      </a:r>
                      <a:r>
                        <a:rPr lang="en-US" baseline="30000" dirty="0">
                          <a:latin typeface="Calibri" pitchFamily="34" charset="0"/>
                          <a:cs typeface="Calibri" pitchFamily="34" charset="0"/>
                        </a:rPr>
                        <a:t>(NatSCEV; Hamby et al 2012)</a:t>
                      </a:r>
                      <a:endParaRPr lang="en-US" dirty="0">
                        <a:latin typeface="Calibri" pitchFamily="34" charset="0"/>
                        <a:cs typeface="Calibri" pitchFamily="34" charset="0"/>
                      </a:endParaRPr>
                    </a:p>
                  </a:txBody>
                  <a:tcPr/>
                </a:tc>
                <a:extLst>
                  <a:ext uri="{0D108BD9-81ED-4DB2-BD59-A6C34878D82A}">
                    <a16:rowId xmlns:a16="http://schemas.microsoft.com/office/drawing/2014/main" val="10011"/>
                  </a:ext>
                </a:extLst>
              </a:tr>
              <a:tr h="401320">
                <a:tc>
                  <a:txBody>
                    <a:bodyPr/>
                    <a:lstStyle/>
                    <a:p>
                      <a:pPr algn="ctr"/>
                      <a:r>
                        <a:rPr lang="en-US" i="1" dirty="0">
                          <a:latin typeface="Calibri" pitchFamily="34" charset="0"/>
                          <a:cs typeface="Calibri" pitchFamily="34" charset="0"/>
                        </a:rPr>
                        <a:t>Weaker but still positive connections</a:t>
                      </a:r>
                    </a:p>
                  </a:txBody>
                  <a:tcPr/>
                </a:tc>
                <a:tc>
                  <a:txBody>
                    <a:bodyPr/>
                    <a:lstStyle/>
                    <a:p>
                      <a:endParaRPr lang="en-US" dirty="0">
                        <a:latin typeface="Calibri" pitchFamily="34" charset="0"/>
                        <a:cs typeface="Calibri" pitchFamily="34" charset="0"/>
                      </a:endParaRPr>
                    </a:p>
                  </a:txBody>
                  <a:tcPr/>
                </a:tc>
                <a:extLst>
                  <a:ext uri="{0D108BD9-81ED-4DB2-BD59-A6C34878D82A}">
                    <a16:rowId xmlns:a16="http://schemas.microsoft.com/office/drawing/2014/main" val="10012"/>
                  </a:ext>
                </a:extLst>
              </a:tr>
              <a:tr h="401320">
                <a:tc>
                  <a:txBody>
                    <a:bodyPr/>
                    <a:lstStyle/>
                    <a:p>
                      <a:r>
                        <a:rPr lang="en-US" dirty="0">
                          <a:latin typeface="Calibri" pitchFamily="34" charset="0"/>
                          <a:cs typeface="Calibri" pitchFamily="34" charset="0"/>
                        </a:rPr>
                        <a:t>Exposure to IPV and peer relational aggression</a:t>
                      </a:r>
                    </a:p>
                  </a:txBody>
                  <a:tcPr/>
                </a:tc>
                <a:tc>
                  <a:txBody>
                    <a:bodyPr/>
                    <a:lstStyle/>
                    <a:p>
                      <a:r>
                        <a:rPr lang="en-US" dirty="0">
                          <a:latin typeface="Calibri" pitchFamily="34" charset="0"/>
                          <a:cs typeface="Calibri" pitchFamily="34" charset="0"/>
                        </a:rPr>
                        <a:t>1.7 </a:t>
                      </a:r>
                      <a:r>
                        <a:rPr lang="en-US" baseline="30000" dirty="0">
                          <a:latin typeface="Calibri" pitchFamily="34" charset="0"/>
                          <a:cs typeface="Calibri" pitchFamily="34" charset="0"/>
                        </a:rPr>
                        <a:t>(NatSCEV; Hamby et al 2010)</a:t>
                      </a:r>
                      <a:endParaRPr lang="en-US" dirty="0">
                        <a:latin typeface="Calibri" pitchFamily="34" charset="0"/>
                        <a:cs typeface="Calibri" pitchFamily="34" charset="0"/>
                      </a:endParaRPr>
                    </a:p>
                  </a:txBody>
                  <a:tcPr/>
                </a:tc>
                <a:extLst>
                  <a:ext uri="{0D108BD9-81ED-4DB2-BD59-A6C34878D82A}">
                    <a16:rowId xmlns:a16="http://schemas.microsoft.com/office/drawing/2014/main" val="10013"/>
                  </a:ext>
                </a:extLst>
              </a:tr>
              <a:tr h="401320">
                <a:tc>
                  <a:txBody>
                    <a:bodyPr/>
                    <a:lstStyle/>
                    <a:p>
                      <a:r>
                        <a:rPr lang="en-US" dirty="0">
                          <a:latin typeface="Calibri" pitchFamily="34" charset="0"/>
                          <a:cs typeface="Calibri" pitchFamily="34" charset="0"/>
                        </a:rPr>
                        <a:t>Any</a:t>
                      </a:r>
                      <a:r>
                        <a:rPr lang="en-US" baseline="0" dirty="0">
                          <a:latin typeface="Calibri" pitchFamily="34" charset="0"/>
                          <a:cs typeface="Calibri" pitchFamily="34" charset="0"/>
                        </a:rPr>
                        <a:t> property crime and any sexual victimization</a:t>
                      </a:r>
                      <a:endParaRPr lang="en-US" dirty="0">
                        <a:latin typeface="Calibri" pitchFamily="34" charset="0"/>
                        <a:cs typeface="Calibri" pitchFamily="34" charset="0"/>
                      </a:endParaRPr>
                    </a:p>
                  </a:txBody>
                  <a:tcPr/>
                </a:tc>
                <a:tc>
                  <a:txBody>
                    <a:bodyPr/>
                    <a:lstStyle/>
                    <a:p>
                      <a:r>
                        <a:rPr lang="en-US" dirty="0">
                          <a:latin typeface="Calibri" pitchFamily="34" charset="0"/>
                          <a:cs typeface="Calibri" pitchFamily="34" charset="0"/>
                        </a:rPr>
                        <a:t>3.2 </a:t>
                      </a:r>
                      <a:r>
                        <a:rPr lang="en-US" baseline="30000" dirty="0">
                          <a:latin typeface="Calibri" pitchFamily="34" charset="0"/>
                          <a:cs typeface="Calibri" pitchFamily="34" charset="0"/>
                        </a:rPr>
                        <a:t>(NatSCEV, Finkelhor et al, 2009)</a:t>
                      </a:r>
                      <a:endParaRPr lang="en-US" dirty="0">
                        <a:latin typeface="Calibri" pitchFamily="34" charset="0"/>
                        <a:cs typeface="Calibri" pitchFamily="34" charset="0"/>
                      </a:endParaRP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0277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4"/>
          <p:cNvGraphicFramePr>
            <a:graphicFrameLocks noChangeAspect="1"/>
          </p:cNvGraphicFramePr>
          <p:nvPr>
            <p:extLst/>
          </p:nvPr>
        </p:nvGraphicFramePr>
        <p:xfrm>
          <a:off x="152400" y="1060696"/>
          <a:ext cx="8839200" cy="4710112"/>
        </p:xfrm>
        <a:graphic>
          <a:graphicData uri="http://schemas.openxmlformats.org/presentationml/2006/ole">
            <mc:AlternateContent xmlns:mc="http://schemas.openxmlformats.org/markup-compatibility/2006">
              <mc:Choice xmlns:v="urn:schemas-microsoft-com:vml" Requires="v">
                <p:oleObj spid="_x0000_s1117" name="Chart" r:id="rId4" imgW="8115336" imgH="4714941" progId="Excel.Chart.8">
                  <p:embed/>
                </p:oleObj>
              </mc:Choice>
              <mc:Fallback>
                <p:oleObj name="Chart" r:id="rId4" imgW="8115336" imgH="4714941" progId="Excel.Chart.8">
                  <p:embed/>
                  <p:pic>
                    <p:nvPicPr>
                      <p:cNvPr id="27650" name="Object 4"/>
                      <p:cNvPicPr>
                        <a:picLocks noChangeAspect="1" noChangeArrowheads="1"/>
                      </p:cNvPicPr>
                      <p:nvPr/>
                    </p:nvPicPr>
                    <p:blipFill>
                      <a:blip r:embed="rId5"/>
                      <a:srcRect/>
                      <a:stretch>
                        <a:fillRect/>
                      </a:stretch>
                    </p:blipFill>
                    <p:spPr bwMode="auto">
                      <a:xfrm>
                        <a:off x="152400" y="1060696"/>
                        <a:ext cx="8839200" cy="4710112"/>
                      </a:xfrm>
                      <a:prstGeom prst="rect">
                        <a:avLst/>
                      </a:prstGeom>
                      <a:noFill/>
                    </p:spPr>
                  </p:pic>
                </p:oleObj>
              </mc:Fallback>
            </mc:AlternateContent>
          </a:graphicData>
        </a:graphic>
      </p:graphicFrame>
      <p:sp>
        <p:nvSpPr>
          <p:cNvPr id="27653" name="Slide Number Placeholder 6"/>
          <p:cNvSpPr>
            <a:spLocks noGrp="1"/>
          </p:cNvSpPr>
          <p:nvPr>
            <p:ph type="sldNum" sz="quarter" idx="12"/>
          </p:nvPr>
        </p:nvSpPr>
        <p:spPr>
          <a:xfrm>
            <a:off x="6553200" y="624840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fld id="{C37DB096-BE6E-479D-9650-E24510ADC812}" type="slidenum">
              <a:rPr lang="en-US" altLang="en-US" smtClean="0">
                <a:latin typeface="Arial" charset="0"/>
              </a:rPr>
              <a:pPr algn="r"/>
              <a:t>7</a:t>
            </a:fld>
            <a:endParaRPr lang="en-US" altLang="en-US" dirty="0">
              <a:latin typeface="Arial" charset="0"/>
            </a:endParaRPr>
          </a:p>
        </p:txBody>
      </p:sp>
      <p:sp>
        <p:nvSpPr>
          <p:cNvPr id="1027" name="Title 3"/>
          <p:cNvSpPr>
            <a:spLocks noGrp="1"/>
          </p:cNvSpPr>
          <p:nvPr>
            <p:ph type="title" idx="4294967295"/>
          </p:nvPr>
        </p:nvSpPr>
        <p:spPr>
          <a:xfrm>
            <a:off x="0" y="96998"/>
            <a:ext cx="9144000" cy="1046002"/>
          </a:xfrm>
        </p:spPr>
        <p:txBody>
          <a:bodyPr>
            <a:normAutofit/>
          </a:bodyPr>
          <a:lstStyle/>
          <a:p>
            <a:pPr algn="ctr" eaLnBrk="1" hangingPunct="1">
              <a:defRPr/>
            </a:pPr>
            <a:r>
              <a:rPr lang="en-US" sz="3200" dirty="0">
                <a:solidFill>
                  <a:schemeClr val="tx1">
                    <a:lumMod val="20000"/>
                    <a:lumOff val="80000"/>
                  </a:schemeClr>
                </a:solidFill>
              </a:rPr>
              <a:t>Trauma Symptom Levels by Total Number of Victimization Types</a:t>
            </a:r>
            <a:r>
              <a:rPr lang="en-US" sz="3200" baseline="30000" dirty="0">
                <a:solidFill>
                  <a:schemeClr val="tx1">
                    <a:lumMod val="20000"/>
                    <a:lumOff val="80000"/>
                  </a:schemeClr>
                </a:solidFill>
              </a:rPr>
              <a:t>*</a:t>
            </a:r>
          </a:p>
        </p:txBody>
      </p:sp>
      <p:sp>
        <p:nvSpPr>
          <p:cNvPr id="27652" name="TextBox 4"/>
          <p:cNvSpPr txBox="1">
            <a:spLocks noChangeArrowheads="1"/>
          </p:cNvSpPr>
          <p:nvPr/>
        </p:nvSpPr>
        <p:spPr bwMode="auto">
          <a:xfrm>
            <a:off x="0" y="57150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dirty="0">
                <a:solidFill>
                  <a:schemeClr val="tx1">
                    <a:lumMod val="20000"/>
                    <a:lumOff val="80000"/>
                  </a:schemeClr>
                </a:solidFill>
              </a:rPr>
              <a:t>N=4549 from nationally representative sample covering experiences of youth 1 month to 17 years; Finkelhor, Turner, Ormrod, &amp; Hamby, 2009 (replicated twice with new national samples).</a:t>
            </a:r>
          </a:p>
          <a:p>
            <a:r>
              <a:rPr lang="en-US" altLang="en-US" sz="1400" dirty="0">
                <a:solidFill>
                  <a:schemeClr val="tx1">
                    <a:lumMod val="20000"/>
                    <a:lumOff val="80000"/>
                  </a:schemeClr>
                </a:solidFill>
              </a:rPr>
              <a:t>* cases with 11+ victimizations aggregated due to smaller Ns.</a:t>
            </a:r>
          </a:p>
          <a:p>
            <a:r>
              <a:rPr lang="en-US" altLang="en-US" sz="1400" dirty="0">
                <a:solidFill>
                  <a:schemeClr val="tx1">
                    <a:lumMod val="20000"/>
                    <a:lumOff val="80000"/>
                  </a:schemeClr>
                </a:solidFill>
              </a:rPr>
              <a:t>** mean standardized symptoms scores at different numbers of victimization types, controlling for demographic variables </a:t>
            </a:r>
          </a:p>
        </p:txBody>
      </p:sp>
    </p:spTree>
    <p:extLst>
      <p:ext uri="{BB962C8B-B14F-4D97-AF65-F5344CB8AC3E}">
        <p14:creationId xmlns:p14="http://schemas.microsoft.com/office/powerpoint/2010/main" val="35676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ChangeArrowheads="1"/>
          </p:cNvSpPr>
          <p:nvPr/>
        </p:nvSpPr>
        <p:spPr bwMode="auto">
          <a:xfrm>
            <a:off x="152400" y="129310"/>
            <a:ext cx="8839200" cy="1847272"/>
          </a:xfrm>
          <a:prstGeom prst="rect">
            <a:avLst/>
          </a:prstGeom>
          <a:noFill/>
          <a:ln>
            <a:noFill/>
          </a:ln>
        </p:spPr>
        <p:txBody>
          <a:bodyPr anchor="ctr"/>
          <a:lstStyle/>
          <a:p>
            <a:pPr algn="ctr">
              <a:defRPr/>
            </a:pPr>
            <a:r>
              <a:rPr lang="en-US" sz="2800" b="1" dirty="0">
                <a:solidFill>
                  <a:schemeClr val="accent1">
                    <a:lumMod val="20000"/>
                    <a:lumOff val="80000"/>
                  </a:schemeClr>
                </a:solidFill>
                <a:latin typeface="Times New Roman" pitchFamily="18" charset="0"/>
                <a:ea typeface="+mj-ea"/>
                <a:cs typeface="Times New Roman" pitchFamily="18" charset="0"/>
              </a:rPr>
              <a:t>Comparison of Trauma Symptoms across 4 Groups:  </a:t>
            </a:r>
          </a:p>
          <a:p>
            <a:pPr algn="ctr">
              <a:defRPr/>
            </a:pPr>
            <a:r>
              <a:rPr lang="en-US" sz="2800" b="1" dirty="0">
                <a:solidFill>
                  <a:schemeClr val="accent1">
                    <a:lumMod val="20000"/>
                    <a:lumOff val="80000"/>
                  </a:schemeClr>
                </a:solidFill>
                <a:latin typeface="Times New Roman" pitchFamily="18" charset="0"/>
                <a:ea typeface="+mj-ea"/>
                <a:cs typeface="Times New Roman" pitchFamily="18" charset="0"/>
              </a:rPr>
              <a:t>Non-victims, Maltreatment Victims (Low Chronicity), Maltreatment Victims (High Chronicity), Poly-victims </a:t>
            </a:r>
          </a:p>
        </p:txBody>
      </p:sp>
      <p:graphicFrame>
        <p:nvGraphicFramePr>
          <p:cNvPr id="59394" name="Chart 3"/>
          <p:cNvGraphicFramePr>
            <a:graphicFrameLocks/>
          </p:cNvGraphicFramePr>
          <p:nvPr/>
        </p:nvGraphicFramePr>
        <p:xfrm>
          <a:off x="812800" y="2184400"/>
          <a:ext cx="7010400" cy="4343400"/>
        </p:xfrm>
        <a:graphic>
          <a:graphicData uri="http://schemas.openxmlformats.org/presentationml/2006/ole">
            <mc:AlternateContent xmlns:mc="http://schemas.openxmlformats.org/markup-compatibility/2006">
              <mc:Choice xmlns:v="urn:schemas-microsoft-com:vml" Requires="v">
                <p:oleObj spid="_x0000_s2141" r:id="rId4" imgW="7011008" imgH="4346825" progId="Excel.Chart.8">
                  <p:embed/>
                </p:oleObj>
              </mc:Choice>
              <mc:Fallback>
                <p:oleObj r:id="rId4" imgW="7011008" imgH="4346825" progId="Excel.Chart.8">
                  <p:embed/>
                  <p:pic>
                    <p:nvPicPr>
                      <p:cNvPr id="59394"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2184400"/>
                        <a:ext cx="70104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741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ChangeArrowheads="1"/>
          </p:cNvSpPr>
          <p:nvPr/>
        </p:nvSpPr>
        <p:spPr bwMode="auto">
          <a:xfrm>
            <a:off x="0" y="228600"/>
            <a:ext cx="9144000" cy="1066800"/>
          </a:xfrm>
          <a:prstGeom prst="rect">
            <a:avLst/>
          </a:prstGeom>
          <a:noFill/>
          <a:ln w="9525">
            <a:noFill/>
            <a:miter lim="800000"/>
            <a:headEnd/>
            <a:tailEnd/>
          </a:ln>
        </p:spPr>
        <p:txBody>
          <a:bodyPr anchor="ctr"/>
          <a:lstStyle/>
          <a:p>
            <a:pPr algn="ctr">
              <a:defRPr/>
            </a:pPr>
            <a:r>
              <a:rPr lang="en-US" sz="3600" b="1" dirty="0">
                <a:solidFill>
                  <a:schemeClr val="accent1">
                    <a:lumMod val="20000"/>
                    <a:lumOff val="80000"/>
                  </a:schemeClr>
                </a:solidFill>
                <a:latin typeface="Times New Roman" pitchFamily="18" charset="0"/>
                <a:cs typeface="Times New Roman" pitchFamily="18" charset="0"/>
              </a:rPr>
              <a:t>Trauma Symptom Scores across Victim Groups</a:t>
            </a:r>
          </a:p>
        </p:txBody>
      </p:sp>
      <p:grpSp>
        <p:nvGrpSpPr>
          <p:cNvPr id="29705" name="Group 23"/>
          <p:cNvGrpSpPr>
            <a:grpSpLocks/>
          </p:cNvGrpSpPr>
          <p:nvPr/>
        </p:nvGrpSpPr>
        <p:grpSpPr bwMode="auto">
          <a:xfrm>
            <a:off x="339725" y="1569667"/>
            <a:ext cx="8804275" cy="4450133"/>
            <a:chOff x="228599" y="1417267"/>
            <a:chExt cx="8804443" cy="4450132"/>
          </a:xfrm>
        </p:grpSpPr>
        <p:sp>
          <p:nvSpPr>
            <p:cNvPr id="29737" name="Text Box 3"/>
            <p:cNvSpPr txBox="1">
              <a:spLocks noChangeArrowheads="1"/>
            </p:cNvSpPr>
            <p:nvPr/>
          </p:nvSpPr>
          <p:spPr bwMode="auto">
            <a:xfrm>
              <a:off x="6835852" y="1435100"/>
              <a:ext cx="2133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Calibri" pitchFamily="34" charset="0"/>
                </a:rPr>
                <a:t>Peer-Sib Victims</a:t>
              </a:r>
            </a:p>
          </p:txBody>
        </p:sp>
        <p:sp>
          <p:nvSpPr>
            <p:cNvPr id="29738" name="Text Box 6"/>
            <p:cNvSpPr txBox="1">
              <a:spLocks noChangeArrowheads="1"/>
            </p:cNvSpPr>
            <p:nvPr/>
          </p:nvSpPr>
          <p:spPr bwMode="auto">
            <a:xfrm>
              <a:off x="695202" y="3862021"/>
              <a:ext cx="205450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Calibri" pitchFamily="34" charset="0"/>
                </a:rPr>
                <a:t>Sexual Offense Victims</a:t>
              </a:r>
            </a:p>
          </p:txBody>
        </p:sp>
        <p:sp>
          <p:nvSpPr>
            <p:cNvPr id="29739" name="Text Box 7"/>
            <p:cNvSpPr txBox="1">
              <a:spLocks noChangeArrowheads="1"/>
            </p:cNvSpPr>
            <p:nvPr/>
          </p:nvSpPr>
          <p:spPr bwMode="auto">
            <a:xfrm>
              <a:off x="3657286" y="1417267"/>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Calibri" pitchFamily="34" charset="0"/>
                </a:rPr>
                <a:t>Maltreatment Victims</a:t>
              </a:r>
            </a:p>
          </p:txBody>
        </p:sp>
        <p:sp>
          <p:nvSpPr>
            <p:cNvPr id="29740" name="Text Box 11"/>
            <p:cNvSpPr txBox="1">
              <a:spLocks noChangeArrowheads="1"/>
            </p:cNvSpPr>
            <p:nvPr/>
          </p:nvSpPr>
          <p:spPr bwMode="auto">
            <a:xfrm>
              <a:off x="803262" y="1435100"/>
              <a:ext cx="224442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Calibri" pitchFamily="34" charset="0"/>
                </a:rPr>
                <a:t>Property Crime Victims</a:t>
              </a:r>
            </a:p>
          </p:txBody>
        </p:sp>
        <p:sp>
          <p:nvSpPr>
            <p:cNvPr id="29741" name="Text Box 12"/>
            <p:cNvSpPr txBox="1">
              <a:spLocks noChangeArrowheads="1"/>
            </p:cNvSpPr>
            <p:nvPr/>
          </p:nvSpPr>
          <p:spPr bwMode="auto">
            <a:xfrm>
              <a:off x="6646079" y="3838209"/>
              <a:ext cx="225845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kumimoji="1" lang="en-US" altLang="en-US" sz="1600" b="1" dirty="0">
                  <a:latin typeface="Calibri" pitchFamily="34" charset="0"/>
                </a:rPr>
                <a:t>Witness Community Violence Victims</a:t>
              </a:r>
            </a:p>
          </p:txBody>
        </p:sp>
        <p:sp>
          <p:nvSpPr>
            <p:cNvPr id="29742" name="Text Box 14"/>
            <p:cNvSpPr txBox="1">
              <a:spLocks noChangeArrowheads="1"/>
            </p:cNvSpPr>
            <p:nvPr/>
          </p:nvSpPr>
          <p:spPr bwMode="auto">
            <a:xfrm>
              <a:off x="3715019" y="3846243"/>
              <a:ext cx="225845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Calibri" pitchFamily="34" charset="0"/>
                </a:rPr>
                <a:t>Witness Family Violence Victims</a:t>
              </a:r>
            </a:p>
          </p:txBody>
        </p:sp>
        <p:graphicFrame>
          <p:nvGraphicFramePr>
            <p:cNvPr id="29698" name="Object 4"/>
            <p:cNvGraphicFramePr>
              <a:graphicFrameLocks noChangeAspect="1"/>
            </p:cNvGraphicFramePr>
            <p:nvPr/>
          </p:nvGraphicFramePr>
          <p:xfrm>
            <a:off x="228599" y="1752600"/>
            <a:ext cx="3003883" cy="1600200"/>
          </p:xfrm>
          <a:graphic>
            <a:graphicData uri="http://schemas.openxmlformats.org/presentationml/2006/ole">
              <mc:AlternateContent xmlns:mc="http://schemas.openxmlformats.org/markup-compatibility/2006">
                <mc:Choice xmlns:v="urn:schemas-microsoft-com:vml" Requires="v">
                  <p:oleObj spid="_x0000_s3620" r:id="rId4" imgW="2999492" imgH="1597290" progId="Excel.Chart.8">
                    <p:embed/>
                  </p:oleObj>
                </mc:Choice>
                <mc:Fallback>
                  <p:oleObj r:id="rId4" imgW="2999492" imgH="1597290" progId="Excel.Chart.8">
                    <p:embed/>
                    <p:pic>
                      <p:nvPicPr>
                        <p:cNvPr id="2969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1752600"/>
                          <a:ext cx="3003883"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9" name="Object 4"/>
            <p:cNvGraphicFramePr>
              <a:graphicFrameLocks noChangeAspect="1"/>
            </p:cNvGraphicFramePr>
            <p:nvPr/>
          </p:nvGraphicFramePr>
          <p:xfrm>
            <a:off x="3124200" y="1752600"/>
            <a:ext cx="2895600" cy="1542516"/>
          </p:xfrm>
          <a:graphic>
            <a:graphicData uri="http://schemas.openxmlformats.org/presentationml/2006/ole">
              <mc:AlternateContent xmlns:mc="http://schemas.openxmlformats.org/markup-compatibility/2006">
                <mc:Choice xmlns:v="urn:schemas-microsoft-com:vml" Requires="v">
                  <p:oleObj spid="_x0000_s3621" r:id="rId6" imgW="2895851" imgH="1542422" progId="Excel.Chart.8">
                    <p:embed/>
                  </p:oleObj>
                </mc:Choice>
                <mc:Fallback>
                  <p:oleObj r:id="rId6" imgW="2895851" imgH="1542422" progId="Excel.Chart.8">
                    <p:embed/>
                    <p:pic>
                      <p:nvPicPr>
                        <p:cNvPr id="2969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752600"/>
                          <a:ext cx="2895600" cy="1542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4"/>
            <p:cNvGraphicFramePr>
              <a:graphicFrameLocks noChangeAspect="1"/>
            </p:cNvGraphicFramePr>
            <p:nvPr/>
          </p:nvGraphicFramePr>
          <p:xfrm>
            <a:off x="6096000" y="1752600"/>
            <a:ext cx="2895600" cy="1542516"/>
          </p:xfrm>
          <a:graphic>
            <a:graphicData uri="http://schemas.openxmlformats.org/presentationml/2006/ole">
              <mc:AlternateContent xmlns:mc="http://schemas.openxmlformats.org/markup-compatibility/2006">
                <mc:Choice xmlns:v="urn:schemas-microsoft-com:vml" Requires="v">
                  <p:oleObj spid="_x0000_s3622" r:id="rId8" imgW="2895851" imgH="1542422" progId="Excel.Chart.8">
                    <p:embed/>
                  </p:oleObj>
                </mc:Choice>
                <mc:Fallback>
                  <p:oleObj r:id="rId8" imgW="2895851" imgH="1542422" progId="Excel.Chart.8">
                    <p:embed/>
                    <p:pic>
                      <p:nvPicPr>
                        <p:cNvPr id="2970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752600"/>
                          <a:ext cx="2895600" cy="1542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4"/>
            <p:cNvGraphicFramePr>
              <a:graphicFrameLocks noChangeAspect="1"/>
            </p:cNvGraphicFramePr>
            <p:nvPr/>
          </p:nvGraphicFramePr>
          <p:xfrm>
            <a:off x="228600" y="4343399"/>
            <a:ext cx="2743200" cy="1461331"/>
          </p:xfrm>
          <a:graphic>
            <a:graphicData uri="http://schemas.openxmlformats.org/presentationml/2006/ole">
              <mc:AlternateContent xmlns:mc="http://schemas.openxmlformats.org/markup-compatibility/2006">
                <mc:Choice xmlns:v="urn:schemas-microsoft-com:vml" Requires="v">
                  <p:oleObj spid="_x0000_s3623" r:id="rId10" imgW="2743438" imgH="1457070" progId="Excel.Chart.8">
                    <p:embed/>
                  </p:oleObj>
                </mc:Choice>
                <mc:Fallback>
                  <p:oleObj r:id="rId10" imgW="2743438" imgH="1457070" progId="Excel.Chart.8">
                    <p:embed/>
                    <p:pic>
                      <p:nvPicPr>
                        <p:cNvPr id="29701"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343399"/>
                          <a:ext cx="2743200" cy="1461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4"/>
            <p:cNvGraphicFramePr>
              <a:graphicFrameLocks noChangeAspect="1"/>
            </p:cNvGraphicFramePr>
            <p:nvPr/>
          </p:nvGraphicFramePr>
          <p:xfrm>
            <a:off x="3276600" y="4343399"/>
            <a:ext cx="2819400" cy="1501923"/>
          </p:xfrm>
          <a:graphic>
            <a:graphicData uri="http://schemas.openxmlformats.org/presentationml/2006/ole">
              <mc:AlternateContent xmlns:mc="http://schemas.openxmlformats.org/markup-compatibility/2006">
                <mc:Choice xmlns:v="urn:schemas-microsoft-com:vml" Requires="v">
                  <p:oleObj spid="_x0000_s3624" r:id="rId12" imgW="2816596" imgH="1499746" progId="Excel.Chart.8">
                    <p:embed/>
                  </p:oleObj>
                </mc:Choice>
                <mc:Fallback>
                  <p:oleObj r:id="rId12" imgW="2816596" imgH="1499746" progId="Excel.Chart.8">
                    <p:embed/>
                    <p:pic>
                      <p:nvPicPr>
                        <p:cNvPr id="29702"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4343399"/>
                          <a:ext cx="2819400" cy="15019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4"/>
            <p:cNvGraphicFramePr>
              <a:graphicFrameLocks noChangeAspect="1"/>
            </p:cNvGraphicFramePr>
            <p:nvPr/>
          </p:nvGraphicFramePr>
          <p:xfrm>
            <a:off x="6172200" y="4343399"/>
            <a:ext cx="2860842" cy="1524000"/>
          </p:xfrm>
          <a:graphic>
            <a:graphicData uri="http://schemas.openxmlformats.org/presentationml/2006/ole">
              <mc:AlternateContent xmlns:mc="http://schemas.openxmlformats.org/markup-compatibility/2006">
                <mc:Choice xmlns:v="urn:schemas-microsoft-com:vml" Requires="v">
                  <p:oleObj spid="_x0000_s3625" r:id="rId14" imgW="2859272" imgH="1524132" progId="Excel.Chart.8">
                    <p:embed/>
                  </p:oleObj>
                </mc:Choice>
                <mc:Fallback>
                  <p:oleObj r:id="rId14" imgW="2859272" imgH="1524132" progId="Excel.Chart.8">
                    <p:embed/>
                    <p:pic>
                      <p:nvPicPr>
                        <p:cNvPr id="29703"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4343399"/>
                          <a:ext cx="2860842"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706" name="Group 27"/>
          <p:cNvGrpSpPr>
            <a:grpSpLocks/>
          </p:cNvGrpSpPr>
          <p:nvPr/>
        </p:nvGrpSpPr>
        <p:grpSpPr bwMode="auto">
          <a:xfrm>
            <a:off x="838200" y="3429000"/>
            <a:ext cx="2163763" cy="304800"/>
            <a:chOff x="838200" y="3505200"/>
            <a:chExt cx="2164532" cy="305203"/>
          </a:xfrm>
        </p:grpSpPr>
        <p:sp>
          <p:nvSpPr>
            <p:cNvPr id="29733" name="TextBox 22"/>
            <p:cNvSpPr txBox="1">
              <a:spLocks noChangeArrowheads="1"/>
            </p:cNvSpPr>
            <p:nvPr/>
          </p:nvSpPr>
          <p:spPr bwMode="auto">
            <a:xfrm rot="-1881128">
              <a:off x="838200" y="3505200"/>
              <a:ext cx="538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non-vic</a:t>
              </a:r>
            </a:p>
          </p:txBody>
        </p:sp>
        <p:sp>
          <p:nvSpPr>
            <p:cNvPr id="29734" name="TextBox 24"/>
            <p:cNvSpPr txBox="1">
              <a:spLocks noChangeArrowheads="1"/>
            </p:cNvSpPr>
            <p:nvPr/>
          </p:nvSpPr>
          <p:spPr bwMode="auto">
            <a:xfrm rot="-1881128">
              <a:off x="1060705" y="3571648"/>
              <a:ext cx="906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low chron</a:t>
              </a:r>
            </a:p>
          </p:txBody>
        </p:sp>
        <p:sp>
          <p:nvSpPr>
            <p:cNvPr id="29735" name="TextBox 25"/>
            <p:cNvSpPr txBox="1">
              <a:spLocks noChangeArrowheads="1"/>
            </p:cNvSpPr>
            <p:nvPr/>
          </p:nvSpPr>
          <p:spPr bwMode="auto">
            <a:xfrm rot="-1881128">
              <a:off x="1591881" y="3579571"/>
              <a:ext cx="936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high chron</a:t>
              </a:r>
            </a:p>
          </p:txBody>
        </p:sp>
        <p:sp>
          <p:nvSpPr>
            <p:cNvPr id="29736" name="TextBox 26"/>
            <p:cNvSpPr txBox="1">
              <a:spLocks noChangeArrowheads="1"/>
            </p:cNvSpPr>
            <p:nvPr/>
          </p:nvSpPr>
          <p:spPr bwMode="auto">
            <a:xfrm rot="-1881128">
              <a:off x="2212131" y="3541621"/>
              <a:ext cx="7906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poly vic</a:t>
              </a:r>
            </a:p>
          </p:txBody>
        </p:sp>
      </p:grpSp>
      <p:grpSp>
        <p:nvGrpSpPr>
          <p:cNvPr id="29707" name="Group 28"/>
          <p:cNvGrpSpPr>
            <a:grpSpLocks/>
          </p:cNvGrpSpPr>
          <p:nvPr/>
        </p:nvGrpSpPr>
        <p:grpSpPr bwMode="auto">
          <a:xfrm>
            <a:off x="3733800" y="3429000"/>
            <a:ext cx="2163763" cy="304800"/>
            <a:chOff x="838200" y="3505200"/>
            <a:chExt cx="2164532" cy="305203"/>
          </a:xfrm>
        </p:grpSpPr>
        <p:sp>
          <p:nvSpPr>
            <p:cNvPr id="29729" name="TextBox 29"/>
            <p:cNvSpPr txBox="1">
              <a:spLocks noChangeArrowheads="1"/>
            </p:cNvSpPr>
            <p:nvPr/>
          </p:nvSpPr>
          <p:spPr bwMode="auto">
            <a:xfrm rot="-1881128">
              <a:off x="838200" y="3505200"/>
              <a:ext cx="538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non-vic</a:t>
              </a:r>
            </a:p>
          </p:txBody>
        </p:sp>
        <p:sp>
          <p:nvSpPr>
            <p:cNvPr id="29730" name="TextBox 30"/>
            <p:cNvSpPr txBox="1">
              <a:spLocks noChangeArrowheads="1"/>
            </p:cNvSpPr>
            <p:nvPr/>
          </p:nvSpPr>
          <p:spPr bwMode="auto">
            <a:xfrm rot="-1881128">
              <a:off x="1060705" y="3571648"/>
              <a:ext cx="906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dirty="0" err="1">
                  <a:latin typeface="Calibri" pitchFamily="34" charset="0"/>
                </a:rPr>
                <a:t>vic</a:t>
              </a:r>
              <a:r>
                <a:rPr lang="en-US" altLang="en-US" sz="900" b="1" dirty="0">
                  <a:latin typeface="Calibri" pitchFamily="34" charset="0"/>
                </a:rPr>
                <a:t> – low </a:t>
              </a:r>
              <a:r>
                <a:rPr lang="en-US" altLang="en-US" sz="900" b="1" dirty="0" err="1">
                  <a:latin typeface="Calibri" pitchFamily="34" charset="0"/>
                </a:rPr>
                <a:t>chron</a:t>
              </a:r>
              <a:endParaRPr lang="en-US" altLang="en-US" sz="900" b="1" dirty="0">
                <a:latin typeface="Calibri" pitchFamily="34" charset="0"/>
              </a:endParaRPr>
            </a:p>
          </p:txBody>
        </p:sp>
        <p:sp>
          <p:nvSpPr>
            <p:cNvPr id="29731" name="TextBox 31"/>
            <p:cNvSpPr txBox="1">
              <a:spLocks noChangeArrowheads="1"/>
            </p:cNvSpPr>
            <p:nvPr/>
          </p:nvSpPr>
          <p:spPr bwMode="auto">
            <a:xfrm rot="-1881128">
              <a:off x="1591881" y="3579571"/>
              <a:ext cx="936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dirty="0" err="1">
                  <a:latin typeface="Calibri" pitchFamily="34" charset="0"/>
                </a:rPr>
                <a:t>vic</a:t>
              </a:r>
              <a:r>
                <a:rPr lang="en-US" altLang="en-US" sz="900" b="1" dirty="0">
                  <a:latin typeface="Calibri" pitchFamily="34" charset="0"/>
                </a:rPr>
                <a:t> – high </a:t>
              </a:r>
              <a:r>
                <a:rPr lang="en-US" altLang="en-US" sz="900" b="1" dirty="0" err="1">
                  <a:latin typeface="Calibri" pitchFamily="34" charset="0"/>
                </a:rPr>
                <a:t>chron</a:t>
              </a:r>
              <a:endParaRPr lang="en-US" altLang="en-US" sz="900" b="1" dirty="0">
                <a:latin typeface="Calibri" pitchFamily="34" charset="0"/>
              </a:endParaRPr>
            </a:p>
          </p:txBody>
        </p:sp>
        <p:sp>
          <p:nvSpPr>
            <p:cNvPr id="29732" name="TextBox 32"/>
            <p:cNvSpPr txBox="1">
              <a:spLocks noChangeArrowheads="1"/>
            </p:cNvSpPr>
            <p:nvPr/>
          </p:nvSpPr>
          <p:spPr bwMode="auto">
            <a:xfrm rot="-1881128">
              <a:off x="2212131" y="3541621"/>
              <a:ext cx="7906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dirty="0" err="1">
                  <a:latin typeface="Calibri" pitchFamily="34" charset="0"/>
                </a:rPr>
                <a:t>vic</a:t>
              </a:r>
              <a:r>
                <a:rPr lang="en-US" altLang="en-US" sz="900" b="1" dirty="0">
                  <a:latin typeface="Calibri" pitchFamily="34" charset="0"/>
                </a:rPr>
                <a:t> – poly </a:t>
              </a:r>
              <a:r>
                <a:rPr lang="en-US" altLang="en-US" sz="900" b="1" dirty="0" err="1">
                  <a:latin typeface="Calibri" pitchFamily="34" charset="0"/>
                </a:rPr>
                <a:t>vic</a:t>
              </a:r>
              <a:endParaRPr lang="en-US" altLang="en-US" sz="900" b="1" dirty="0">
                <a:latin typeface="Calibri" pitchFamily="34" charset="0"/>
              </a:endParaRPr>
            </a:p>
          </p:txBody>
        </p:sp>
      </p:grpSp>
      <p:grpSp>
        <p:nvGrpSpPr>
          <p:cNvPr id="29708" name="Group 33"/>
          <p:cNvGrpSpPr>
            <a:grpSpLocks/>
          </p:cNvGrpSpPr>
          <p:nvPr/>
        </p:nvGrpSpPr>
        <p:grpSpPr bwMode="auto">
          <a:xfrm>
            <a:off x="6629400" y="3352800"/>
            <a:ext cx="2163763" cy="304800"/>
            <a:chOff x="838200" y="3505200"/>
            <a:chExt cx="2164532" cy="305203"/>
          </a:xfrm>
        </p:grpSpPr>
        <p:sp>
          <p:nvSpPr>
            <p:cNvPr id="29725" name="TextBox 34"/>
            <p:cNvSpPr txBox="1">
              <a:spLocks noChangeArrowheads="1"/>
            </p:cNvSpPr>
            <p:nvPr/>
          </p:nvSpPr>
          <p:spPr bwMode="auto">
            <a:xfrm rot="-1881128">
              <a:off x="838200" y="3505200"/>
              <a:ext cx="538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non-vic</a:t>
              </a:r>
            </a:p>
          </p:txBody>
        </p:sp>
        <p:sp>
          <p:nvSpPr>
            <p:cNvPr id="29726" name="TextBox 35"/>
            <p:cNvSpPr txBox="1">
              <a:spLocks noChangeArrowheads="1"/>
            </p:cNvSpPr>
            <p:nvPr/>
          </p:nvSpPr>
          <p:spPr bwMode="auto">
            <a:xfrm rot="-1881128">
              <a:off x="1060705" y="3571648"/>
              <a:ext cx="906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low chron</a:t>
              </a:r>
            </a:p>
          </p:txBody>
        </p:sp>
        <p:sp>
          <p:nvSpPr>
            <p:cNvPr id="29727" name="TextBox 36"/>
            <p:cNvSpPr txBox="1">
              <a:spLocks noChangeArrowheads="1"/>
            </p:cNvSpPr>
            <p:nvPr/>
          </p:nvSpPr>
          <p:spPr bwMode="auto">
            <a:xfrm rot="-1881128">
              <a:off x="1591881" y="3579571"/>
              <a:ext cx="936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dirty="0" err="1">
                  <a:latin typeface="Calibri" pitchFamily="34" charset="0"/>
                </a:rPr>
                <a:t>vic</a:t>
              </a:r>
              <a:r>
                <a:rPr lang="en-US" altLang="en-US" sz="900" b="1" dirty="0">
                  <a:latin typeface="Calibri" pitchFamily="34" charset="0"/>
                </a:rPr>
                <a:t> – high </a:t>
              </a:r>
              <a:r>
                <a:rPr lang="en-US" altLang="en-US" sz="900" b="1" dirty="0" err="1">
                  <a:latin typeface="Calibri" pitchFamily="34" charset="0"/>
                </a:rPr>
                <a:t>chron</a:t>
              </a:r>
              <a:endParaRPr lang="en-US" altLang="en-US" sz="900" b="1" dirty="0">
                <a:latin typeface="Calibri" pitchFamily="34" charset="0"/>
              </a:endParaRPr>
            </a:p>
          </p:txBody>
        </p:sp>
        <p:sp>
          <p:nvSpPr>
            <p:cNvPr id="29728" name="TextBox 37"/>
            <p:cNvSpPr txBox="1">
              <a:spLocks noChangeArrowheads="1"/>
            </p:cNvSpPr>
            <p:nvPr/>
          </p:nvSpPr>
          <p:spPr bwMode="auto">
            <a:xfrm rot="-1881128">
              <a:off x="2212131" y="3541621"/>
              <a:ext cx="7906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poly vic</a:t>
              </a:r>
            </a:p>
          </p:txBody>
        </p:sp>
      </p:grpSp>
      <p:grpSp>
        <p:nvGrpSpPr>
          <p:cNvPr id="29709" name="Group 38"/>
          <p:cNvGrpSpPr>
            <a:grpSpLocks/>
          </p:cNvGrpSpPr>
          <p:nvPr/>
        </p:nvGrpSpPr>
        <p:grpSpPr bwMode="auto">
          <a:xfrm>
            <a:off x="685800" y="5867400"/>
            <a:ext cx="2163763" cy="304800"/>
            <a:chOff x="838200" y="3505200"/>
            <a:chExt cx="2164532" cy="305203"/>
          </a:xfrm>
        </p:grpSpPr>
        <p:sp>
          <p:nvSpPr>
            <p:cNvPr id="29721" name="TextBox 39"/>
            <p:cNvSpPr txBox="1">
              <a:spLocks noChangeArrowheads="1"/>
            </p:cNvSpPr>
            <p:nvPr/>
          </p:nvSpPr>
          <p:spPr bwMode="auto">
            <a:xfrm rot="-1881128">
              <a:off x="838200" y="3505200"/>
              <a:ext cx="538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non-vic</a:t>
              </a:r>
            </a:p>
          </p:txBody>
        </p:sp>
        <p:sp>
          <p:nvSpPr>
            <p:cNvPr id="29722" name="TextBox 40"/>
            <p:cNvSpPr txBox="1">
              <a:spLocks noChangeArrowheads="1"/>
            </p:cNvSpPr>
            <p:nvPr/>
          </p:nvSpPr>
          <p:spPr bwMode="auto">
            <a:xfrm rot="-1881128">
              <a:off x="1060705" y="3571648"/>
              <a:ext cx="906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low chron</a:t>
              </a:r>
            </a:p>
          </p:txBody>
        </p:sp>
        <p:sp>
          <p:nvSpPr>
            <p:cNvPr id="29723" name="TextBox 41"/>
            <p:cNvSpPr txBox="1">
              <a:spLocks noChangeArrowheads="1"/>
            </p:cNvSpPr>
            <p:nvPr/>
          </p:nvSpPr>
          <p:spPr bwMode="auto">
            <a:xfrm rot="-1881128">
              <a:off x="1591881" y="3579571"/>
              <a:ext cx="936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high chron</a:t>
              </a:r>
            </a:p>
          </p:txBody>
        </p:sp>
        <p:sp>
          <p:nvSpPr>
            <p:cNvPr id="29724" name="TextBox 42"/>
            <p:cNvSpPr txBox="1">
              <a:spLocks noChangeArrowheads="1"/>
            </p:cNvSpPr>
            <p:nvPr/>
          </p:nvSpPr>
          <p:spPr bwMode="auto">
            <a:xfrm rot="-1881128">
              <a:off x="2212131" y="3541621"/>
              <a:ext cx="7906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poly vic</a:t>
              </a:r>
            </a:p>
          </p:txBody>
        </p:sp>
      </p:grpSp>
      <p:grpSp>
        <p:nvGrpSpPr>
          <p:cNvPr id="29710" name="Group 43"/>
          <p:cNvGrpSpPr>
            <a:grpSpLocks/>
          </p:cNvGrpSpPr>
          <p:nvPr/>
        </p:nvGrpSpPr>
        <p:grpSpPr bwMode="auto">
          <a:xfrm>
            <a:off x="3733800" y="5867400"/>
            <a:ext cx="2163763" cy="304800"/>
            <a:chOff x="838200" y="3505200"/>
            <a:chExt cx="2164532" cy="305203"/>
          </a:xfrm>
        </p:grpSpPr>
        <p:sp>
          <p:nvSpPr>
            <p:cNvPr id="29717" name="TextBox 44"/>
            <p:cNvSpPr txBox="1">
              <a:spLocks noChangeArrowheads="1"/>
            </p:cNvSpPr>
            <p:nvPr/>
          </p:nvSpPr>
          <p:spPr bwMode="auto">
            <a:xfrm rot="-1881128">
              <a:off x="838200" y="3505200"/>
              <a:ext cx="538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non-vic</a:t>
              </a:r>
            </a:p>
          </p:txBody>
        </p:sp>
        <p:sp>
          <p:nvSpPr>
            <p:cNvPr id="29718" name="TextBox 45"/>
            <p:cNvSpPr txBox="1">
              <a:spLocks noChangeArrowheads="1"/>
            </p:cNvSpPr>
            <p:nvPr/>
          </p:nvSpPr>
          <p:spPr bwMode="auto">
            <a:xfrm rot="-1881128">
              <a:off x="1060705" y="3571648"/>
              <a:ext cx="906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low chron</a:t>
              </a:r>
            </a:p>
          </p:txBody>
        </p:sp>
        <p:sp>
          <p:nvSpPr>
            <p:cNvPr id="29719" name="TextBox 46"/>
            <p:cNvSpPr txBox="1">
              <a:spLocks noChangeArrowheads="1"/>
            </p:cNvSpPr>
            <p:nvPr/>
          </p:nvSpPr>
          <p:spPr bwMode="auto">
            <a:xfrm rot="-1881128">
              <a:off x="1591881" y="3579571"/>
              <a:ext cx="936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high chron</a:t>
              </a:r>
            </a:p>
          </p:txBody>
        </p:sp>
        <p:sp>
          <p:nvSpPr>
            <p:cNvPr id="29720" name="TextBox 47"/>
            <p:cNvSpPr txBox="1">
              <a:spLocks noChangeArrowheads="1"/>
            </p:cNvSpPr>
            <p:nvPr/>
          </p:nvSpPr>
          <p:spPr bwMode="auto">
            <a:xfrm rot="-1881128">
              <a:off x="2212131" y="3541621"/>
              <a:ext cx="7906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poly vic</a:t>
              </a:r>
            </a:p>
          </p:txBody>
        </p:sp>
      </p:grpSp>
      <p:grpSp>
        <p:nvGrpSpPr>
          <p:cNvPr id="29711" name="Group 48"/>
          <p:cNvGrpSpPr>
            <a:grpSpLocks/>
          </p:cNvGrpSpPr>
          <p:nvPr/>
        </p:nvGrpSpPr>
        <p:grpSpPr bwMode="auto">
          <a:xfrm>
            <a:off x="6629400" y="5943600"/>
            <a:ext cx="2163763" cy="304800"/>
            <a:chOff x="838200" y="3505200"/>
            <a:chExt cx="2164532" cy="305203"/>
          </a:xfrm>
        </p:grpSpPr>
        <p:sp>
          <p:nvSpPr>
            <p:cNvPr id="29713" name="TextBox 49"/>
            <p:cNvSpPr txBox="1">
              <a:spLocks noChangeArrowheads="1"/>
            </p:cNvSpPr>
            <p:nvPr/>
          </p:nvSpPr>
          <p:spPr bwMode="auto">
            <a:xfrm rot="-1881128">
              <a:off x="838200" y="3505200"/>
              <a:ext cx="538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non-vic</a:t>
              </a:r>
            </a:p>
          </p:txBody>
        </p:sp>
        <p:sp>
          <p:nvSpPr>
            <p:cNvPr id="29714" name="TextBox 50"/>
            <p:cNvSpPr txBox="1">
              <a:spLocks noChangeArrowheads="1"/>
            </p:cNvSpPr>
            <p:nvPr/>
          </p:nvSpPr>
          <p:spPr bwMode="auto">
            <a:xfrm rot="-1881128">
              <a:off x="1060705" y="3571648"/>
              <a:ext cx="906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low chron</a:t>
              </a:r>
            </a:p>
          </p:txBody>
        </p:sp>
        <p:sp>
          <p:nvSpPr>
            <p:cNvPr id="29715" name="TextBox 51"/>
            <p:cNvSpPr txBox="1">
              <a:spLocks noChangeArrowheads="1"/>
            </p:cNvSpPr>
            <p:nvPr/>
          </p:nvSpPr>
          <p:spPr bwMode="auto">
            <a:xfrm rot="-1881128">
              <a:off x="1591881" y="3579571"/>
              <a:ext cx="936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high chron</a:t>
              </a:r>
            </a:p>
          </p:txBody>
        </p:sp>
        <p:sp>
          <p:nvSpPr>
            <p:cNvPr id="29716" name="TextBox 52"/>
            <p:cNvSpPr txBox="1">
              <a:spLocks noChangeArrowheads="1"/>
            </p:cNvSpPr>
            <p:nvPr/>
          </p:nvSpPr>
          <p:spPr bwMode="auto">
            <a:xfrm rot="-1881128">
              <a:off x="2212131" y="3541621"/>
              <a:ext cx="7906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900" b="1">
                  <a:latin typeface="Calibri" pitchFamily="34" charset="0"/>
                </a:rPr>
                <a:t>vic – poly vic</a:t>
              </a:r>
            </a:p>
          </p:txBody>
        </p:sp>
      </p:grpSp>
      <p:sp>
        <p:nvSpPr>
          <p:cNvPr id="29712" name="Slide Number Placeholder 47"/>
          <p:cNvSpPr>
            <a:spLocks noGrp="1"/>
          </p:cNvSpPr>
          <p:nvPr>
            <p:ph type="sldNum" sz="quarter" idx="12"/>
          </p:nvPr>
        </p:nvSpPr>
        <p:spPr>
          <a:xfrm>
            <a:off x="6553200" y="624840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fld id="{5BA7704B-86F5-4817-8D79-80F4CB247AAC}" type="slidenum">
              <a:rPr lang="en-US" altLang="en-US" smtClean="0">
                <a:latin typeface="Arial" charset="0"/>
              </a:rPr>
              <a:pPr algn="r"/>
              <a:t>9</a:t>
            </a:fld>
            <a:endParaRPr lang="en-US" altLang="en-US">
              <a:latin typeface="Arial" charset="0"/>
            </a:endParaRPr>
          </a:p>
        </p:txBody>
      </p:sp>
    </p:spTree>
    <p:extLst>
      <p:ext uri="{BB962C8B-B14F-4D97-AF65-F5344CB8AC3E}">
        <p14:creationId xmlns:p14="http://schemas.microsoft.com/office/powerpoint/2010/main" val="3292879425"/>
      </p:ext>
    </p:extLst>
  </p:cSld>
  <p:clrMapOvr>
    <a:masterClrMapping/>
  </p:clrMapOvr>
</p:sld>
</file>

<file path=ppt/theme/theme1.xml><?xml version="1.0" encoding="utf-8"?>
<a:theme xmlns:a="http://schemas.openxmlformats.org/drawingml/2006/main" name="Depth">
  <a:themeElements>
    <a:clrScheme name="Custom 4">
      <a:dk1>
        <a:sysClr val="windowText" lastClr="000000"/>
      </a:dk1>
      <a:lt1>
        <a:srgbClr val="FFCA08"/>
      </a:lt1>
      <a:dk2>
        <a:srgbClr val="542378"/>
      </a:dk2>
      <a:lt2>
        <a:srgbClr val="FFFFFF"/>
      </a:lt2>
      <a:accent1>
        <a:srgbClr val="FFCA08"/>
      </a:accent1>
      <a:accent2>
        <a:srgbClr val="F8931D"/>
      </a:accent2>
      <a:accent3>
        <a:srgbClr val="CE8D3E"/>
      </a:accent3>
      <a:accent4>
        <a:srgbClr val="EC7016"/>
      </a:accent4>
      <a:accent5>
        <a:srgbClr val="E64823"/>
      </a:accent5>
      <a:accent6>
        <a:srgbClr val="9C6A6A"/>
      </a:accent6>
      <a:hlink>
        <a:srgbClr val="00B0F0"/>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 vulnerable elders keynote April 2019" id="{A2C821AD-30C2-4A18-B457-7DDA4E0493A5}" vid="{A46FE04E-FCED-498E-A5C2-04F14BE02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10778</TotalTime>
  <Words>4772</Words>
  <Application>Microsoft Office PowerPoint</Application>
  <PresentationFormat>On-screen Show (4:3)</PresentationFormat>
  <Paragraphs>490</Paragraphs>
  <Slides>59</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Franklin Gothic Book</vt:lpstr>
      <vt:lpstr>Franklin Gothic Medium</vt:lpstr>
      <vt:lpstr>Garamond</vt:lpstr>
      <vt:lpstr>Times New Roman</vt:lpstr>
      <vt:lpstr>Verdana</vt:lpstr>
      <vt:lpstr>Depth</vt:lpstr>
      <vt:lpstr>Chart</vt:lpstr>
      <vt:lpstr>Microsoft Excel Chart</vt:lpstr>
      <vt:lpstr>Poly-victimization and the Prevention of Elder Abuse   Sherry Hamby Life Paths Appalachian Research Center and  University of the South, Sewanee, TN, USA   Collaborators:  Victoria Banyard, John Grych, Elizabeth Taylor,  Laura Mosqueda, Alli Smith I’d also like to acknowledge the assistance of many research assistants. Especially, I would like to thank the many community members who have shared their stories.  Presented at “Ensuring Trust:  Strengthening Efforts to Protect Vulnerable Adults,” Bismarck, ND, April, 2019. sherry.hamby@lifepathsresearch.org  or sherry.hamby@sewanee.edu  </vt:lpstr>
      <vt:lpstr>Topics We Will Cover Today</vt:lpstr>
      <vt:lpstr>The pervasiveness of adversity</vt:lpstr>
      <vt:lpstr>The Web of Violence</vt:lpstr>
      <vt:lpstr>Elder Abuse is Only One Type of Late Life Victimization</vt:lpstr>
      <vt:lpstr>Interconnections in Representative Community Samples</vt:lpstr>
      <vt:lpstr>Trauma Symptom Levels by Total Number of Victimization Types*</vt:lpstr>
      <vt:lpstr>PowerPoint Presentation</vt:lpstr>
      <vt:lpstr>PowerPoint Presentation</vt:lpstr>
      <vt:lpstr>A similar model, Adverse Childhood Experiences, has extended this research to late adulthood</vt:lpstr>
      <vt:lpstr>Childhood Adversity Lasts A Lifetime</vt:lpstr>
      <vt:lpstr>PowerPoint Presentation</vt:lpstr>
      <vt:lpstr>PowerPoint Presentation</vt:lpstr>
      <vt:lpstr>How Poly-Victimization Is Carried Into Late Life</vt:lpstr>
      <vt:lpstr>Resilience Portfolios</vt:lpstr>
      <vt:lpstr>PowerPoint Presentation</vt:lpstr>
      <vt:lpstr>PowerPoint Presentation</vt:lpstr>
      <vt:lpstr>Resilience is “ordinary magic”—Anne Masten</vt:lpstr>
      <vt:lpstr>Resilience Portfolios</vt:lpstr>
      <vt:lpstr>Innovations of Resilience Portfolio Model</vt:lpstr>
      <vt:lpstr>Good Stuff is More Important Than Bad Stuff</vt:lpstr>
      <vt:lpstr>PowerPoint Presentation</vt:lpstr>
      <vt:lpstr>Psychological status is well-maintained in healthy aging</vt:lpstr>
      <vt:lpstr>Older Adults Reported Higher Levels of Some Strengths Than Younger Adults</vt:lpstr>
      <vt:lpstr>Many Psychological Strengths are Stable Across Adulthood</vt:lpstr>
      <vt:lpstr>What Promotes Resilience?   For the most part, the same things help older adults as younger adults</vt:lpstr>
      <vt:lpstr>Key Take-Aways on Poly-Victimization &amp; Resilience</vt:lpstr>
      <vt:lpstr>Preventing Elder Abuse</vt:lpstr>
      <vt:lpstr>Part 1: General Principles &amp; Strategies</vt:lpstr>
      <vt:lpstr>What Doesn’t Work:  Just Say No to Just Say No</vt:lpstr>
      <vt:lpstr>So What Does Help?</vt:lpstr>
      <vt:lpstr>Find Their “Why”</vt:lpstr>
      <vt:lpstr>Identify Strengths</vt:lpstr>
      <vt:lpstr>Motivational Interviewing</vt:lpstr>
      <vt:lpstr>The “Spirit” of Motivational Interviewing </vt:lpstr>
      <vt:lpstr>ROLL WITH RESISTANCE</vt:lpstr>
      <vt:lpstr>Key Element:  Develop Discrepancy</vt:lpstr>
      <vt:lpstr>PowerPoint Presentation</vt:lpstr>
      <vt:lpstr>Evoking : Exploring Pros and Cons </vt:lpstr>
      <vt:lpstr>EARS:  Responding to Change Talk</vt:lpstr>
      <vt:lpstr>Part 2: Key Domains of Elder Abuse Prevention</vt:lpstr>
      <vt:lpstr>Thriving is Not Just Avoiding Abuse</vt:lpstr>
      <vt:lpstr>Considerations for Vulnerable Adults</vt:lpstr>
      <vt:lpstr>Home Safety</vt:lpstr>
      <vt:lpstr>PowerPoint Presentation</vt:lpstr>
      <vt:lpstr>More relatively easy &amp; low-cost home hacks</vt:lpstr>
      <vt:lpstr>However, remember the goal is independence, not dependence</vt:lpstr>
      <vt:lpstr>Physical Health</vt:lpstr>
      <vt:lpstr>PowerPoint Presentation</vt:lpstr>
      <vt:lpstr>PowerPoint Presentation</vt:lpstr>
      <vt:lpstr>Psychological Well-Being</vt:lpstr>
      <vt:lpstr>Preventing Financial Exploitation &amp; Supporting Financial Well-Being</vt:lpstr>
      <vt:lpstr>Most Estimates of Financial&amp; Other Cyber Crimes Are Far Too Low</vt:lpstr>
      <vt:lpstr>Common Ways Family Members and Trusted Others Exploit Vulnerable Adults</vt:lpstr>
      <vt:lpstr>Common $ Scams by Strangers</vt:lpstr>
      <vt:lpstr>Common Scams by “Professionals”</vt:lpstr>
      <vt:lpstr>Prevention &amp; Intervention For Financial Abuse</vt:lpstr>
      <vt:lpstr>Spiritual Well-Being</vt:lpstr>
      <vt:lpstr>Other Evidence-Based Interventions That Promote Strengths &amp; Support Thriving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by Step: How To Assess Resilience for Maximum Benefit in Research and Program Evaluation  Sherry Hamby Life Paths Appalachian Research Center Victoria Banyard University of New Hampshire John Grych Marquette University  International   Family  Violence &amp; Child Victimization Research Converence, Portsmouth, NH, July, 2016 sherry.hamby@lifepathsresearch.org</dc:title>
  <dc:creator>Sherry</dc:creator>
  <cp:lastModifiedBy>Nichols, Rose</cp:lastModifiedBy>
  <cp:revision>536</cp:revision>
  <dcterms:created xsi:type="dcterms:W3CDTF">2016-07-03T20:50:19Z</dcterms:created>
  <dcterms:modified xsi:type="dcterms:W3CDTF">2019-04-03T15:49:50Z</dcterms:modified>
</cp:coreProperties>
</file>