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57" r:id="rId2"/>
    <p:sldId id="280" r:id="rId3"/>
    <p:sldId id="258" r:id="rId4"/>
    <p:sldId id="259" r:id="rId5"/>
    <p:sldId id="260" r:id="rId6"/>
    <p:sldId id="285" r:id="rId7"/>
    <p:sldId id="286" r:id="rId8"/>
    <p:sldId id="281" r:id="rId9"/>
    <p:sldId id="274" r:id="rId10"/>
    <p:sldId id="292" r:id="rId11"/>
    <p:sldId id="299" r:id="rId12"/>
    <p:sldId id="304" r:id="rId13"/>
    <p:sldId id="293" r:id="rId14"/>
    <p:sldId id="300" r:id="rId15"/>
    <p:sldId id="311" r:id="rId16"/>
    <p:sldId id="303" r:id="rId17"/>
    <p:sldId id="291" r:id="rId18"/>
    <p:sldId id="261" r:id="rId19"/>
    <p:sldId id="312"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 id="336" r:id="rId43"/>
    <p:sldId id="337" r:id="rId44"/>
    <p:sldId id="338" r:id="rId45"/>
    <p:sldId id="339" r:id="rId46"/>
    <p:sldId id="340"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7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1977CDF-2CA0-4010-936C-A496EED31964}" type="datetimeFigureOut">
              <a:rPr lang="en-US" smtClean="0"/>
              <a:t>4/3/2019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CFA3FB9-5884-4461-B856-FB44EE640B07}" type="slidenum">
              <a:rPr lang="en-US" smtClean="0"/>
              <a:t>‹#›</a:t>
            </a:fld>
            <a:endParaRPr lang="en-US" dirty="0"/>
          </a:p>
        </p:txBody>
      </p:sp>
    </p:spTree>
    <p:extLst>
      <p:ext uri="{BB962C8B-B14F-4D97-AF65-F5344CB8AC3E}">
        <p14:creationId xmlns:p14="http://schemas.microsoft.com/office/powerpoint/2010/main" val="2621077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2716C5E-076F-4C07-A3AB-98247D9F21CF}" type="datetimeFigureOut">
              <a:rPr lang="en-US" smtClean="0"/>
              <a:t>4/3/2019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34FFA8A-D6C0-4FAD-8467-D797167DB8AF}" type="slidenum">
              <a:rPr lang="en-US" smtClean="0"/>
              <a:t>‹#›</a:t>
            </a:fld>
            <a:endParaRPr lang="en-US"/>
          </a:p>
        </p:txBody>
      </p:sp>
    </p:spTree>
    <p:extLst>
      <p:ext uri="{BB962C8B-B14F-4D97-AF65-F5344CB8AC3E}">
        <p14:creationId xmlns:p14="http://schemas.microsoft.com/office/powerpoint/2010/main" val="2887593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EB6DD-71C5-464E-B1EA-8142BF5810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1116C5-F5E1-4CA1-9B7D-0EAACFCF65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3AFE65-C5C7-4838-BBA6-9490F1DD7E5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E3F9D7D9-0BC0-4AE3-BCD4-9F9CA09E02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5304DE-8C5C-40AE-9585-CD8689E8AA93}"/>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318134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39A2B-BB85-4997-A282-C64CD26EEF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8542A0-425A-4A14-B730-7DE727EAC2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B97EA-3D53-4271-B069-14CB98F6620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3CFCCB6-BF0D-42E3-9E7A-817706EEFC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CC5EB2-4E08-46AF-805A-7BF60EAF3CE2}"/>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876964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583B46-DB04-4DCF-ADF1-B82BE3388F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D4733A-9741-4348-9CE8-1533F86879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BC55AE-4EDA-4C28-BA79-F2BF056D7D49}"/>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7D83F19-CC82-47A6-8FAD-82484368EC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EC0A83-63D0-4AF8-B764-929762131C36}"/>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2325512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44366E-B007-4D7E-8712-EE18A0AF4634}" type="slidenum">
              <a:rPr lang="en-US" smtClean="0"/>
              <a:t>‹#›</a:t>
            </a:fld>
            <a:endParaRPr lang="en-US" dirty="0"/>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465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43ABE-EE10-45EE-A234-4322D939DF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B68A8D-F1A5-465B-AAD2-6205B3AEA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954B98-6CD0-430E-A6C6-81585C44134E}"/>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AF4CE18-D83A-4876-B071-5A86AD7713E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4FA47C-9223-48EA-BC5B-743F4411B33C}"/>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398333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71ACE-0CBA-4DE7-9E2F-2687BAA5D0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66138C-95C0-4774-9F35-073923B688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1E573F-623D-41C8-903F-3C2BF76CF620}"/>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CE9B4556-E7F8-4C77-B627-0B682AAA0F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87FA0C-5A67-4106-997F-B1D5C8D30C04}"/>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227939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9436-00EE-471A-AAD6-C2DA2C28CA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ECC356-6934-4206-AEAF-1B380D1B72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7BE426-5967-4259-AD51-15F2935D51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C973DB-3246-4893-85DC-31D438D15E92}"/>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294CB2CB-2449-470D-9E0D-766FEC36BDD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ACF75BD-AB48-4903-BD9B-FE3D283BC107}"/>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668651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38E5E-F5E6-4FE5-A153-9D6C634358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6D4770-8349-4F4F-96AF-06C5933AD3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CDAA58-5458-46B4-8F63-18C948EE72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42BC42-3A78-47C9-9824-0FFD6FE83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541701-EC8E-48BC-9BBC-A1DC9A328F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2E7237-8117-4BDC-9A64-E01AF0FD9E8D}"/>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0E4C3FCB-9A71-407D-9538-955B704FE30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47DD61D-3563-4C07-9567-DC856285FD99}"/>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9452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BD57B-BBBE-4EE7-A8C3-BEF4361A28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275E38-BAC6-4406-946D-75198C01CA34}"/>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E4B28DD4-A487-47A6-8F9A-62DE98646D6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FFF4D41-94FE-4C56-A844-C33C47F12DA9}"/>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367876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6BEEB-16E8-4A73-B0BE-7425399CB90E}"/>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5A4273F3-09F9-4F06-9659-4A47F696A24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65E8040-FABF-4160-B2B2-74B19107A403}"/>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33439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0F5D0-9604-4843-BA44-79FDBC625C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DB4194-7025-46AD-B044-0FDF115FB3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C2F2DE-9497-4836-9CD8-D4D1AB4388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806ACF-C439-435C-A981-677D5469A76C}"/>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88E5166F-FE37-4F77-8DB7-D02EF0B6D6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FE4070-00B5-4AEE-BC11-B052179718DE}"/>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6459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31740-DE71-4306-A757-CE9B2721AF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55F348-7E50-4432-BD64-17322306C7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47F89A0-5A2B-4937-87F2-8A3F88F77F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F28197-F005-40B1-8C7E-895E3A39E52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29C8C93-0BE6-4ECF-A5D3-C779D1036F1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4410A2-2AE2-4B14-A595-994C0C1F0D77}"/>
              </a:ext>
            </a:extLst>
          </p:cNvPr>
          <p:cNvSpPr>
            <a:spLocks noGrp="1"/>
          </p:cNvSpPr>
          <p:nvPr>
            <p:ph type="sldNum" sz="quarter" idx="12"/>
          </p:nvPr>
        </p:nvSpPr>
        <p:spPr/>
        <p:txBody>
          <a:bodyPr/>
          <a:lstStyle/>
          <a:p>
            <a:fld id="{98ACE600-CCF0-46FD-B235-1CD3965B9DA5}" type="slidenum">
              <a:rPr lang="en-US" smtClean="0"/>
              <a:t>‹#›</a:t>
            </a:fld>
            <a:endParaRPr lang="en-US" dirty="0"/>
          </a:p>
        </p:txBody>
      </p:sp>
    </p:spTree>
    <p:extLst>
      <p:ext uri="{BB962C8B-B14F-4D97-AF65-F5344CB8AC3E}">
        <p14:creationId xmlns:p14="http://schemas.microsoft.com/office/powerpoint/2010/main" val="4009830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0BE063-9CFC-48C2-ABB1-0BFF25115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65AA2B-3ECB-441C-AC8B-DCCA364090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5C722-AE23-45ED-B5A9-13DEAEC5B9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E781B327-E073-4BF9-B35B-2C35F6EC0D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13C03F1-D2B0-426A-8557-4BAEBF71EF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CE600-CCF0-46FD-B235-1CD3965B9DA5}" type="slidenum">
              <a:rPr lang="en-US" smtClean="0"/>
              <a:t>‹#›</a:t>
            </a:fld>
            <a:endParaRPr lang="en-US" dirty="0"/>
          </a:p>
        </p:txBody>
      </p:sp>
    </p:spTree>
    <p:extLst>
      <p:ext uri="{BB962C8B-B14F-4D97-AF65-F5344CB8AC3E}">
        <p14:creationId xmlns:p14="http://schemas.microsoft.com/office/powerpoint/2010/main" val="3304802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publicdomainpictures.net/view-image.php?image=111152&amp;picture=caution-deep-slope-sign" TargetMode="External"/><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shopaba.org/guardianshi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guardianship.org/standard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guardianship.org/standard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guardianshipcert.org/" TargetMode="External"/><Relationship Id="rId2" Type="http://schemas.openxmlformats.org/officeDocument/2006/relationships/hyperlink" Target="http://www.guardianship.org/" TargetMode="External"/><Relationship Id="rId1" Type="http://schemas.openxmlformats.org/officeDocument/2006/relationships/slideLayout" Target="../slideLayouts/slideLayout2.xml"/><Relationship Id="rId5" Type="http://schemas.openxmlformats.org/officeDocument/2006/relationships/hyperlink" Target="http://www.americanbar.org/aging" TargetMode="External"/><Relationship Id="rId4" Type="http://schemas.openxmlformats.org/officeDocument/2006/relationships/hyperlink" Target="http://www.nationalguardianshipnetwork.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929311"/>
            <a:ext cx="7772400" cy="1780108"/>
          </a:xfrm>
        </p:spPr>
        <p:txBody>
          <a:bodyPr>
            <a:normAutofit fontScale="90000"/>
          </a:bodyPr>
          <a:lstStyle/>
          <a:p>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a:xfrm>
            <a:off x="2477584" y="3072676"/>
            <a:ext cx="7280366" cy="3458753"/>
          </a:xfrm>
        </p:spPr>
        <p:txBody>
          <a:bodyPr>
            <a:normAutofit/>
          </a:bodyPr>
          <a:lstStyle/>
          <a:p>
            <a:r>
              <a:rPr lang="en-US" sz="2800" dirty="0"/>
              <a:t> </a:t>
            </a:r>
            <a:r>
              <a:rPr lang="en-US" sz="3200" dirty="0"/>
              <a:t>Sally Hurme, JD</a:t>
            </a:r>
          </a:p>
          <a:p>
            <a:r>
              <a:rPr lang="en-US" sz="3200" dirty="0"/>
              <a:t>Ensuring Trust: Strengthening Efforts to </a:t>
            </a:r>
          </a:p>
          <a:p>
            <a:r>
              <a:rPr lang="en-US" sz="3200" dirty="0"/>
              <a:t>Protect Vulnerable Adults</a:t>
            </a:r>
          </a:p>
          <a:p>
            <a:r>
              <a:rPr lang="en-US" sz="3200" dirty="0"/>
              <a:t>North Dakota Guardianship Conference</a:t>
            </a:r>
          </a:p>
          <a:p>
            <a:r>
              <a:rPr lang="en-US" sz="3200" dirty="0"/>
              <a:t>April 8-9, 2019</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999" y="3320136"/>
            <a:ext cx="2208872" cy="2206185"/>
          </a:xfrm>
          <a:prstGeom prst="rect">
            <a:avLst/>
          </a:prstGeom>
        </p:spPr>
      </p:pic>
      <p:sp>
        <p:nvSpPr>
          <p:cNvPr id="4" name="TextBox 3"/>
          <p:cNvSpPr txBox="1"/>
          <p:nvPr/>
        </p:nvSpPr>
        <p:spPr>
          <a:xfrm>
            <a:off x="130630" y="574766"/>
            <a:ext cx="11939450" cy="2215991"/>
          </a:xfrm>
          <a:prstGeom prst="rect">
            <a:avLst/>
          </a:prstGeom>
          <a:noFill/>
        </p:spPr>
        <p:txBody>
          <a:bodyPr wrap="square" rtlCol="0">
            <a:spAutoFit/>
          </a:bodyPr>
          <a:lstStyle/>
          <a:p>
            <a:pPr algn="ctr"/>
            <a:r>
              <a:rPr lang="en-US" sz="4600" dirty="0" smtClean="0"/>
              <a:t>NGA Ethical Principles, Standards of Practice, </a:t>
            </a:r>
          </a:p>
          <a:p>
            <a:pPr algn="ctr"/>
            <a:r>
              <a:rPr lang="en-US" sz="4600" dirty="0" smtClean="0"/>
              <a:t>and Fundamentals of Guardianship:</a:t>
            </a:r>
          </a:p>
          <a:p>
            <a:pPr algn="ctr"/>
            <a:r>
              <a:rPr lang="en-US" sz="4600" dirty="0" smtClean="0"/>
              <a:t>How They Fit Together</a:t>
            </a:r>
            <a:endParaRPr lang="en-US" sz="4600" dirty="0"/>
          </a:p>
        </p:txBody>
      </p:sp>
      <p:sp>
        <p:nvSpPr>
          <p:cNvPr id="6" name="Date Placeholder 5"/>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802509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8EBDC1-B981-4019-9F0A-709D25548FA8}"/>
              </a:ext>
            </a:extLst>
          </p:cNvPr>
          <p:cNvSpPr>
            <a:spLocks noGrp="1"/>
          </p:cNvSpPr>
          <p:nvPr>
            <p:ph idx="1"/>
          </p:nvPr>
        </p:nvSpPr>
        <p:spPr/>
        <p:txBody>
          <a:bodyPr>
            <a:normAutofit/>
          </a:bodyPr>
          <a:lstStyle/>
          <a:p>
            <a:pPr marL="0" indent="0">
              <a:buNone/>
            </a:pPr>
            <a:r>
              <a:rPr lang="en-US" sz="3700" dirty="0"/>
              <a:t>Ethical Principle #</a:t>
            </a:r>
            <a:r>
              <a:rPr lang="en-US" sz="3700" dirty="0" smtClean="0"/>
              <a:t>2</a:t>
            </a:r>
          </a:p>
          <a:p>
            <a:pPr marL="0" indent="0">
              <a:buNone/>
            </a:pPr>
            <a:endParaRPr lang="en-US" sz="3700" dirty="0"/>
          </a:p>
          <a:p>
            <a:pPr lvl="1"/>
            <a:r>
              <a:rPr lang="en-US" sz="3700" dirty="0"/>
              <a:t>A guardian involves the person to the greatest extent possible in all decision making</a:t>
            </a:r>
          </a:p>
        </p:txBody>
      </p:sp>
      <p:sp>
        <p:nvSpPr>
          <p:cNvPr id="3" name="Title 2">
            <a:extLst>
              <a:ext uri="{FF2B5EF4-FFF2-40B4-BE49-F238E27FC236}">
                <a16:creationId xmlns:a16="http://schemas.microsoft.com/office/drawing/2014/main" id="{AE57F233-0CC9-4E56-9288-D23834C55B40}"/>
              </a:ext>
            </a:extLst>
          </p:cNvPr>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9711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6897E1-3C07-4FF0-B67E-DFE6568D599E}"/>
              </a:ext>
            </a:extLst>
          </p:cNvPr>
          <p:cNvSpPr>
            <a:spLocks noGrp="1"/>
          </p:cNvSpPr>
          <p:nvPr>
            <p:ph idx="1"/>
          </p:nvPr>
        </p:nvSpPr>
        <p:spPr/>
        <p:txBody>
          <a:bodyPr>
            <a:normAutofit/>
          </a:bodyPr>
          <a:lstStyle/>
          <a:p>
            <a:r>
              <a:rPr lang="en-US" sz="3700" dirty="0"/>
              <a:t> ND Century Code 30.1-28-12(5)</a:t>
            </a:r>
          </a:p>
          <a:p>
            <a:r>
              <a:rPr lang="en-US" sz="3700" dirty="0"/>
              <a:t>When exercising the authority granted by the court, the guardian shall safeguard the civil rights and personal autonomy of the ward to the fullest extent possible by… </a:t>
            </a:r>
            <a:r>
              <a:rPr lang="en-US" sz="3700" dirty="0">
                <a:highlight>
                  <a:srgbClr val="FFFF00"/>
                </a:highlight>
              </a:rPr>
              <a:t>Involving the ward as fully as is practicable in making decisions </a:t>
            </a:r>
            <a:r>
              <a:rPr lang="en-US" sz="3700" dirty="0"/>
              <a:t>with respect to the ward's living arrangements, health care, and other aspects of the ward's care</a:t>
            </a:r>
          </a:p>
        </p:txBody>
      </p:sp>
      <p:sp>
        <p:nvSpPr>
          <p:cNvPr id="3" name="Title 2">
            <a:extLst>
              <a:ext uri="{FF2B5EF4-FFF2-40B4-BE49-F238E27FC236}">
                <a16:creationId xmlns:a16="http://schemas.microsoft.com/office/drawing/2014/main" id="{4F8CE676-0C72-4F3D-9232-6F878E5847C9}"/>
              </a:ext>
            </a:extLst>
          </p:cNvPr>
          <p:cNvSpPr>
            <a:spLocks noGrp="1"/>
          </p:cNvSpPr>
          <p:nvPr>
            <p:ph type="title"/>
          </p:nvPr>
        </p:nvSpPr>
        <p:spPr/>
        <p:txBody>
          <a:bodyPr/>
          <a:lstStyle/>
          <a:p>
            <a:r>
              <a:rPr lang="en-US" dirty="0"/>
              <a:t>ND Century Code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96255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575E3C-ACDB-4C8A-AEC3-530CCC81868F}"/>
              </a:ext>
            </a:extLst>
          </p:cNvPr>
          <p:cNvSpPr>
            <a:spLocks noGrp="1"/>
          </p:cNvSpPr>
          <p:nvPr>
            <p:ph idx="1"/>
          </p:nvPr>
        </p:nvSpPr>
        <p:spPr/>
        <p:txBody>
          <a:bodyPr>
            <a:normAutofit/>
          </a:bodyPr>
          <a:lstStyle/>
          <a:p>
            <a:r>
              <a:rPr lang="en-US" sz="3700" dirty="0"/>
              <a:t>Provide every opportunity to exercise individual </a:t>
            </a:r>
            <a:r>
              <a:rPr lang="en-US" sz="3700" u="sng" dirty="0"/>
              <a:t>rights</a:t>
            </a:r>
            <a:r>
              <a:rPr lang="en-US" sz="3700" dirty="0"/>
              <a:t> capable of exercising relating to personal care and financial needs</a:t>
            </a:r>
          </a:p>
          <a:p>
            <a:r>
              <a:rPr lang="en-US" sz="3700" dirty="0"/>
              <a:t>Participate to maximum extent all </a:t>
            </a:r>
            <a:r>
              <a:rPr lang="en-US" sz="3700" u="sng" dirty="0"/>
              <a:t>decisions</a:t>
            </a:r>
          </a:p>
          <a:p>
            <a:r>
              <a:rPr lang="en-US" sz="3700" dirty="0"/>
              <a:t>Act on own behalf in all matters in which able</a:t>
            </a:r>
          </a:p>
          <a:p>
            <a:r>
              <a:rPr lang="en-US" sz="3700" dirty="0"/>
              <a:t>Develop or regain capacity to the maximum extent possible</a:t>
            </a:r>
          </a:p>
        </p:txBody>
      </p:sp>
      <p:sp>
        <p:nvSpPr>
          <p:cNvPr id="3" name="Title 2">
            <a:extLst>
              <a:ext uri="{FF2B5EF4-FFF2-40B4-BE49-F238E27FC236}">
                <a16:creationId xmlns:a16="http://schemas.microsoft.com/office/drawing/2014/main" id="{4CB2D6AE-720A-431B-89A7-B747E6267D8C}"/>
              </a:ext>
            </a:extLst>
          </p:cNvPr>
          <p:cNvSpPr>
            <a:spLocks noGrp="1"/>
          </p:cNvSpPr>
          <p:nvPr>
            <p:ph type="title"/>
          </p:nvPr>
        </p:nvSpPr>
        <p:spPr/>
        <p:txBody>
          <a:bodyPr/>
          <a:lstStyle/>
          <a:p>
            <a:r>
              <a:rPr lang="en-US" dirty="0"/>
              <a:t>Standard of Practice 9</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886011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283633-C249-41AF-9376-C121512477C6}"/>
              </a:ext>
            </a:extLst>
          </p:cNvPr>
          <p:cNvSpPr>
            <a:spLocks noGrp="1"/>
          </p:cNvSpPr>
          <p:nvPr>
            <p:ph idx="1"/>
          </p:nvPr>
        </p:nvSpPr>
        <p:spPr/>
        <p:txBody>
          <a:bodyPr/>
          <a:lstStyle/>
          <a:p>
            <a:pPr marL="0" indent="0">
              <a:buNone/>
            </a:pPr>
            <a:r>
              <a:rPr lang="en-US" sz="3700" dirty="0"/>
              <a:t>Ethical Principle #3</a:t>
            </a:r>
          </a:p>
          <a:p>
            <a:pPr lvl="1"/>
            <a:r>
              <a:rPr lang="en-US" sz="3700" dirty="0"/>
              <a:t>A guardian selects the option that places the </a:t>
            </a:r>
            <a:r>
              <a:rPr lang="en-US" sz="3700" u="sng" dirty="0"/>
              <a:t>least restrictions</a:t>
            </a:r>
            <a:r>
              <a:rPr lang="en-US" sz="3700" dirty="0"/>
              <a:t> on the person’s freedom and rights.</a:t>
            </a:r>
          </a:p>
          <a:p>
            <a:pPr lvl="1"/>
            <a:endParaRPr lang="en-US" dirty="0"/>
          </a:p>
        </p:txBody>
      </p:sp>
      <p:sp>
        <p:nvSpPr>
          <p:cNvPr id="3" name="Title 2">
            <a:extLst>
              <a:ext uri="{FF2B5EF4-FFF2-40B4-BE49-F238E27FC236}">
                <a16:creationId xmlns:a16="http://schemas.microsoft.com/office/drawing/2014/main" id="{1FEE20C8-2430-4620-B6CE-9CBD03FCCFD8}"/>
              </a:ext>
            </a:extLst>
          </p:cNvPr>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84415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4D5084-4E5B-4917-A3BD-2848FF03C46B}"/>
              </a:ext>
            </a:extLst>
          </p:cNvPr>
          <p:cNvSpPr>
            <a:spLocks noGrp="1"/>
          </p:cNvSpPr>
          <p:nvPr>
            <p:ph idx="1"/>
          </p:nvPr>
        </p:nvSpPr>
        <p:spPr>
          <a:xfrm>
            <a:off x="838200" y="1825625"/>
            <a:ext cx="10515600" cy="4562112"/>
          </a:xfrm>
        </p:spPr>
        <p:txBody>
          <a:bodyPr>
            <a:normAutofit/>
          </a:bodyPr>
          <a:lstStyle/>
          <a:p>
            <a:r>
              <a:rPr lang="en-US" sz="3700" dirty="0"/>
              <a:t>ND Century Code 30.1-28-12(5)</a:t>
            </a:r>
          </a:p>
          <a:p>
            <a:r>
              <a:rPr lang="en-US" sz="3700" dirty="0"/>
              <a:t>When exercising the authority granted by the court, the guardian shall safeguard the civil rights and personal autonomy of the ward to the fullest extent possible by…Ensuring the ward's maximum personal freedom by using the </a:t>
            </a:r>
            <a:r>
              <a:rPr lang="en-US" sz="3700" dirty="0">
                <a:highlight>
                  <a:srgbClr val="FFFF00"/>
                </a:highlight>
              </a:rPr>
              <a:t>least restrictive forms of intervention</a:t>
            </a:r>
            <a:r>
              <a:rPr lang="en-US" sz="3700" dirty="0"/>
              <a:t> and only as necessary for the safety of the ward or others. </a:t>
            </a:r>
          </a:p>
        </p:txBody>
      </p:sp>
      <p:sp>
        <p:nvSpPr>
          <p:cNvPr id="3" name="Title 2">
            <a:extLst>
              <a:ext uri="{FF2B5EF4-FFF2-40B4-BE49-F238E27FC236}">
                <a16:creationId xmlns:a16="http://schemas.microsoft.com/office/drawing/2014/main" id="{478C3ABD-1C3A-4C9E-A568-999775F01C8A}"/>
              </a:ext>
            </a:extLst>
          </p:cNvPr>
          <p:cNvSpPr>
            <a:spLocks noGrp="1"/>
          </p:cNvSpPr>
          <p:nvPr>
            <p:ph type="title"/>
          </p:nvPr>
        </p:nvSpPr>
        <p:spPr/>
        <p:txBody>
          <a:bodyPr/>
          <a:lstStyle/>
          <a:p>
            <a:r>
              <a:rPr lang="en-US" dirty="0"/>
              <a:t>ND Century Code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42194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977837-D9A8-46D1-86F2-FE054FA3A1B4}"/>
              </a:ext>
            </a:extLst>
          </p:cNvPr>
          <p:cNvSpPr>
            <a:spLocks noGrp="1"/>
          </p:cNvSpPr>
          <p:nvPr>
            <p:ph idx="1"/>
          </p:nvPr>
        </p:nvSpPr>
        <p:spPr/>
        <p:txBody>
          <a:bodyPr>
            <a:normAutofit/>
          </a:bodyPr>
          <a:lstStyle/>
          <a:p>
            <a:r>
              <a:rPr lang="en-US" sz="3700" dirty="0"/>
              <a:t>Code says what</a:t>
            </a:r>
          </a:p>
          <a:p>
            <a:r>
              <a:rPr lang="en-US" sz="3700" dirty="0"/>
              <a:t>Standards say how</a:t>
            </a:r>
          </a:p>
        </p:txBody>
      </p:sp>
      <p:sp>
        <p:nvSpPr>
          <p:cNvPr id="3" name="Title 2">
            <a:extLst>
              <a:ext uri="{FF2B5EF4-FFF2-40B4-BE49-F238E27FC236}">
                <a16:creationId xmlns:a16="http://schemas.microsoft.com/office/drawing/2014/main" id="{2DD682F0-E1F1-4599-8DE9-6D93F179FB21}"/>
              </a:ext>
            </a:extLst>
          </p:cNvPr>
          <p:cNvSpPr>
            <a:spLocks noGrp="1"/>
          </p:cNvSpPr>
          <p:nvPr>
            <p:ph type="title"/>
          </p:nvPr>
        </p:nvSpPr>
        <p:spPr/>
        <p:txBody>
          <a:bodyPr/>
          <a:lstStyle/>
          <a:p>
            <a:r>
              <a:rPr lang="en-US" dirty="0"/>
              <a:t>How Do You Do It</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57267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1010F1-3522-477E-A297-D03DA88ACE87}"/>
              </a:ext>
            </a:extLst>
          </p:cNvPr>
          <p:cNvSpPr>
            <a:spLocks noGrp="1"/>
          </p:cNvSpPr>
          <p:nvPr>
            <p:ph idx="1"/>
          </p:nvPr>
        </p:nvSpPr>
        <p:spPr/>
        <p:txBody>
          <a:bodyPr>
            <a:normAutofit/>
          </a:bodyPr>
          <a:lstStyle/>
          <a:p>
            <a:r>
              <a:rPr lang="en-US" sz="3700" dirty="0"/>
              <a:t>Be familiar with options</a:t>
            </a:r>
          </a:p>
          <a:p>
            <a:r>
              <a:rPr lang="en-US" sz="3700" dirty="0"/>
              <a:t>Evaluate available alternatives</a:t>
            </a:r>
          </a:p>
          <a:p>
            <a:r>
              <a:rPr lang="en-US" sz="3700" dirty="0"/>
              <a:t>Know person’s goals and preferences</a:t>
            </a:r>
          </a:p>
          <a:p>
            <a:r>
              <a:rPr lang="en-US" sz="3700" dirty="0"/>
              <a:t>Get independent assessments</a:t>
            </a:r>
          </a:p>
          <a:p>
            <a:r>
              <a:rPr lang="en-US" sz="3700" dirty="0"/>
              <a:t>Pick what best meets personal and financial goals, needs, and preferences</a:t>
            </a:r>
          </a:p>
          <a:p>
            <a:r>
              <a:rPr lang="en-US" sz="3700" dirty="0"/>
              <a:t>Place least restrictions on freedom, rights, control</a:t>
            </a:r>
          </a:p>
        </p:txBody>
      </p:sp>
      <p:sp>
        <p:nvSpPr>
          <p:cNvPr id="3" name="Title 2">
            <a:extLst>
              <a:ext uri="{FF2B5EF4-FFF2-40B4-BE49-F238E27FC236}">
                <a16:creationId xmlns:a16="http://schemas.microsoft.com/office/drawing/2014/main" id="{4883CCE4-6B76-4C43-95ED-C2E27EED1F38}"/>
              </a:ext>
            </a:extLst>
          </p:cNvPr>
          <p:cNvSpPr>
            <a:spLocks noGrp="1"/>
          </p:cNvSpPr>
          <p:nvPr>
            <p:ph type="title"/>
          </p:nvPr>
        </p:nvSpPr>
        <p:spPr/>
        <p:txBody>
          <a:bodyPr/>
          <a:lstStyle/>
          <a:p>
            <a:r>
              <a:rPr lang="en-US" dirty="0"/>
              <a:t>Standards of Practice 8</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159960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D1A175-8CF0-4DCB-B561-6C13ACC7164E}"/>
              </a:ext>
            </a:extLst>
          </p:cNvPr>
          <p:cNvSpPr>
            <a:spLocks noGrp="1"/>
          </p:cNvSpPr>
          <p:nvPr>
            <p:ph idx="1"/>
          </p:nvPr>
        </p:nvSpPr>
        <p:spPr/>
        <p:txBody>
          <a:bodyPr/>
          <a:lstStyle/>
          <a:p>
            <a:pPr marL="0" indent="0">
              <a:buNone/>
            </a:pPr>
            <a:r>
              <a:rPr lang="en-US" sz="3700" dirty="0"/>
              <a:t>Ethical Principle #4 </a:t>
            </a:r>
          </a:p>
          <a:p>
            <a:pPr marL="0" indent="0">
              <a:buNone/>
            </a:pPr>
            <a:endParaRPr lang="en-US" sz="3700" dirty="0"/>
          </a:p>
          <a:p>
            <a:pPr>
              <a:buFont typeface="Wingdings" panose="05000000000000000000" pitchFamily="2" charset="2"/>
              <a:buChar char="v"/>
            </a:pPr>
            <a:r>
              <a:rPr lang="en-US" sz="3700" dirty="0"/>
              <a:t>A guardian identifies and advocates for the person’s goals, needs, and preferences.</a:t>
            </a:r>
          </a:p>
          <a:p>
            <a:endParaRPr lang="en-US" dirty="0"/>
          </a:p>
        </p:txBody>
      </p:sp>
      <p:sp>
        <p:nvSpPr>
          <p:cNvPr id="3" name="Title 2">
            <a:extLst>
              <a:ext uri="{FF2B5EF4-FFF2-40B4-BE49-F238E27FC236}">
                <a16:creationId xmlns:a16="http://schemas.microsoft.com/office/drawing/2014/main" id="{88801A93-5D1A-4552-9A89-EE0ADE08ABBE}"/>
              </a:ext>
            </a:extLst>
          </p:cNvPr>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220344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700" dirty="0"/>
              <a:t>Best Practice Guardians put the person in the center of the decision-making process:</a:t>
            </a:r>
          </a:p>
          <a:p>
            <a:pPr marL="0" indent="0">
              <a:buNone/>
            </a:pPr>
            <a:endParaRPr lang="en-US" sz="3700" dirty="0"/>
          </a:p>
          <a:p>
            <a:pPr>
              <a:buFont typeface="Wingdings" pitchFamily="2" charset="2"/>
              <a:buChar char="v"/>
            </a:pPr>
            <a:r>
              <a:rPr lang="en-US" sz="3700" dirty="0"/>
              <a:t>Use a person-centered philosophy</a:t>
            </a:r>
          </a:p>
          <a:p>
            <a:pPr>
              <a:buFont typeface="Wingdings" pitchFamily="2" charset="2"/>
              <a:buChar char="v"/>
            </a:pPr>
            <a:r>
              <a:rPr lang="en-US" sz="3700" dirty="0"/>
              <a:t>Develop a plan with person to meet goals and preferences</a:t>
            </a:r>
          </a:p>
          <a:p>
            <a:pPr>
              <a:buFont typeface="Wingdings" pitchFamily="2" charset="2"/>
              <a:buChar char="v"/>
            </a:pPr>
            <a:r>
              <a:rPr lang="en-US" sz="3700" dirty="0"/>
              <a:t>Person leads planning process</a:t>
            </a:r>
          </a:p>
          <a:p>
            <a:pPr>
              <a:buFont typeface="Wingdings" pitchFamily="2" charset="2"/>
              <a:buChar char="v"/>
            </a:pPr>
            <a:endParaRPr lang="en-US" dirty="0"/>
          </a:p>
        </p:txBody>
      </p:sp>
      <p:sp>
        <p:nvSpPr>
          <p:cNvPr id="2" name="Title 1"/>
          <p:cNvSpPr>
            <a:spLocks noGrp="1"/>
          </p:cNvSpPr>
          <p:nvPr>
            <p:ph type="title"/>
          </p:nvPr>
        </p:nvSpPr>
        <p:spPr/>
        <p:txBody>
          <a:bodyPr/>
          <a:lstStyle/>
          <a:p>
            <a:r>
              <a:rPr lang="en-US" dirty="0"/>
              <a:t>Standards of Practice 9</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107527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6734E4-BE6E-4C9A-9519-6EC00E3E1355}"/>
              </a:ext>
            </a:extLst>
          </p:cNvPr>
          <p:cNvSpPr>
            <a:spLocks noGrp="1"/>
          </p:cNvSpPr>
          <p:nvPr>
            <p:ph type="title"/>
          </p:nvPr>
        </p:nvSpPr>
        <p:spPr>
          <a:xfrm>
            <a:off x="1905000" y="2667000"/>
            <a:ext cx="8229600" cy="1252728"/>
          </a:xfrm>
        </p:spPr>
        <p:txBody>
          <a:bodyPr/>
          <a:lstStyle/>
          <a:p>
            <a:r>
              <a:rPr lang="en-US" dirty="0">
                <a:solidFill>
                  <a:schemeClr val="accent1">
                    <a:lumMod val="75000"/>
                  </a:schemeClr>
                </a:solidFill>
              </a:rPr>
              <a:t>How Do You Do It</a:t>
            </a:r>
          </a:p>
        </p:txBody>
      </p:sp>
      <p:sp>
        <p:nvSpPr>
          <p:cNvPr id="2" name="Date Placeholder 1"/>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8982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028499">
            <a:off x="7119487" y="2986802"/>
            <a:ext cx="4689973" cy="2148672"/>
          </a:xfrm>
          <a:prstGeom prst="rect">
            <a:avLst/>
          </a:prstGeom>
        </p:spPr>
      </p:pic>
      <p:sp>
        <p:nvSpPr>
          <p:cNvPr id="2" name="Content Placeholder 1"/>
          <p:cNvSpPr>
            <a:spLocks noGrp="1"/>
          </p:cNvSpPr>
          <p:nvPr>
            <p:ph idx="1"/>
          </p:nvPr>
        </p:nvSpPr>
        <p:spPr>
          <a:xfrm>
            <a:off x="1664539" y="1399010"/>
            <a:ext cx="7408333" cy="5249984"/>
          </a:xfrm>
        </p:spPr>
        <p:txBody>
          <a:bodyPr>
            <a:noAutofit/>
          </a:bodyPr>
          <a:lstStyle/>
          <a:p>
            <a:r>
              <a:rPr lang="en-US" sz="3500" dirty="0"/>
              <a:t>10 </a:t>
            </a:r>
            <a:r>
              <a:rPr lang="en-US" sz="3500" b="1" dirty="0"/>
              <a:t>Ethical Principles</a:t>
            </a:r>
          </a:p>
          <a:p>
            <a:pPr lvl="1"/>
            <a:r>
              <a:rPr lang="en-US" sz="3500" dirty="0"/>
              <a:t>Overarching concepts</a:t>
            </a:r>
          </a:p>
          <a:p>
            <a:pPr lvl="1"/>
            <a:r>
              <a:rPr lang="en-US" sz="3500" dirty="0"/>
              <a:t>Found throughout Standards</a:t>
            </a:r>
          </a:p>
          <a:p>
            <a:pPr lvl="1"/>
            <a:r>
              <a:rPr lang="en-US" sz="3500" dirty="0"/>
              <a:t>Distill key factors</a:t>
            </a:r>
          </a:p>
          <a:p>
            <a:r>
              <a:rPr lang="en-US" sz="3500" dirty="0"/>
              <a:t>25 </a:t>
            </a:r>
            <a:r>
              <a:rPr lang="en-US" sz="3500" b="1" dirty="0"/>
              <a:t>Standards of Practice</a:t>
            </a:r>
          </a:p>
          <a:p>
            <a:pPr lvl="1"/>
            <a:r>
              <a:rPr lang="en-US" sz="3500" dirty="0"/>
              <a:t>Elaborate on Ethical Principles</a:t>
            </a:r>
          </a:p>
          <a:p>
            <a:pPr lvl="1"/>
            <a:r>
              <a:rPr lang="en-US" sz="3500" dirty="0"/>
              <a:t>More “how-to”</a:t>
            </a:r>
          </a:p>
          <a:p>
            <a:r>
              <a:rPr lang="en-US" sz="3500" b="1" dirty="0"/>
              <a:t>Fundamentals of Guardianship</a:t>
            </a:r>
          </a:p>
          <a:p>
            <a:pPr lvl="1"/>
            <a:r>
              <a:rPr lang="en-US" sz="3500" dirty="0"/>
              <a:t>Training manual</a:t>
            </a:r>
          </a:p>
        </p:txBody>
      </p:sp>
      <p:sp>
        <p:nvSpPr>
          <p:cNvPr id="3" name="Title 2"/>
          <p:cNvSpPr>
            <a:spLocks noGrp="1"/>
          </p:cNvSpPr>
          <p:nvPr>
            <p:ph type="title"/>
          </p:nvPr>
        </p:nvSpPr>
        <p:spPr/>
        <p:txBody>
          <a:bodyPr/>
          <a:lstStyle/>
          <a:p>
            <a:r>
              <a:rPr lang="en-US" dirty="0"/>
              <a:t>Ethical Tools for Guardians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618348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9CB79A-08E5-4681-9ADC-207713F23DC2}"/>
              </a:ext>
            </a:extLst>
          </p:cNvPr>
          <p:cNvSpPr>
            <a:spLocks noGrp="1"/>
          </p:cNvSpPr>
          <p:nvPr>
            <p:ph idx="1"/>
          </p:nvPr>
        </p:nvSpPr>
        <p:spPr>
          <a:xfrm>
            <a:off x="838200" y="1449976"/>
            <a:ext cx="10515600" cy="5133703"/>
          </a:xfrm>
        </p:spPr>
        <p:txBody>
          <a:bodyPr>
            <a:normAutofit/>
          </a:bodyPr>
          <a:lstStyle/>
          <a:p>
            <a:r>
              <a:rPr lang="en-US" sz="3700" dirty="0"/>
              <a:t>Substituted judgement: make the decision the person would have made if had capacity</a:t>
            </a:r>
          </a:p>
          <a:p>
            <a:r>
              <a:rPr lang="en-US" sz="3700" dirty="0"/>
              <a:t>NGA Steps</a:t>
            </a:r>
          </a:p>
          <a:p>
            <a:pPr marL="692150" indent="-404813">
              <a:buFont typeface="+mj-lt"/>
              <a:buAutoNum type="arabicPeriod"/>
            </a:pPr>
            <a:r>
              <a:rPr lang="en-US" sz="3700" dirty="0"/>
              <a:t>Ask the person</a:t>
            </a:r>
          </a:p>
          <a:p>
            <a:pPr marL="692150" indent="-404813">
              <a:buFont typeface="+mj-lt"/>
              <a:buAutoNum type="arabicPeriod"/>
            </a:pPr>
            <a:r>
              <a:rPr lang="en-US" sz="3700" dirty="0"/>
              <a:t>Help person express wishes</a:t>
            </a:r>
          </a:p>
          <a:p>
            <a:pPr marL="692150" indent="-404813">
              <a:buFont typeface="+mj-lt"/>
              <a:buAutoNum type="arabicPeriod"/>
            </a:pPr>
            <a:r>
              <a:rPr lang="en-US" sz="3700" dirty="0"/>
              <a:t>Seek input from others about person</a:t>
            </a:r>
          </a:p>
          <a:p>
            <a:pPr marL="692150" indent="-404813">
              <a:buFont typeface="+mj-lt"/>
              <a:buAutoNum type="arabicPeriod"/>
            </a:pPr>
            <a:r>
              <a:rPr lang="en-US" sz="3700" dirty="0"/>
              <a:t>Make decision in best interest only if goals and preferences can’t be ascertained</a:t>
            </a:r>
          </a:p>
        </p:txBody>
      </p:sp>
      <p:sp>
        <p:nvSpPr>
          <p:cNvPr id="3" name="Title 2">
            <a:extLst>
              <a:ext uri="{FF2B5EF4-FFF2-40B4-BE49-F238E27FC236}">
                <a16:creationId xmlns:a16="http://schemas.microsoft.com/office/drawing/2014/main" id="{2C754AA0-28E4-486C-822E-7FE6ECBEF1A8}"/>
              </a:ext>
            </a:extLst>
          </p:cNvPr>
          <p:cNvSpPr>
            <a:spLocks noGrp="1"/>
          </p:cNvSpPr>
          <p:nvPr>
            <p:ph type="title"/>
          </p:nvPr>
        </p:nvSpPr>
        <p:spPr/>
        <p:txBody>
          <a:bodyPr/>
          <a:lstStyle/>
          <a:p>
            <a:r>
              <a:rPr lang="en-US" dirty="0"/>
              <a:t>Standards of Practice 7</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214421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D5595A-4734-4359-9DF4-3C1490E71A7C}"/>
              </a:ext>
            </a:extLst>
          </p:cNvPr>
          <p:cNvSpPr>
            <a:spLocks noGrp="1"/>
          </p:cNvSpPr>
          <p:nvPr>
            <p:ph idx="1"/>
          </p:nvPr>
        </p:nvSpPr>
        <p:spPr>
          <a:xfrm>
            <a:off x="838200" y="1825625"/>
            <a:ext cx="10515600" cy="4744992"/>
          </a:xfrm>
        </p:spPr>
        <p:txBody>
          <a:bodyPr>
            <a:normAutofit/>
          </a:bodyPr>
          <a:lstStyle/>
          <a:p>
            <a:r>
              <a:rPr lang="en-US" sz="3700" dirty="0"/>
              <a:t>Is it within my authority</a:t>
            </a:r>
          </a:p>
          <a:p>
            <a:r>
              <a:rPr lang="en-US" sz="3700" dirty="0"/>
              <a:t>What does the person want</a:t>
            </a:r>
          </a:p>
          <a:p>
            <a:r>
              <a:rPr lang="en-US" sz="3700" dirty="0"/>
              <a:t>What are the alternatives/options</a:t>
            </a:r>
          </a:p>
          <a:p>
            <a:r>
              <a:rPr lang="en-US" sz="3700" dirty="0"/>
              <a:t>What are risks and benefits</a:t>
            </a:r>
          </a:p>
          <a:p>
            <a:r>
              <a:rPr lang="en-US" sz="3700" dirty="0"/>
              <a:t>What if do nothing</a:t>
            </a:r>
          </a:p>
          <a:p>
            <a:r>
              <a:rPr lang="en-US" sz="3700" dirty="0"/>
              <a:t>What is least intrusive</a:t>
            </a:r>
          </a:p>
          <a:p>
            <a:r>
              <a:rPr lang="en-US" sz="3700" dirty="0"/>
              <a:t>What action is most congruent with person’s values</a:t>
            </a:r>
          </a:p>
          <a:p>
            <a:endParaRPr lang="en-US" dirty="0"/>
          </a:p>
        </p:txBody>
      </p:sp>
      <p:sp>
        <p:nvSpPr>
          <p:cNvPr id="3" name="Title 2">
            <a:extLst>
              <a:ext uri="{FF2B5EF4-FFF2-40B4-BE49-F238E27FC236}">
                <a16:creationId xmlns:a16="http://schemas.microsoft.com/office/drawing/2014/main" id="{7C4C1913-7472-4EFD-8262-B01C385750AA}"/>
              </a:ext>
            </a:extLst>
          </p:cNvPr>
          <p:cNvSpPr>
            <a:spLocks noGrp="1"/>
          </p:cNvSpPr>
          <p:nvPr>
            <p:ph type="title"/>
          </p:nvPr>
        </p:nvSpPr>
        <p:spPr/>
        <p:txBody>
          <a:bodyPr/>
          <a:lstStyle/>
          <a:p>
            <a:r>
              <a:rPr lang="en-US" dirty="0"/>
              <a:t>Decision-making Checklist</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223419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50E23C-22F0-4894-8E27-D33FBEB769EA}"/>
              </a:ext>
            </a:extLst>
          </p:cNvPr>
          <p:cNvSpPr>
            <a:spLocks noGrp="1"/>
          </p:cNvSpPr>
          <p:nvPr>
            <p:ph idx="1"/>
          </p:nvPr>
        </p:nvSpPr>
        <p:spPr/>
        <p:txBody>
          <a:bodyPr/>
          <a:lstStyle/>
          <a:p>
            <a:pPr marL="0" indent="0">
              <a:buNone/>
            </a:pPr>
            <a:r>
              <a:rPr lang="en-US" sz="3700" dirty="0"/>
              <a:t>Ethical Principle #6</a:t>
            </a:r>
          </a:p>
          <a:p>
            <a:pPr marL="0" indent="0">
              <a:buNone/>
            </a:pPr>
            <a:endParaRPr lang="en-US" sz="3700" dirty="0"/>
          </a:p>
          <a:p>
            <a:pPr>
              <a:buFont typeface="Wingdings" panose="05000000000000000000" pitchFamily="2" charset="2"/>
              <a:buChar char="v"/>
            </a:pPr>
            <a:r>
              <a:rPr lang="en-US" sz="3700" dirty="0"/>
              <a:t>A guardian keeps confidential the affairs of the person.</a:t>
            </a:r>
          </a:p>
          <a:p>
            <a:endParaRPr lang="en-US" dirty="0"/>
          </a:p>
        </p:txBody>
      </p:sp>
      <p:sp>
        <p:nvSpPr>
          <p:cNvPr id="3" name="Title 2">
            <a:extLst>
              <a:ext uri="{FF2B5EF4-FFF2-40B4-BE49-F238E27FC236}">
                <a16:creationId xmlns:a16="http://schemas.microsoft.com/office/drawing/2014/main" id="{1F20C719-E40F-4F7E-B024-FD1B1E645965}"/>
              </a:ext>
            </a:extLst>
          </p:cNvPr>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114535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1E94D8-4B95-4B4B-9EBE-93FEE494BB36}"/>
              </a:ext>
            </a:extLst>
          </p:cNvPr>
          <p:cNvSpPr>
            <a:spLocks noGrp="1"/>
          </p:cNvSpPr>
          <p:nvPr>
            <p:ph idx="1"/>
          </p:nvPr>
        </p:nvSpPr>
        <p:spPr/>
        <p:txBody>
          <a:bodyPr>
            <a:normAutofit/>
          </a:bodyPr>
          <a:lstStyle/>
          <a:p>
            <a:r>
              <a:rPr lang="en-US" sz="3700" dirty="0"/>
              <a:t>Respect privacy and dignity, especially when disclosure of information necessary</a:t>
            </a:r>
          </a:p>
          <a:p>
            <a:r>
              <a:rPr lang="en-US" sz="3700" dirty="0"/>
              <a:t>Limited to what is necessary and relevant</a:t>
            </a:r>
          </a:p>
          <a:p>
            <a:r>
              <a:rPr lang="en-US" sz="3700" dirty="0"/>
              <a:t>Disclose sensitive information to family unless substantially harm</a:t>
            </a:r>
          </a:p>
        </p:txBody>
      </p:sp>
      <p:sp>
        <p:nvSpPr>
          <p:cNvPr id="3" name="Title 2">
            <a:extLst>
              <a:ext uri="{FF2B5EF4-FFF2-40B4-BE49-F238E27FC236}">
                <a16:creationId xmlns:a16="http://schemas.microsoft.com/office/drawing/2014/main" id="{38AC2E8E-C2F1-4610-8B70-2CB709717936}"/>
              </a:ext>
            </a:extLst>
          </p:cNvPr>
          <p:cNvSpPr>
            <a:spLocks noGrp="1"/>
          </p:cNvSpPr>
          <p:nvPr>
            <p:ph type="title"/>
          </p:nvPr>
        </p:nvSpPr>
        <p:spPr/>
        <p:txBody>
          <a:bodyPr/>
          <a:lstStyle/>
          <a:p>
            <a:r>
              <a:rPr lang="en-US" dirty="0"/>
              <a:t>Standards of Practice 11</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23638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700" dirty="0"/>
              <a:t>Best Practice Guardians:</a:t>
            </a:r>
          </a:p>
          <a:p>
            <a:pPr>
              <a:buFont typeface="Wingdings" pitchFamily="2" charset="2"/>
              <a:buChar char="v"/>
            </a:pPr>
            <a:r>
              <a:rPr lang="en-US" sz="3700" dirty="0"/>
              <a:t>Maintain person’s social/family network</a:t>
            </a:r>
          </a:p>
          <a:p>
            <a:pPr>
              <a:buFont typeface="Wingdings" pitchFamily="2" charset="2"/>
              <a:buChar char="v"/>
            </a:pPr>
            <a:r>
              <a:rPr lang="en-US" sz="3700" dirty="0"/>
              <a:t>Maintain communication with family</a:t>
            </a:r>
          </a:p>
          <a:p>
            <a:pPr lvl="1">
              <a:buFont typeface="Wingdings" pitchFamily="2" charset="2"/>
              <a:buChar char="v"/>
            </a:pPr>
            <a:r>
              <a:rPr lang="en-US" sz="3700" dirty="0"/>
              <a:t>Significant occurrences</a:t>
            </a:r>
          </a:p>
          <a:p>
            <a:pPr lvl="1">
              <a:buFont typeface="Wingdings" pitchFamily="2" charset="2"/>
              <a:buChar char="v"/>
            </a:pPr>
            <a:r>
              <a:rPr lang="en-US" sz="3700" dirty="0"/>
              <a:t>Pertinent medical issues </a:t>
            </a:r>
          </a:p>
        </p:txBody>
      </p:sp>
      <p:sp>
        <p:nvSpPr>
          <p:cNvPr id="2" name="Title 1"/>
          <p:cNvSpPr>
            <a:spLocks noGrp="1"/>
          </p:cNvSpPr>
          <p:nvPr>
            <p:ph type="title"/>
          </p:nvPr>
        </p:nvSpPr>
        <p:spPr/>
        <p:txBody>
          <a:bodyPr/>
          <a:lstStyle/>
          <a:p>
            <a:r>
              <a:rPr lang="en-US" dirty="0"/>
              <a:t>Standards of Practice 4</a:t>
            </a:r>
          </a:p>
        </p:txBody>
      </p:sp>
      <p:pic>
        <p:nvPicPr>
          <p:cNvPr id="1026" name="Picture 2" descr="D:\Users\jnack\AppData\Local\Microsoft\Windows\Temporary Internet Files\Content.IE5\HWGCS2N1\MC91021699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3461211"/>
            <a:ext cx="3061524" cy="2664953"/>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844064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FA2339-0158-49B4-B8AB-25F502E3EC9F}"/>
              </a:ext>
            </a:extLst>
          </p:cNvPr>
          <p:cNvSpPr>
            <a:spLocks noGrp="1"/>
          </p:cNvSpPr>
          <p:nvPr>
            <p:ph idx="1"/>
          </p:nvPr>
        </p:nvSpPr>
        <p:spPr/>
        <p:txBody>
          <a:bodyPr>
            <a:normAutofit/>
          </a:bodyPr>
          <a:lstStyle/>
          <a:p>
            <a:r>
              <a:rPr lang="en-US" sz="3700" dirty="0"/>
              <a:t> 30.1-28-12(2) </a:t>
            </a:r>
          </a:p>
          <a:p>
            <a:r>
              <a:rPr lang="en-US" sz="3700" dirty="0"/>
              <a:t>Guardian may establish the place of residence within or without this state. </a:t>
            </a:r>
          </a:p>
        </p:txBody>
      </p:sp>
      <p:sp>
        <p:nvSpPr>
          <p:cNvPr id="3" name="Title 2">
            <a:extLst>
              <a:ext uri="{FF2B5EF4-FFF2-40B4-BE49-F238E27FC236}">
                <a16:creationId xmlns:a16="http://schemas.microsoft.com/office/drawing/2014/main" id="{699A0EFD-75D8-4E7A-A7A6-36C42C7BA0C8}"/>
              </a:ext>
            </a:extLst>
          </p:cNvPr>
          <p:cNvSpPr>
            <a:spLocks noGrp="1"/>
          </p:cNvSpPr>
          <p:nvPr>
            <p:ph type="title"/>
          </p:nvPr>
        </p:nvSpPr>
        <p:spPr/>
        <p:txBody>
          <a:bodyPr/>
          <a:lstStyle/>
          <a:p>
            <a:r>
              <a:rPr lang="en-US" dirty="0"/>
              <a:t>Placement</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435787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6734E4-BE6E-4C9A-9519-6EC00E3E1355}"/>
              </a:ext>
            </a:extLst>
          </p:cNvPr>
          <p:cNvSpPr>
            <a:spLocks noGrp="1"/>
          </p:cNvSpPr>
          <p:nvPr>
            <p:ph type="title"/>
          </p:nvPr>
        </p:nvSpPr>
        <p:spPr>
          <a:xfrm>
            <a:off x="1905000" y="2667000"/>
            <a:ext cx="8229600" cy="1252728"/>
          </a:xfrm>
        </p:spPr>
        <p:txBody>
          <a:bodyPr/>
          <a:lstStyle/>
          <a:p>
            <a:r>
              <a:rPr lang="en-US" dirty="0">
                <a:solidFill>
                  <a:schemeClr val="accent1">
                    <a:lumMod val="75000"/>
                  </a:schemeClr>
                </a:solidFill>
              </a:rPr>
              <a:t>How Do You Do It</a:t>
            </a:r>
          </a:p>
        </p:txBody>
      </p:sp>
      <p:sp>
        <p:nvSpPr>
          <p:cNvPr id="2" name="Date Placeholder 1"/>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598418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8091" y="1358535"/>
            <a:ext cx="9838504" cy="5029199"/>
          </a:xfrm>
        </p:spPr>
        <p:txBody>
          <a:bodyPr>
            <a:normAutofit fontScale="92500" lnSpcReduction="20000"/>
          </a:bodyPr>
          <a:lstStyle/>
          <a:p>
            <a:pPr marL="0" indent="0">
              <a:spcBef>
                <a:spcPts val="0"/>
              </a:spcBef>
              <a:buNone/>
            </a:pPr>
            <a:r>
              <a:rPr lang="en-US" sz="3700" dirty="0"/>
              <a:t>Best Practice Guardians when making placement decisions</a:t>
            </a:r>
            <a:r>
              <a:rPr lang="en-US" sz="3700" dirty="0" smtClean="0"/>
              <a:t>:</a:t>
            </a:r>
          </a:p>
          <a:p>
            <a:pPr marL="0" indent="0">
              <a:spcBef>
                <a:spcPts val="0"/>
              </a:spcBef>
              <a:buNone/>
            </a:pPr>
            <a:endParaRPr lang="en-US" sz="1300" dirty="0"/>
          </a:p>
          <a:p>
            <a:pPr marL="685800" indent="-398463">
              <a:spcBef>
                <a:spcPts val="0"/>
              </a:spcBef>
              <a:buFont typeface="Wingdings" pitchFamily="2" charset="2"/>
              <a:buChar char="v"/>
            </a:pPr>
            <a:r>
              <a:rPr lang="en-US" sz="3700" dirty="0" smtClean="0"/>
              <a:t>Support </a:t>
            </a:r>
            <a:r>
              <a:rPr lang="en-US" sz="3700" dirty="0"/>
              <a:t>choosing the most appropriate environment</a:t>
            </a:r>
          </a:p>
          <a:p>
            <a:pPr marL="685800" indent="-398463">
              <a:spcBef>
                <a:spcPts val="0"/>
              </a:spcBef>
              <a:buFont typeface="Wingdings" pitchFamily="2" charset="2"/>
              <a:buChar char="v"/>
            </a:pPr>
            <a:r>
              <a:rPr lang="en-US" sz="3700" dirty="0"/>
              <a:t>Evaluate all options, fill current needs, serves overall best </a:t>
            </a:r>
            <a:r>
              <a:rPr lang="en-US" sz="3700" dirty="0" smtClean="0"/>
              <a:t>interests </a:t>
            </a:r>
            <a:r>
              <a:rPr lang="en-US" sz="3700" dirty="0"/>
              <a:t>before any move</a:t>
            </a:r>
          </a:p>
          <a:p>
            <a:pPr marL="685800" indent="-398463">
              <a:spcBef>
                <a:spcPts val="0"/>
              </a:spcBef>
              <a:buFont typeface="Wingdings" pitchFamily="2" charset="2"/>
              <a:buChar char="v"/>
            </a:pPr>
            <a:r>
              <a:rPr lang="en-US" sz="3600" dirty="0"/>
              <a:t>Prioritize home and community-based</a:t>
            </a:r>
          </a:p>
          <a:p>
            <a:pPr marL="685800" indent="58738">
              <a:spcBef>
                <a:spcPts val="0"/>
              </a:spcBef>
              <a:buNone/>
            </a:pPr>
            <a:r>
              <a:rPr lang="en-US" sz="3600" dirty="0" smtClean="0"/>
              <a:t>settings</a:t>
            </a:r>
            <a:endParaRPr lang="en-US" sz="3600" dirty="0"/>
          </a:p>
          <a:p>
            <a:pPr marL="685800" indent="-398463">
              <a:spcBef>
                <a:spcPts val="0"/>
              </a:spcBef>
              <a:buFont typeface="Wingdings" pitchFamily="2" charset="2"/>
              <a:buChar char="v"/>
            </a:pPr>
            <a:r>
              <a:rPr lang="en-US" sz="3600" dirty="0"/>
              <a:t>Consider proximity to important people,</a:t>
            </a:r>
          </a:p>
          <a:p>
            <a:pPr marL="685800" indent="6350">
              <a:spcBef>
                <a:spcPts val="0"/>
              </a:spcBef>
              <a:buNone/>
            </a:pPr>
            <a:r>
              <a:rPr lang="en-US" sz="3600" dirty="0"/>
              <a:t> activities</a:t>
            </a:r>
          </a:p>
          <a:p>
            <a:pPr marL="685800" indent="-398463">
              <a:spcBef>
                <a:spcPts val="0"/>
              </a:spcBef>
              <a:buFont typeface="Wingdings" pitchFamily="2" charset="2"/>
              <a:buChar char="v"/>
            </a:pPr>
            <a:r>
              <a:rPr lang="en-US" sz="3600" dirty="0"/>
              <a:t>Report to court before move if more </a:t>
            </a:r>
          </a:p>
          <a:p>
            <a:pPr marL="685800" indent="6350">
              <a:spcBef>
                <a:spcPts val="0"/>
              </a:spcBef>
              <a:buNone/>
            </a:pPr>
            <a:r>
              <a:rPr lang="en-US" sz="3600" dirty="0"/>
              <a:t>restrictive</a:t>
            </a:r>
          </a:p>
        </p:txBody>
      </p:sp>
      <p:pic>
        <p:nvPicPr>
          <p:cNvPr id="1026" name="Picture 2" descr="D:\Users\jnack\AppData\Local\Microsoft\Windows\Temporary Internet Files\Content.IE5\B9RSZJFT\MP90039965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28184" y="3904493"/>
            <a:ext cx="2514600" cy="236882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Standards of Practice 12</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411597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E8356F-0439-4B3C-AE7F-325BB384C08F}"/>
              </a:ext>
            </a:extLst>
          </p:cNvPr>
          <p:cNvSpPr>
            <a:spLocks noGrp="1"/>
          </p:cNvSpPr>
          <p:nvPr>
            <p:ph idx="1"/>
          </p:nvPr>
        </p:nvSpPr>
        <p:spPr/>
        <p:txBody>
          <a:bodyPr>
            <a:normAutofit/>
          </a:bodyPr>
          <a:lstStyle/>
          <a:p>
            <a:r>
              <a:rPr lang="en-US" sz="3200" dirty="0"/>
              <a:t> </a:t>
            </a:r>
            <a:r>
              <a:rPr lang="en-US" sz="3700" dirty="0"/>
              <a:t>ND Century Code 30.1-38-04(5)</a:t>
            </a:r>
          </a:p>
          <a:p>
            <a:r>
              <a:rPr lang="en-US" sz="3700" dirty="0"/>
              <a:t>Court's order must state whether the guardian has no authority, general authority, or limited authority to make… medical… decisionmaking.</a:t>
            </a:r>
          </a:p>
        </p:txBody>
      </p:sp>
      <p:sp>
        <p:nvSpPr>
          <p:cNvPr id="3" name="Title 2">
            <a:extLst>
              <a:ext uri="{FF2B5EF4-FFF2-40B4-BE49-F238E27FC236}">
                <a16:creationId xmlns:a16="http://schemas.microsoft.com/office/drawing/2014/main" id="{DD211DFC-13DB-4DBD-9889-C7374DC3A0E3}"/>
              </a:ext>
            </a:extLst>
          </p:cNvPr>
          <p:cNvSpPr>
            <a:spLocks noGrp="1"/>
          </p:cNvSpPr>
          <p:nvPr>
            <p:ph type="title"/>
          </p:nvPr>
        </p:nvSpPr>
        <p:spPr/>
        <p:txBody>
          <a:bodyPr/>
          <a:lstStyle/>
          <a:p>
            <a:r>
              <a:rPr lang="en-US" dirty="0"/>
              <a:t>Medical Decisions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533330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6734E4-BE6E-4C9A-9519-6EC00E3E1355}"/>
              </a:ext>
            </a:extLst>
          </p:cNvPr>
          <p:cNvSpPr>
            <a:spLocks noGrp="1"/>
          </p:cNvSpPr>
          <p:nvPr>
            <p:ph type="title"/>
          </p:nvPr>
        </p:nvSpPr>
        <p:spPr>
          <a:xfrm>
            <a:off x="1905000" y="2667000"/>
            <a:ext cx="8229600" cy="1252728"/>
          </a:xfrm>
        </p:spPr>
        <p:txBody>
          <a:bodyPr/>
          <a:lstStyle/>
          <a:p>
            <a:r>
              <a:rPr lang="en-US" dirty="0">
                <a:solidFill>
                  <a:schemeClr val="accent1">
                    <a:lumMod val="75000"/>
                  </a:schemeClr>
                </a:solidFill>
              </a:rPr>
              <a:t>How Do You Do It</a:t>
            </a:r>
          </a:p>
        </p:txBody>
      </p:sp>
      <p:sp>
        <p:nvSpPr>
          <p:cNvPr id="2" name="Date Placeholder 1"/>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216374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500" dirty="0"/>
              <a:t>2001: first Standards version</a:t>
            </a:r>
          </a:p>
          <a:p>
            <a:r>
              <a:rPr lang="en-US" sz="3500" dirty="0"/>
              <a:t>2004: extensive Standards revisions</a:t>
            </a:r>
          </a:p>
          <a:p>
            <a:r>
              <a:rPr lang="en-US" sz="3500" dirty="0"/>
              <a:t>2011: 3rd National Summit on </a:t>
            </a:r>
          </a:p>
          <a:p>
            <a:pPr marL="0" indent="0">
              <a:buNone/>
            </a:pPr>
            <a:r>
              <a:rPr lang="en-US" sz="3500" dirty="0" smtClean="0"/>
              <a:t>     Guardianship </a:t>
            </a:r>
            <a:r>
              <a:rPr lang="en-US" sz="3500" dirty="0"/>
              <a:t>Excellence in Salt Lake City</a:t>
            </a:r>
          </a:p>
        </p:txBody>
      </p:sp>
      <p:sp>
        <p:nvSpPr>
          <p:cNvPr id="2" name="Title 1"/>
          <p:cNvSpPr>
            <a:spLocks noGrp="1"/>
          </p:cNvSpPr>
          <p:nvPr>
            <p:ph type="title"/>
          </p:nvPr>
        </p:nvSpPr>
        <p:spPr/>
        <p:txBody>
          <a:bodyPr/>
          <a:lstStyle/>
          <a:p>
            <a:r>
              <a:rPr lang="en-US" dirty="0"/>
              <a:t>Touch of History</a:t>
            </a:r>
          </a:p>
        </p:txBody>
      </p:sp>
      <p:pic>
        <p:nvPicPr>
          <p:cNvPr id="1026" name="Picture 2" descr="D:\Users\jnack\AppData\Local\Microsoft\Windows\Temporary Internet Files\Content.IE5\RB2R6CGY\MC90023518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56886" y="3167737"/>
            <a:ext cx="2852091" cy="297688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825695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Users\jnack\AppData\Local\Microsoft\Windows\Temporary Internet Files\Content.IE5\HWGCS2N1\MP90044227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553" y="4905658"/>
            <a:ext cx="3276600" cy="180810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175657" y="1410789"/>
            <a:ext cx="9897293" cy="5773782"/>
          </a:xfrm>
        </p:spPr>
        <p:txBody>
          <a:bodyPr>
            <a:noAutofit/>
          </a:bodyPr>
          <a:lstStyle/>
          <a:p>
            <a:pPr marL="0" indent="0">
              <a:lnSpc>
                <a:spcPct val="100000"/>
              </a:lnSpc>
              <a:spcBef>
                <a:spcPts val="0"/>
              </a:spcBef>
              <a:buNone/>
            </a:pPr>
            <a:r>
              <a:rPr lang="en-US" sz="3700" dirty="0"/>
              <a:t>Best Practice Guardians when making medical decisions:</a:t>
            </a:r>
            <a:r>
              <a:rPr lang="en-US" sz="3700" dirty="0">
                <a:cs typeface="Calibri" panose="020F0502020204030204" pitchFamily="34" charset="0"/>
              </a:rPr>
              <a:t> </a:t>
            </a:r>
          </a:p>
          <a:p>
            <a:pPr marL="0" lvl="1">
              <a:lnSpc>
                <a:spcPct val="100000"/>
              </a:lnSpc>
              <a:spcBef>
                <a:spcPts val="0"/>
              </a:spcBef>
              <a:buFont typeface="Wingdings" panose="05000000000000000000" pitchFamily="2" charset="2"/>
              <a:buChar char="v"/>
            </a:pPr>
            <a:r>
              <a:rPr lang="en-US" sz="3700" dirty="0"/>
              <a:t>Maximize person’s participation in the decision</a:t>
            </a:r>
          </a:p>
          <a:p>
            <a:pPr marL="0" lvl="1" indent="457200">
              <a:lnSpc>
                <a:spcPct val="100000"/>
              </a:lnSpc>
              <a:spcBef>
                <a:spcPts val="0"/>
              </a:spcBef>
              <a:buFont typeface="Wingdings" panose="05000000000000000000" pitchFamily="2" charset="2"/>
              <a:buChar char="v"/>
            </a:pPr>
            <a:r>
              <a:rPr lang="en-US" sz="3700" dirty="0"/>
              <a:t>Best interest only if preferences unknown and  </a:t>
            </a:r>
            <a:r>
              <a:rPr lang="en-US" sz="3700" dirty="0" smtClean="0"/>
              <a:t>           unascertainable</a:t>
            </a:r>
            <a:endParaRPr lang="en-US" sz="3700" dirty="0"/>
          </a:p>
          <a:p>
            <a:pPr marL="0" lvl="1">
              <a:lnSpc>
                <a:spcPct val="100000"/>
              </a:lnSpc>
              <a:spcBef>
                <a:spcPts val="0"/>
              </a:spcBef>
              <a:buFont typeface="Wingdings" panose="05000000000000000000" pitchFamily="2" charset="2"/>
              <a:buChar char="v"/>
            </a:pPr>
            <a:r>
              <a:rPr lang="en-US" sz="3700" dirty="0"/>
              <a:t>Choose palliative care in line with person’s values</a:t>
            </a:r>
          </a:p>
          <a:p>
            <a:pPr marL="0" lvl="1">
              <a:lnSpc>
                <a:spcPct val="100000"/>
              </a:lnSpc>
              <a:spcBef>
                <a:spcPts val="0"/>
              </a:spcBef>
              <a:buFont typeface="Wingdings" panose="05000000000000000000" pitchFamily="2" charset="2"/>
              <a:buChar char="v"/>
            </a:pPr>
            <a:r>
              <a:rPr lang="en-US" sz="3700" dirty="0"/>
              <a:t>Keep those close to the </a:t>
            </a:r>
            <a:r>
              <a:rPr lang="en-US" sz="3700" dirty="0" smtClean="0"/>
              <a:t>person</a:t>
            </a:r>
          </a:p>
          <a:p>
            <a:pPr marL="0" lvl="1" indent="0">
              <a:lnSpc>
                <a:spcPct val="100000"/>
              </a:lnSpc>
              <a:spcBef>
                <a:spcPts val="0"/>
              </a:spcBef>
              <a:buNone/>
            </a:pPr>
            <a:r>
              <a:rPr lang="en-US" sz="3700" dirty="0" smtClean="0"/>
              <a:t>reasonably </a:t>
            </a:r>
            <a:r>
              <a:rPr lang="en-US" sz="3700" dirty="0"/>
              <a:t>informed</a:t>
            </a:r>
          </a:p>
        </p:txBody>
      </p:sp>
      <p:sp>
        <p:nvSpPr>
          <p:cNvPr id="2" name="Title 1"/>
          <p:cNvSpPr>
            <a:spLocks noGrp="1"/>
          </p:cNvSpPr>
          <p:nvPr>
            <p:ph type="title"/>
          </p:nvPr>
        </p:nvSpPr>
        <p:spPr>
          <a:xfrm>
            <a:off x="962297" y="0"/>
            <a:ext cx="8229600" cy="2209800"/>
          </a:xfrm>
        </p:spPr>
        <p:txBody>
          <a:bodyPr/>
          <a:lstStyle/>
          <a:p>
            <a:r>
              <a:rPr lang="en-US" dirty="0"/>
              <a:t>Standards of Practice 14</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449815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13AC0C-7ADC-418B-8635-0A89C28E4E4A}"/>
              </a:ext>
            </a:extLst>
          </p:cNvPr>
          <p:cNvSpPr>
            <a:spLocks noGrp="1"/>
          </p:cNvSpPr>
          <p:nvPr>
            <p:ph idx="1"/>
          </p:nvPr>
        </p:nvSpPr>
        <p:spPr/>
        <p:txBody>
          <a:bodyPr/>
          <a:lstStyle/>
          <a:p>
            <a:r>
              <a:rPr lang="en-US" sz="3700" dirty="0"/>
              <a:t>ND Century Code 30.1-29-17</a:t>
            </a:r>
          </a:p>
          <a:p>
            <a:r>
              <a:rPr lang="en-US" sz="3700" dirty="0"/>
              <a:t>Conservator is to act as a fiduciary and shall observe the standards of care applicable to trustees.</a:t>
            </a:r>
          </a:p>
          <a:p>
            <a:endParaRPr lang="en-US" dirty="0"/>
          </a:p>
        </p:txBody>
      </p:sp>
      <p:sp>
        <p:nvSpPr>
          <p:cNvPr id="3" name="Title 2">
            <a:extLst>
              <a:ext uri="{FF2B5EF4-FFF2-40B4-BE49-F238E27FC236}">
                <a16:creationId xmlns:a16="http://schemas.microsoft.com/office/drawing/2014/main" id="{7DF49C0A-DBB3-4176-B2E6-D180ECFCE111}"/>
              </a:ext>
            </a:extLst>
          </p:cNvPr>
          <p:cNvSpPr>
            <a:spLocks noGrp="1"/>
          </p:cNvSpPr>
          <p:nvPr>
            <p:ph type="title"/>
          </p:nvPr>
        </p:nvSpPr>
        <p:spPr/>
        <p:txBody>
          <a:bodyPr/>
          <a:lstStyle/>
          <a:p>
            <a:r>
              <a:rPr lang="en-US" dirty="0"/>
              <a:t>Fiduciary Duties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245914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31967" y="1721880"/>
            <a:ext cx="8571408" cy="3450696"/>
          </a:xfrm>
        </p:spPr>
        <p:txBody>
          <a:bodyPr>
            <a:noAutofit/>
          </a:bodyPr>
          <a:lstStyle/>
          <a:p>
            <a:pPr marL="0" indent="0">
              <a:buNone/>
            </a:pPr>
            <a:r>
              <a:rPr lang="en-US" sz="3700" dirty="0"/>
              <a:t>Ethical Principle #7</a:t>
            </a:r>
          </a:p>
          <a:p>
            <a:endParaRPr lang="en-US" sz="3700" dirty="0"/>
          </a:p>
          <a:p>
            <a:pPr>
              <a:buFont typeface="Wingdings" panose="05000000000000000000" pitchFamily="2" charset="2"/>
              <a:buChar char="v"/>
            </a:pPr>
            <a:r>
              <a:rPr lang="en-US" sz="3700" dirty="0"/>
              <a:t>A guardian avoids conflicts of interest and self-dealing.</a:t>
            </a:r>
          </a:p>
          <a:p>
            <a:pPr marL="287338" lvl="1" indent="-287338">
              <a:buFont typeface="Wingdings" panose="05000000000000000000" pitchFamily="2" charset="2"/>
              <a:buChar char="v"/>
            </a:pPr>
            <a:r>
              <a:rPr lang="en-US" sz="3700" dirty="0"/>
              <a:t>Self-dealing = take advantage of position as guardian and acts for own interests</a:t>
            </a:r>
          </a:p>
        </p:txBody>
      </p:sp>
      <p:sp>
        <p:nvSpPr>
          <p:cNvPr id="3" name="Title 2"/>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66692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Users\jnack\AppData\Local\Microsoft\Windows\Temporary Internet Files\Content.IE5\RB2R6CGY\MP90044221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1747" y="1236207"/>
            <a:ext cx="3095901" cy="49033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96390" y="1345474"/>
            <a:ext cx="8571416" cy="5512526"/>
          </a:xfrm>
        </p:spPr>
        <p:txBody>
          <a:bodyPr>
            <a:noAutofit/>
          </a:bodyPr>
          <a:lstStyle/>
          <a:p>
            <a:pPr marL="0" indent="0">
              <a:spcBef>
                <a:spcPts val="0"/>
              </a:spcBef>
              <a:buNone/>
            </a:pPr>
            <a:r>
              <a:rPr lang="en-US" sz="3200" dirty="0"/>
              <a:t>Best Practice Guardians:</a:t>
            </a:r>
          </a:p>
          <a:p>
            <a:pPr lvl="1">
              <a:spcBef>
                <a:spcPts val="0"/>
              </a:spcBef>
              <a:buFont typeface="Wingdings" panose="05000000000000000000" pitchFamily="2" charset="2"/>
              <a:buChar char="v"/>
            </a:pPr>
            <a:r>
              <a:rPr lang="en-US" sz="3200" dirty="0" smtClean="0"/>
              <a:t>Understand </a:t>
            </a:r>
            <a:r>
              <a:rPr lang="en-US" sz="3200" dirty="0"/>
              <a:t>what situations constitute a conflict of interest</a:t>
            </a:r>
          </a:p>
          <a:p>
            <a:pPr lvl="1">
              <a:spcBef>
                <a:spcPts val="0"/>
              </a:spcBef>
              <a:buFont typeface="Wingdings" panose="05000000000000000000" pitchFamily="2" charset="2"/>
              <a:buChar char="v"/>
            </a:pPr>
            <a:r>
              <a:rPr lang="en-US" sz="3200" dirty="0"/>
              <a:t>Coordinate services rather than directly provide</a:t>
            </a:r>
          </a:p>
          <a:p>
            <a:pPr lvl="1">
              <a:buFont typeface="Wingdings" panose="05000000000000000000" pitchFamily="2" charset="2"/>
              <a:buChar char="v"/>
            </a:pPr>
            <a:r>
              <a:rPr lang="en-US" sz="3200" dirty="0"/>
              <a:t>Independent from all service providers</a:t>
            </a:r>
          </a:p>
          <a:p>
            <a:pPr lvl="1">
              <a:buFont typeface="Wingdings" panose="05000000000000000000" pitchFamily="2" charset="2"/>
              <a:buChar char="v"/>
            </a:pPr>
            <a:r>
              <a:rPr lang="en-US" sz="3200" dirty="0"/>
              <a:t>Sell or buy ward’s property</a:t>
            </a:r>
          </a:p>
          <a:p>
            <a:pPr lvl="1">
              <a:buFont typeface="Wingdings" panose="05000000000000000000" pitchFamily="2" charset="2"/>
              <a:buChar char="v"/>
            </a:pPr>
            <a:r>
              <a:rPr lang="en-US" sz="3200" dirty="0"/>
              <a:t>Profit from any transaction</a:t>
            </a:r>
          </a:p>
          <a:p>
            <a:pPr lvl="1">
              <a:buFont typeface="Wingdings" panose="05000000000000000000" pitchFamily="2" charset="2"/>
              <a:buChar char="v"/>
            </a:pPr>
            <a:r>
              <a:rPr lang="en-US" sz="3200" dirty="0"/>
              <a:t>Exemption: If demonstrate unique circumstances, no other entity available, in best interest of person, notified</a:t>
            </a:r>
          </a:p>
        </p:txBody>
      </p:sp>
      <p:sp>
        <p:nvSpPr>
          <p:cNvPr id="2" name="Title 1"/>
          <p:cNvSpPr>
            <a:spLocks noGrp="1"/>
          </p:cNvSpPr>
          <p:nvPr>
            <p:ph type="title"/>
          </p:nvPr>
        </p:nvSpPr>
        <p:spPr>
          <a:xfrm>
            <a:off x="838200" y="365126"/>
            <a:ext cx="10515600" cy="1084852"/>
          </a:xfrm>
        </p:spPr>
        <p:txBody>
          <a:bodyPr/>
          <a:lstStyle/>
          <a:p>
            <a:r>
              <a:rPr lang="en-US" dirty="0"/>
              <a:t>Standards of Practice 16</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68381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A5D9F8-C15C-4B64-A4D1-C82FD149AE30}"/>
              </a:ext>
              <a:ext uri="{C183D7F6-B498-43B3-948B-1728B52AA6E4}">
                <adec:decorative xmlns=""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7315200" y="2604362"/>
            <a:ext cx="1836194" cy="1649276"/>
          </a:xfrm>
          <a:prstGeom prst="rect">
            <a:avLst/>
          </a:prstGeom>
        </p:spPr>
      </p:pic>
      <p:sp>
        <p:nvSpPr>
          <p:cNvPr id="3" name="Title 2">
            <a:extLst>
              <a:ext uri="{FF2B5EF4-FFF2-40B4-BE49-F238E27FC236}">
                <a16:creationId xmlns:a16="http://schemas.microsoft.com/office/drawing/2014/main" id="{5C1CB091-255B-4D02-8585-12E377068302}"/>
              </a:ext>
            </a:extLst>
          </p:cNvPr>
          <p:cNvSpPr>
            <a:spLocks noGrp="1"/>
          </p:cNvSpPr>
          <p:nvPr>
            <p:ph type="title"/>
          </p:nvPr>
        </p:nvSpPr>
        <p:spPr/>
        <p:txBody>
          <a:bodyPr/>
          <a:lstStyle/>
          <a:p>
            <a:r>
              <a:rPr lang="en-US" dirty="0"/>
              <a:t>Examples of Conflicts</a:t>
            </a:r>
          </a:p>
        </p:txBody>
      </p:sp>
      <p:sp>
        <p:nvSpPr>
          <p:cNvPr id="2" name="Content Placeholder 1">
            <a:extLst>
              <a:ext uri="{FF2B5EF4-FFF2-40B4-BE49-F238E27FC236}">
                <a16:creationId xmlns:a16="http://schemas.microsoft.com/office/drawing/2014/main" id="{0E41A29A-F23A-4C39-8F6C-BB210396FCBD}"/>
              </a:ext>
            </a:extLst>
          </p:cNvPr>
          <p:cNvSpPr>
            <a:spLocks noGrp="1"/>
          </p:cNvSpPr>
          <p:nvPr>
            <p:ph sz="quarter" idx="13"/>
          </p:nvPr>
        </p:nvSpPr>
        <p:spPr>
          <a:xfrm>
            <a:off x="1254904" y="1947672"/>
            <a:ext cx="5096256" cy="3747734"/>
          </a:xfrm>
        </p:spPr>
        <p:txBody>
          <a:bodyPr>
            <a:noAutofit/>
          </a:bodyPr>
          <a:lstStyle/>
          <a:p>
            <a:r>
              <a:rPr lang="en-US" sz="3700" dirty="0"/>
              <a:t>Charge for</a:t>
            </a:r>
          </a:p>
          <a:p>
            <a:pPr lvl="1"/>
            <a:r>
              <a:rPr lang="en-US" sz="3700" dirty="0"/>
              <a:t>Cleaning out</a:t>
            </a:r>
          </a:p>
          <a:p>
            <a:pPr lvl="1"/>
            <a:r>
              <a:rPr lang="en-US" sz="3700" dirty="0"/>
              <a:t>Moving</a:t>
            </a:r>
          </a:p>
          <a:p>
            <a:pPr lvl="1"/>
            <a:r>
              <a:rPr lang="en-US" sz="3700" dirty="0"/>
              <a:t>Storing</a:t>
            </a:r>
          </a:p>
          <a:p>
            <a:r>
              <a:rPr lang="en-US" sz="3700" dirty="0"/>
              <a:t>Hire friends and family</a:t>
            </a:r>
          </a:p>
          <a:p>
            <a:r>
              <a:rPr lang="en-US" sz="3700" dirty="0"/>
              <a:t>Gifts from providers</a:t>
            </a:r>
          </a:p>
        </p:txBody>
      </p:sp>
      <p:sp>
        <p:nvSpPr>
          <p:cNvPr id="4" name="Content Placeholder 3">
            <a:extLst>
              <a:ext uri="{FF2B5EF4-FFF2-40B4-BE49-F238E27FC236}">
                <a16:creationId xmlns:a16="http://schemas.microsoft.com/office/drawing/2014/main" id="{0D4319C2-ACB6-4594-A664-C63A04A21558}"/>
              </a:ext>
              <a:ext uri="{C183D7F6-B498-43B3-948B-1728B52AA6E4}">
                <adec:decorative xmlns="" xmlns:adec="http://schemas.microsoft.com/office/drawing/2017/decorative" val="1"/>
              </a:ext>
            </a:extLst>
          </p:cNvPr>
          <p:cNvSpPr>
            <a:spLocks noGrp="1"/>
          </p:cNvSpPr>
          <p:nvPr>
            <p:ph sz="quarter" idx="14"/>
          </p:nvPr>
        </p:nvSpPr>
        <p:spPr>
          <a:xfrm>
            <a:off x="6415607" y="2444058"/>
            <a:ext cx="5096256" cy="3447288"/>
          </a:xfrm>
        </p:spPr>
        <p:txBody>
          <a:bodyPr/>
          <a:lstStyle/>
          <a:p>
            <a:endParaRPr lang="en-US" dirty="0"/>
          </a:p>
          <a:p>
            <a:endParaRPr lang="en-US" dirty="0"/>
          </a:p>
          <a:p>
            <a:endParaRPr lang="en-US" dirty="0"/>
          </a:p>
          <a:p>
            <a:endParaRPr lang="en-US" dirty="0"/>
          </a:p>
          <a:p>
            <a:pPr marL="0" indent="0" algn="ctr">
              <a:buNone/>
            </a:pPr>
            <a:r>
              <a:rPr lang="en-US" dirty="0"/>
              <a:t>NEED TO RECOGNIZE APPEARANCE OF CONFLICTS ON EXAM</a:t>
            </a:r>
          </a:p>
        </p:txBody>
      </p:sp>
      <p:sp>
        <p:nvSpPr>
          <p:cNvPr id="5" name="Date Placeholder 4"/>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891384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551718-997F-4472-A0D4-977A1B14D8FD}"/>
              </a:ext>
            </a:extLst>
          </p:cNvPr>
          <p:cNvSpPr>
            <a:spLocks noGrp="1"/>
          </p:cNvSpPr>
          <p:nvPr>
            <p:ph idx="1"/>
          </p:nvPr>
        </p:nvSpPr>
        <p:spPr>
          <a:xfrm>
            <a:off x="838200" y="1721120"/>
            <a:ext cx="11022874" cy="4940935"/>
          </a:xfrm>
        </p:spPr>
        <p:txBody>
          <a:bodyPr>
            <a:noAutofit/>
          </a:bodyPr>
          <a:lstStyle/>
          <a:p>
            <a:r>
              <a:rPr lang="en-US" sz="3700" dirty="0"/>
              <a:t>ND Century Code 30.1-29-25(1)(b) </a:t>
            </a:r>
          </a:p>
          <a:p>
            <a:r>
              <a:rPr lang="en-US" sz="3700" dirty="0"/>
              <a:t>Conservator expend or distribute sums </a:t>
            </a:r>
            <a:r>
              <a:rPr lang="en-US" sz="3700" dirty="0">
                <a:highlight>
                  <a:srgbClr val="FFFF00"/>
                </a:highlight>
              </a:rPr>
              <a:t>reasonably necessary</a:t>
            </a:r>
            <a:r>
              <a:rPr lang="en-US" sz="3700" dirty="0"/>
              <a:t> for the support, education, care, or benefit of the person with due regard to: (1) Size of estate, the probable duration of conservatorship, and likelihood that the person may be fully able to manage own affairs, (2) The accustomed standard of living of the person, (3) Other funds or sources used for the person’s support.</a:t>
            </a:r>
          </a:p>
        </p:txBody>
      </p:sp>
      <p:sp>
        <p:nvSpPr>
          <p:cNvPr id="3" name="Title 2">
            <a:extLst>
              <a:ext uri="{FF2B5EF4-FFF2-40B4-BE49-F238E27FC236}">
                <a16:creationId xmlns:a16="http://schemas.microsoft.com/office/drawing/2014/main" id="{6FFBB510-C7A5-4632-83CB-16C03237E061}"/>
              </a:ext>
            </a:extLst>
          </p:cNvPr>
          <p:cNvSpPr>
            <a:spLocks noGrp="1"/>
          </p:cNvSpPr>
          <p:nvPr>
            <p:ph type="title"/>
          </p:nvPr>
        </p:nvSpPr>
        <p:spPr/>
        <p:txBody>
          <a:bodyPr/>
          <a:lstStyle/>
          <a:p>
            <a:r>
              <a:rPr lang="en-US" dirty="0"/>
              <a:t>Conservator Direction</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115875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25175"/>
            <a:ext cx="10515600" cy="5228321"/>
          </a:xfrm>
        </p:spPr>
        <p:txBody>
          <a:bodyPr>
            <a:noAutofit/>
          </a:bodyPr>
          <a:lstStyle/>
          <a:p>
            <a:pPr marL="91440" indent="0">
              <a:spcBef>
                <a:spcPts val="0"/>
              </a:spcBef>
              <a:buNone/>
            </a:pPr>
            <a:r>
              <a:rPr lang="en-US" sz="3700" dirty="0"/>
              <a:t>Ethical Principle #9</a:t>
            </a:r>
          </a:p>
          <a:p>
            <a:pPr marL="91440">
              <a:spcBef>
                <a:spcPts val="0"/>
              </a:spcBef>
            </a:pPr>
            <a:endParaRPr lang="en-US" sz="3700" dirty="0"/>
          </a:p>
          <a:p>
            <a:pPr marL="1028700" indent="-571500">
              <a:spcBef>
                <a:spcPts val="0"/>
              </a:spcBef>
            </a:pPr>
            <a:r>
              <a:rPr lang="en-US" sz="3700" dirty="0"/>
              <a:t>A guardian manages all financial matters carefully.</a:t>
            </a:r>
          </a:p>
          <a:p>
            <a:pPr marL="647700" indent="-190500">
              <a:spcBef>
                <a:spcPts val="0"/>
              </a:spcBef>
            </a:pPr>
            <a:endParaRPr lang="en-US" sz="3700" dirty="0"/>
          </a:p>
          <a:p>
            <a:pPr marL="647700" indent="-530225">
              <a:spcBef>
                <a:spcPts val="0"/>
              </a:spcBef>
              <a:buNone/>
            </a:pPr>
            <a:r>
              <a:rPr lang="en-US" sz="3700" dirty="0"/>
              <a:t>Ethical Principle #10</a:t>
            </a:r>
          </a:p>
          <a:p>
            <a:pPr marL="647700" indent="-190500">
              <a:spcBef>
                <a:spcPts val="0"/>
              </a:spcBef>
            </a:pPr>
            <a:endParaRPr lang="en-US" sz="3700" dirty="0"/>
          </a:p>
          <a:p>
            <a:pPr marL="1028700" indent="-571500">
              <a:spcBef>
                <a:spcPts val="0"/>
              </a:spcBef>
            </a:pPr>
            <a:r>
              <a:rPr lang="en-US" sz="3700" dirty="0"/>
              <a:t>A guardian respects that the money and property being managed belong to the person.</a:t>
            </a:r>
          </a:p>
        </p:txBody>
      </p:sp>
      <p:sp>
        <p:nvSpPr>
          <p:cNvPr id="3" name="Title 2"/>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8046914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Users\jnack\AppData\Local\Microsoft\Windows\Temporary Internet Files\Content.IE5\RB2R6CGY\MC90043879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78685" y="4086270"/>
            <a:ext cx="2642937" cy="218329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44137" y="1410790"/>
            <a:ext cx="10332719" cy="5068388"/>
          </a:xfrm>
        </p:spPr>
        <p:txBody>
          <a:bodyPr>
            <a:noAutofit/>
          </a:bodyPr>
          <a:lstStyle/>
          <a:p>
            <a:pPr marL="0" indent="0">
              <a:buNone/>
            </a:pPr>
            <a:r>
              <a:rPr lang="en-US" sz="3700" dirty="0"/>
              <a:t>Best Practice Conservators:</a:t>
            </a:r>
          </a:p>
          <a:p>
            <a:pPr marL="796925" lvl="1" indent="-339725">
              <a:buFont typeface="Wingdings" panose="05000000000000000000" pitchFamily="2" charset="2"/>
              <a:buChar char="v"/>
            </a:pPr>
            <a:r>
              <a:rPr lang="en-US" sz="3700" dirty="0"/>
              <a:t>Allow the person to participate in decisions to </a:t>
            </a:r>
            <a:r>
              <a:rPr lang="en-US" sz="3700" dirty="0" smtClean="0"/>
              <a:t>the extent </a:t>
            </a:r>
            <a:r>
              <a:rPr lang="en-US" sz="3700" dirty="0"/>
              <a:t>able</a:t>
            </a:r>
          </a:p>
          <a:p>
            <a:pPr marL="796925" lvl="1" indent="-339725">
              <a:buFont typeface="Wingdings" panose="05000000000000000000" pitchFamily="2" charset="2"/>
              <a:buChar char="v"/>
            </a:pPr>
            <a:r>
              <a:rPr lang="en-US" sz="3700" dirty="0"/>
              <a:t>Maximize dignity, autonomy, self-determination</a:t>
            </a:r>
          </a:p>
          <a:p>
            <a:pPr marL="796925" lvl="1" indent="-339725">
              <a:buFont typeface="Wingdings" panose="05000000000000000000" pitchFamily="2" charset="2"/>
              <a:buChar char="v"/>
            </a:pPr>
            <a:r>
              <a:rPr lang="en-US" sz="3700" dirty="0"/>
              <a:t>Become educated about the person’s incapacity</a:t>
            </a:r>
          </a:p>
          <a:p>
            <a:pPr marL="796925" lvl="1" indent="-339725">
              <a:buFont typeface="Wingdings" panose="05000000000000000000" pitchFamily="2" charset="2"/>
              <a:buChar char="v"/>
            </a:pPr>
            <a:r>
              <a:rPr lang="en-US" sz="3700" dirty="0"/>
              <a:t>Value the person’s well-being over estate </a:t>
            </a:r>
            <a:r>
              <a:rPr lang="en-US" sz="3700" dirty="0" smtClean="0"/>
              <a:t>preservation</a:t>
            </a:r>
            <a:endParaRPr lang="en-US" sz="3700" dirty="0"/>
          </a:p>
          <a:p>
            <a:pPr marL="796925" lvl="1" indent="-339725">
              <a:buFont typeface="Wingdings" panose="05000000000000000000" pitchFamily="2" charset="2"/>
              <a:buChar char="v"/>
            </a:pPr>
            <a:r>
              <a:rPr lang="en-US" sz="3700" dirty="0"/>
              <a:t>Assist person in developing or </a:t>
            </a:r>
            <a:r>
              <a:rPr lang="en-US" sz="3700" dirty="0" smtClean="0"/>
              <a:t>regaining</a:t>
            </a:r>
          </a:p>
          <a:p>
            <a:pPr marL="457200" lvl="1" indent="339725">
              <a:buNone/>
            </a:pPr>
            <a:r>
              <a:rPr lang="en-US" sz="3700" dirty="0" smtClean="0"/>
              <a:t>capacity </a:t>
            </a:r>
            <a:r>
              <a:rPr lang="en-US" sz="3700" dirty="0"/>
              <a:t>to </a:t>
            </a:r>
            <a:r>
              <a:rPr lang="en-US" sz="3700" dirty="0" smtClean="0"/>
              <a:t>manage </a:t>
            </a:r>
            <a:r>
              <a:rPr lang="en-US" sz="3700" dirty="0"/>
              <a:t>financial affairs</a:t>
            </a:r>
          </a:p>
        </p:txBody>
      </p:sp>
      <p:sp>
        <p:nvSpPr>
          <p:cNvPr id="2" name="Title 1"/>
          <p:cNvSpPr>
            <a:spLocks noGrp="1"/>
          </p:cNvSpPr>
          <p:nvPr>
            <p:ph type="title"/>
          </p:nvPr>
        </p:nvSpPr>
        <p:spPr/>
        <p:txBody>
          <a:bodyPr/>
          <a:lstStyle/>
          <a:p>
            <a:r>
              <a:rPr lang="en-US" dirty="0"/>
              <a:t>Standards of Practice 17</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827266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C8C7E1-896F-46A6-A79D-56D7FF6E3221}"/>
              </a:ext>
            </a:extLst>
          </p:cNvPr>
          <p:cNvSpPr>
            <a:spLocks noGrp="1"/>
          </p:cNvSpPr>
          <p:nvPr>
            <p:ph idx="1"/>
          </p:nvPr>
        </p:nvSpPr>
        <p:spPr/>
        <p:txBody>
          <a:bodyPr>
            <a:normAutofit/>
          </a:bodyPr>
          <a:lstStyle/>
          <a:p>
            <a:r>
              <a:rPr lang="en-US" sz="3700" dirty="0"/>
              <a:t>30.1-28-12(11)  &amp; 30.1-29-14(2)</a:t>
            </a:r>
          </a:p>
          <a:p>
            <a:r>
              <a:rPr lang="en-US" sz="3700" dirty="0"/>
              <a:t>The guardian and conservator are entitled to receive reasonable sums for services</a:t>
            </a:r>
          </a:p>
        </p:txBody>
      </p:sp>
      <p:sp>
        <p:nvSpPr>
          <p:cNvPr id="3" name="Title 2">
            <a:extLst>
              <a:ext uri="{FF2B5EF4-FFF2-40B4-BE49-F238E27FC236}">
                <a16:creationId xmlns:a16="http://schemas.microsoft.com/office/drawing/2014/main" id="{6F9E847B-2711-45A1-A6BF-713C567A32CF}"/>
              </a:ext>
            </a:extLst>
          </p:cNvPr>
          <p:cNvSpPr>
            <a:spLocks noGrp="1"/>
          </p:cNvSpPr>
          <p:nvPr>
            <p:ph type="title"/>
          </p:nvPr>
        </p:nvSpPr>
        <p:spPr/>
        <p:txBody>
          <a:bodyPr/>
          <a:lstStyle/>
          <a:p>
            <a:r>
              <a:rPr lang="en-US" dirty="0"/>
              <a:t>Compensation</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442019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875621"/>
          </a:xfrm>
        </p:spPr>
        <p:txBody>
          <a:bodyPr>
            <a:normAutofit/>
          </a:bodyPr>
          <a:lstStyle/>
          <a:p>
            <a:pPr marL="0" indent="0">
              <a:buNone/>
            </a:pPr>
            <a:r>
              <a:rPr lang="en-US" sz="3700" dirty="0"/>
              <a:t>Best Practice Guardians:</a:t>
            </a:r>
          </a:p>
          <a:p>
            <a:pPr lvl="1"/>
            <a:r>
              <a:rPr lang="en-US" sz="3700" dirty="0" smtClean="0"/>
              <a:t>Disclose </a:t>
            </a:r>
            <a:r>
              <a:rPr lang="en-US" sz="3700" dirty="0"/>
              <a:t>fee structure to </a:t>
            </a:r>
            <a:endParaRPr lang="en-US" sz="3700" dirty="0" smtClean="0"/>
          </a:p>
          <a:p>
            <a:pPr marL="457200" lvl="1" indent="0">
              <a:buNone/>
            </a:pPr>
            <a:r>
              <a:rPr lang="en-US" sz="3700" dirty="0" smtClean="0"/>
              <a:t>   the </a:t>
            </a:r>
            <a:r>
              <a:rPr lang="en-US" sz="3700" dirty="0"/>
              <a:t>court</a:t>
            </a:r>
          </a:p>
          <a:p>
            <a:pPr lvl="1"/>
            <a:r>
              <a:rPr lang="en-US" sz="3700" dirty="0"/>
              <a:t>Notify if changes</a:t>
            </a:r>
          </a:p>
          <a:p>
            <a:pPr lvl="1"/>
            <a:r>
              <a:rPr lang="en-US" sz="3700" dirty="0"/>
              <a:t>Explain all fees in annual report/accounting</a:t>
            </a:r>
          </a:p>
          <a:p>
            <a:pPr lvl="1"/>
            <a:r>
              <a:rPr lang="en-US" sz="3700" dirty="0"/>
              <a:t>Plan for estate exhaustion and report to the court</a:t>
            </a:r>
          </a:p>
          <a:p>
            <a:pPr lvl="1"/>
            <a:r>
              <a:rPr lang="en-US" sz="3700" dirty="0"/>
              <a:t>May not abandon the person if money runs out</a:t>
            </a:r>
          </a:p>
          <a:p>
            <a:pPr lvl="1"/>
            <a:r>
              <a:rPr lang="en-US" sz="3700" dirty="0"/>
              <a:t>Criteria for what court considers as “reasonable”</a:t>
            </a:r>
          </a:p>
        </p:txBody>
      </p:sp>
      <p:sp>
        <p:nvSpPr>
          <p:cNvPr id="2" name="Title 1"/>
          <p:cNvSpPr>
            <a:spLocks noGrp="1"/>
          </p:cNvSpPr>
          <p:nvPr>
            <p:ph type="title"/>
          </p:nvPr>
        </p:nvSpPr>
        <p:spPr/>
        <p:txBody>
          <a:bodyPr>
            <a:normAutofit/>
          </a:bodyPr>
          <a:lstStyle/>
          <a:p>
            <a:r>
              <a:rPr lang="en-US" dirty="0"/>
              <a:t>Standards of Practice 22</a:t>
            </a:r>
          </a:p>
        </p:txBody>
      </p:sp>
      <p:pic>
        <p:nvPicPr>
          <p:cNvPr id="3074" name="Picture 2" descr="D:\Users\jnack\AppData\Local\Microsoft\Windows\Temporary Internet Files\Content.IE5\RB2R6CGY\MC9003605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1348260" flipH="1" flipV="1">
            <a:off x="7354038" y="1133248"/>
            <a:ext cx="4239060" cy="258608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213842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4367"/>
            <a:ext cx="10515600" cy="4797243"/>
          </a:xfrm>
        </p:spPr>
        <p:txBody>
          <a:bodyPr>
            <a:normAutofit/>
          </a:bodyPr>
          <a:lstStyle/>
          <a:p>
            <a:r>
              <a:rPr lang="en-US" sz="3500" dirty="0"/>
              <a:t>Follow up </a:t>
            </a:r>
          </a:p>
          <a:p>
            <a:pPr lvl="1"/>
            <a:r>
              <a:rPr lang="en-US" sz="3500" dirty="0"/>
              <a:t>1989 Wingspread Conference </a:t>
            </a:r>
          </a:p>
          <a:p>
            <a:pPr lvl="1"/>
            <a:r>
              <a:rPr lang="en-US" sz="3500" dirty="0"/>
              <a:t>2001 Wingspan Conference</a:t>
            </a:r>
          </a:p>
          <a:p>
            <a:r>
              <a:rPr lang="en-US" sz="3500" dirty="0"/>
              <a:t>National experts from all disciplines</a:t>
            </a:r>
          </a:p>
          <a:p>
            <a:pPr lvl="1"/>
            <a:r>
              <a:rPr lang="en-US" sz="3500" dirty="0"/>
              <a:t>Law, Aging, ID, MH, Courts, National Groups</a:t>
            </a:r>
          </a:p>
          <a:p>
            <a:r>
              <a:rPr lang="en-US" sz="3500" dirty="0"/>
              <a:t>Purpose</a:t>
            </a:r>
          </a:p>
          <a:p>
            <a:pPr lvl="1"/>
            <a:r>
              <a:rPr lang="en-US" sz="3500" dirty="0"/>
              <a:t>Revisit and refresh best practice standards</a:t>
            </a:r>
          </a:p>
        </p:txBody>
      </p:sp>
      <p:sp>
        <p:nvSpPr>
          <p:cNvPr id="2" name="Title 1"/>
          <p:cNvSpPr>
            <a:spLocks noGrp="1"/>
          </p:cNvSpPr>
          <p:nvPr>
            <p:ph type="title"/>
          </p:nvPr>
        </p:nvSpPr>
        <p:spPr/>
        <p:txBody>
          <a:bodyPr/>
          <a:lstStyle/>
          <a:p>
            <a:r>
              <a:rPr lang="en-US" dirty="0"/>
              <a:t>Guardianship Summit</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5654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544BF6-8C04-4664-86BB-F1DDB639F8E2}"/>
              </a:ext>
            </a:extLst>
          </p:cNvPr>
          <p:cNvSpPr>
            <a:spLocks noGrp="1"/>
          </p:cNvSpPr>
          <p:nvPr>
            <p:ph idx="1"/>
          </p:nvPr>
        </p:nvSpPr>
        <p:spPr/>
        <p:txBody>
          <a:bodyPr>
            <a:normAutofit/>
          </a:bodyPr>
          <a:lstStyle/>
          <a:p>
            <a:r>
              <a:rPr lang="en-US" sz="3700" dirty="0"/>
              <a:t>ND Century Code 30.1-29-25(5)</a:t>
            </a:r>
          </a:p>
          <a:p>
            <a:r>
              <a:rPr lang="en-US" sz="3700" dirty="0"/>
              <a:t>When conservator satisfied that the disability has ceased, shall pay over and distribute all funds and properties to the person as soon as possible.</a:t>
            </a:r>
          </a:p>
        </p:txBody>
      </p:sp>
      <p:sp>
        <p:nvSpPr>
          <p:cNvPr id="3" name="Title 2">
            <a:extLst>
              <a:ext uri="{FF2B5EF4-FFF2-40B4-BE49-F238E27FC236}">
                <a16:creationId xmlns:a16="http://schemas.microsoft.com/office/drawing/2014/main" id="{405B0331-6AD2-48C7-A2DD-C223BCEE5616}"/>
              </a:ext>
            </a:extLst>
          </p:cNvPr>
          <p:cNvSpPr>
            <a:spLocks noGrp="1"/>
          </p:cNvSpPr>
          <p:nvPr>
            <p:ph type="title"/>
          </p:nvPr>
        </p:nvSpPr>
        <p:spPr/>
        <p:txBody>
          <a:bodyPr/>
          <a:lstStyle/>
          <a:p>
            <a:r>
              <a:rPr lang="en-US" dirty="0"/>
              <a:t>Restoration</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949544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F3B80F-8A50-4AF9-9E12-153C0E0CA2C2}"/>
              </a:ext>
            </a:extLst>
          </p:cNvPr>
          <p:cNvSpPr>
            <a:spLocks noGrp="1"/>
          </p:cNvSpPr>
          <p:nvPr>
            <p:ph idx="1"/>
          </p:nvPr>
        </p:nvSpPr>
        <p:spPr/>
        <p:txBody>
          <a:bodyPr>
            <a:normAutofit/>
          </a:bodyPr>
          <a:lstStyle/>
          <a:p>
            <a:r>
              <a:rPr lang="en-US" sz="3700" dirty="0"/>
              <a:t>Work yourself out of a job through restoration</a:t>
            </a:r>
          </a:p>
          <a:p>
            <a:r>
              <a:rPr lang="en-US" sz="3700" dirty="0"/>
              <a:t>When to do:</a:t>
            </a:r>
          </a:p>
          <a:p>
            <a:pPr lvl="1"/>
            <a:r>
              <a:rPr lang="en-US" sz="3700" dirty="0"/>
              <a:t>Has developed or regained capacity </a:t>
            </a:r>
          </a:p>
          <a:p>
            <a:pPr lvl="1"/>
            <a:r>
              <a:rPr lang="en-US" sz="3700" dirty="0"/>
              <a:t>Less restrictive alternatives exist </a:t>
            </a:r>
          </a:p>
          <a:p>
            <a:pPr lvl="1"/>
            <a:r>
              <a:rPr lang="en-US" sz="3700" dirty="0"/>
              <a:t>No longer benefits the ward </a:t>
            </a:r>
          </a:p>
          <a:p>
            <a:pPr lvl="1"/>
            <a:r>
              <a:rPr lang="en-US" sz="3700" dirty="0"/>
              <a:t>Expressed desire to challenge necessity </a:t>
            </a:r>
          </a:p>
          <a:p>
            <a:pPr lvl="1"/>
            <a:r>
              <a:rPr lang="en-US" sz="3700" dirty="0"/>
              <a:t>Dies </a:t>
            </a:r>
          </a:p>
        </p:txBody>
      </p:sp>
      <p:sp>
        <p:nvSpPr>
          <p:cNvPr id="3" name="Title 2">
            <a:extLst>
              <a:ext uri="{FF2B5EF4-FFF2-40B4-BE49-F238E27FC236}">
                <a16:creationId xmlns:a16="http://schemas.microsoft.com/office/drawing/2014/main" id="{B82CF2DB-DB7E-4D35-A82A-39E193D445C5}"/>
              </a:ext>
            </a:extLst>
          </p:cNvPr>
          <p:cNvSpPr>
            <a:spLocks noGrp="1"/>
          </p:cNvSpPr>
          <p:nvPr>
            <p:ph type="title"/>
          </p:nvPr>
        </p:nvSpPr>
        <p:spPr/>
        <p:txBody>
          <a:bodyPr/>
          <a:lstStyle/>
          <a:p>
            <a:r>
              <a:rPr lang="en-US" dirty="0"/>
              <a:t>Standards of Practice 21</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4717655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700" dirty="0"/>
              <a:t>What every guardian should know</a:t>
            </a:r>
          </a:p>
          <a:p>
            <a:r>
              <a:rPr lang="en-US" sz="3700" dirty="0"/>
              <a:t>Guardianship 101</a:t>
            </a:r>
          </a:p>
          <a:p>
            <a:r>
              <a:rPr lang="en-US" sz="3700" dirty="0"/>
              <a:t>“How to” carry out the standards</a:t>
            </a:r>
          </a:p>
          <a:p>
            <a:r>
              <a:rPr lang="en-US" sz="3700" dirty="0"/>
              <a:t>Top of desk as daily reference</a:t>
            </a:r>
          </a:p>
          <a:p>
            <a:r>
              <a:rPr lang="en-US" sz="3700" dirty="0"/>
              <a:t>Explains all in greater detail</a:t>
            </a:r>
          </a:p>
          <a:p>
            <a:r>
              <a:rPr lang="en-US" sz="3700" dirty="0"/>
              <a:t>Checklists to help with day-to-day tasks</a:t>
            </a:r>
          </a:p>
        </p:txBody>
      </p:sp>
      <p:sp>
        <p:nvSpPr>
          <p:cNvPr id="3" name="Title 2"/>
          <p:cNvSpPr>
            <a:spLocks noGrp="1"/>
          </p:cNvSpPr>
          <p:nvPr>
            <p:ph type="title"/>
          </p:nvPr>
        </p:nvSpPr>
        <p:spPr/>
        <p:txBody>
          <a:bodyPr/>
          <a:lstStyle/>
          <a:p>
            <a:r>
              <a:rPr lang="en-US" i="1" dirty="0"/>
              <a:t>Fundamentals of Guardianship</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8358635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700" dirty="0"/>
              <a:t>Amazon</a:t>
            </a:r>
          </a:p>
          <a:p>
            <a:r>
              <a:rPr lang="en-US" sz="3700" dirty="0" smtClean="0">
                <a:hlinkClick r:id="rId2"/>
              </a:rPr>
              <a:t>www.shopABA.org/guardianship</a:t>
            </a:r>
            <a:r>
              <a:rPr lang="en-US" sz="3700" dirty="0" smtClean="0"/>
              <a:t> </a:t>
            </a:r>
            <a:endParaRPr lang="en-US" sz="3700" dirty="0"/>
          </a:p>
          <a:p>
            <a:r>
              <a:rPr lang="en-US" sz="3700" dirty="0"/>
              <a:t>Call 800 285 2221</a:t>
            </a:r>
          </a:p>
          <a:p>
            <a:r>
              <a:rPr lang="en-US" sz="3700" dirty="0"/>
              <a:t>Discount code: GUARD20</a:t>
            </a:r>
          </a:p>
          <a:p>
            <a:r>
              <a:rPr lang="en-US" sz="3700" dirty="0"/>
              <a:t>Price $18.70</a:t>
            </a:r>
          </a:p>
          <a:p>
            <a:r>
              <a:rPr lang="en-US" sz="3700" dirty="0"/>
              <a:t>Product code 5460220</a:t>
            </a:r>
          </a:p>
          <a:p>
            <a:endParaRPr lang="en-US" dirty="0"/>
          </a:p>
        </p:txBody>
      </p:sp>
      <p:sp>
        <p:nvSpPr>
          <p:cNvPr id="3" name="Title 2"/>
          <p:cNvSpPr>
            <a:spLocks noGrp="1"/>
          </p:cNvSpPr>
          <p:nvPr>
            <p:ph type="title"/>
          </p:nvPr>
        </p:nvSpPr>
        <p:spPr/>
        <p:txBody>
          <a:bodyPr/>
          <a:lstStyle/>
          <a:p>
            <a:r>
              <a:rPr lang="en-US" dirty="0"/>
              <a:t>How to Order</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278097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99679" y="1690688"/>
            <a:ext cx="8043333" cy="3450696"/>
          </a:xfrm>
        </p:spPr>
        <p:txBody>
          <a:bodyPr/>
          <a:lstStyle/>
          <a:p>
            <a:endParaRPr lang="en-US" dirty="0"/>
          </a:p>
          <a:p>
            <a:endParaRPr lang="en-US" dirty="0"/>
          </a:p>
          <a:p>
            <a:endParaRPr lang="en-US" dirty="0"/>
          </a:p>
          <a:p>
            <a:pPr marL="0" indent="0" algn="just">
              <a:buNone/>
            </a:pPr>
            <a:r>
              <a:rPr lang="en-US" sz="3200" b="1" dirty="0"/>
              <a:t>        </a:t>
            </a:r>
            <a:r>
              <a:rPr lang="en-US" sz="3700" b="1" dirty="0" smtClean="0">
                <a:hlinkClick r:id="rId2"/>
              </a:rPr>
              <a:t>www.guardianship.org/standards</a:t>
            </a:r>
            <a:r>
              <a:rPr lang="en-US" sz="3700" b="1" dirty="0" smtClean="0"/>
              <a:t> </a:t>
            </a:r>
            <a:endParaRPr lang="en-US" sz="3700" dirty="0"/>
          </a:p>
        </p:txBody>
      </p:sp>
      <p:sp>
        <p:nvSpPr>
          <p:cNvPr id="3" name="Title 2"/>
          <p:cNvSpPr>
            <a:spLocks noGrp="1"/>
          </p:cNvSpPr>
          <p:nvPr>
            <p:ph type="title"/>
          </p:nvPr>
        </p:nvSpPr>
        <p:spPr/>
        <p:txBody>
          <a:bodyPr/>
          <a:lstStyle/>
          <a:p>
            <a:r>
              <a:rPr lang="en-US" dirty="0"/>
              <a:t>NGA Standards of Practice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4971208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0817" y="1690688"/>
            <a:ext cx="10515600" cy="4351338"/>
          </a:xfrm>
        </p:spPr>
        <p:txBody>
          <a:bodyPr/>
          <a:lstStyle/>
          <a:p>
            <a:endParaRPr lang="en-US" dirty="0"/>
          </a:p>
          <a:p>
            <a:endParaRPr lang="en-US" dirty="0"/>
          </a:p>
          <a:p>
            <a:endParaRPr lang="en-US" dirty="0"/>
          </a:p>
          <a:p>
            <a:pPr marL="0" indent="0" algn="ctr">
              <a:buNone/>
            </a:pPr>
            <a:r>
              <a:rPr lang="en-US" sz="3700" b="1" dirty="0">
                <a:hlinkClick r:id="rId2"/>
              </a:rPr>
              <a:t>www.guardianship.org/standards</a:t>
            </a:r>
            <a:r>
              <a:rPr lang="en-US" sz="3700" b="1" dirty="0" smtClean="0">
                <a:hlinkClick r:id="rId2"/>
              </a:rPr>
              <a:t>/</a:t>
            </a:r>
            <a:r>
              <a:rPr lang="en-US" sz="3700" b="1" dirty="0" smtClean="0"/>
              <a:t> </a:t>
            </a:r>
            <a:endParaRPr lang="en-US" sz="3700" b="1" dirty="0"/>
          </a:p>
        </p:txBody>
      </p:sp>
      <p:sp>
        <p:nvSpPr>
          <p:cNvPr id="3" name="Title 2"/>
          <p:cNvSpPr>
            <a:spLocks noGrp="1"/>
          </p:cNvSpPr>
          <p:nvPr>
            <p:ph type="title"/>
          </p:nvPr>
        </p:nvSpPr>
        <p:spPr/>
        <p:txBody>
          <a:bodyPr/>
          <a:lstStyle/>
          <a:p>
            <a:r>
              <a:rPr lang="en-US" dirty="0"/>
              <a:t>NGA Ethical Principles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8673912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49976"/>
            <a:ext cx="10515600" cy="5159829"/>
          </a:xfrm>
        </p:spPr>
        <p:txBody>
          <a:bodyPr>
            <a:normAutofit/>
          </a:bodyPr>
          <a:lstStyle/>
          <a:p>
            <a:pPr marL="0" indent="0">
              <a:buNone/>
            </a:pPr>
            <a:r>
              <a:rPr lang="en-US" sz="3500" dirty="0"/>
              <a:t>National Guardianship Association</a:t>
            </a:r>
          </a:p>
          <a:p>
            <a:pPr marL="457200" lvl="1" indent="0">
              <a:buNone/>
            </a:pPr>
            <a:r>
              <a:rPr lang="en-US" sz="3500" dirty="0"/>
              <a:t>	</a:t>
            </a:r>
            <a:r>
              <a:rPr lang="en-US" sz="3500" b="1" dirty="0" smtClean="0">
                <a:hlinkClick r:id="rId2"/>
              </a:rPr>
              <a:t>www.guardianship.org</a:t>
            </a:r>
            <a:r>
              <a:rPr lang="en-US" sz="3500" b="1" dirty="0" smtClean="0"/>
              <a:t> </a:t>
            </a:r>
            <a:endParaRPr lang="en-US" sz="3500" b="1" dirty="0"/>
          </a:p>
          <a:p>
            <a:pPr marL="155257" indent="0">
              <a:buNone/>
            </a:pPr>
            <a:r>
              <a:rPr lang="en-US" sz="3500" dirty="0"/>
              <a:t>Center for Guardianship Certification</a:t>
            </a:r>
          </a:p>
          <a:p>
            <a:pPr marL="155257" indent="0">
              <a:buNone/>
            </a:pPr>
            <a:r>
              <a:rPr lang="en-US" sz="3500" dirty="0"/>
              <a:t>	</a:t>
            </a:r>
            <a:r>
              <a:rPr lang="en-US" sz="3500" b="1" dirty="0" smtClean="0">
                <a:hlinkClick r:id="rId3"/>
              </a:rPr>
              <a:t>www.guardianshipcert.org</a:t>
            </a:r>
            <a:r>
              <a:rPr lang="en-US" sz="3500" b="1" dirty="0" smtClean="0"/>
              <a:t> </a:t>
            </a:r>
            <a:endParaRPr lang="en-US" sz="3500" b="1" dirty="0"/>
          </a:p>
          <a:p>
            <a:pPr marL="155257" indent="0">
              <a:buNone/>
            </a:pPr>
            <a:r>
              <a:rPr lang="en-US" sz="3500" dirty="0"/>
              <a:t>National Guardianship Network</a:t>
            </a:r>
          </a:p>
          <a:p>
            <a:pPr marL="457200" lvl="1" indent="0">
              <a:buNone/>
            </a:pPr>
            <a:r>
              <a:rPr lang="en-US" sz="3500" dirty="0"/>
              <a:t>	</a:t>
            </a:r>
            <a:r>
              <a:rPr lang="en-US" sz="3500" b="1" dirty="0" smtClean="0">
                <a:hlinkClick r:id="rId4"/>
              </a:rPr>
              <a:t>www.nationalguardianshipnetwork.org</a:t>
            </a:r>
            <a:r>
              <a:rPr lang="en-US" sz="3500" b="1" dirty="0" smtClean="0"/>
              <a:t> </a:t>
            </a:r>
            <a:endParaRPr lang="en-US" sz="3500" b="1" dirty="0"/>
          </a:p>
          <a:p>
            <a:pPr marL="155257" indent="0">
              <a:buNone/>
            </a:pPr>
            <a:r>
              <a:rPr lang="en-US" sz="3500" dirty="0"/>
              <a:t>ABA Commission on Law and Aging</a:t>
            </a:r>
          </a:p>
          <a:p>
            <a:pPr marL="155257" indent="0">
              <a:buNone/>
            </a:pPr>
            <a:r>
              <a:rPr lang="en-US" sz="3500" dirty="0"/>
              <a:t>	</a:t>
            </a:r>
            <a:r>
              <a:rPr lang="en-US" sz="3500" b="1" dirty="0" smtClean="0">
                <a:hlinkClick r:id="rId5"/>
              </a:rPr>
              <a:t>www.americanbar.org/aging</a:t>
            </a:r>
            <a:r>
              <a:rPr lang="en-US" sz="3500" b="1" dirty="0" smtClean="0"/>
              <a:t> </a:t>
            </a:r>
            <a:endParaRPr lang="en-US" sz="3500" dirty="0"/>
          </a:p>
          <a:p>
            <a:pPr marL="457200" lvl="1" indent="0">
              <a:buNone/>
            </a:pPr>
            <a:r>
              <a:rPr lang="en-US" b="1" dirty="0"/>
              <a:t> </a:t>
            </a:r>
            <a:endParaRPr lang="en-US" dirty="0"/>
          </a:p>
          <a:p>
            <a:pPr marL="457200" lvl="1" indent="0">
              <a:buNone/>
            </a:pPr>
            <a:endParaRPr lang="en-US" b="1" dirty="0"/>
          </a:p>
        </p:txBody>
      </p:sp>
      <p:sp>
        <p:nvSpPr>
          <p:cNvPr id="2" name="Title 1"/>
          <p:cNvSpPr>
            <a:spLocks noGrp="1"/>
          </p:cNvSpPr>
          <p:nvPr>
            <p:ph type="title"/>
          </p:nvPr>
        </p:nvSpPr>
        <p:spPr/>
        <p:txBody>
          <a:bodyPr/>
          <a:lstStyle/>
          <a:p>
            <a:r>
              <a:rPr lang="en-US" dirty="0"/>
              <a:t>Resources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87167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1205754" cy="4351338"/>
          </a:xfrm>
        </p:spPr>
        <p:txBody>
          <a:bodyPr>
            <a:normAutofit/>
          </a:bodyPr>
          <a:lstStyle/>
          <a:p>
            <a:pPr marL="301943" lvl="1" indent="0">
              <a:buNone/>
            </a:pPr>
            <a:r>
              <a:rPr lang="en-US" sz="3700" dirty="0"/>
              <a:t>Focus on </a:t>
            </a:r>
            <a:r>
              <a:rPr lang="en-US" sz="3700" b="1" u="sng" dirty="0"/>
              <a:t>HOW</a:t>
            </a:r>
            <a:r>
              <a:rPr lang="en-US" sz="3700" dirty="0"/>
              <a:t> guardians make decisions</a:t>
            </a:r>
          </a:p>
          <a:p>
            <a:pPr lvl="1">
              <a:buFont typeface="Wingdings" panose="05000000000000000000" pitchFamily="2" charset="2"/>
              <a:buChar char="v"/>
            </a:pPr>
            <a:r>
              <a:rPr lang="en-US" sz="3700" dirty="0"/>
              <a:t>Person-centered philosophy</a:t>
            </a:r>
          </a:p>
          <a:p>
            <a:pPr lvl="1">
              <a:buFont typeface="Wingdings" panose="05000000000000000000" pitchFamily="2" charset="2"/>
              <a:buChar char="v"/>
            </a:pPr>
            <a:r>
              <a:rPr lang="en-US" sz="3700" dirty="0"/>
              <a:t>Preserve dignity/Treat with respect </a:t>
            </a:r>
          </a:p>
          <a:p>
            <a:pPr lvl="1">
              <a:buFont typeface="Wingdings" panose="05000000000000000000" pitchFamily="2" charset="2"/>
              <a:buChar char="v"/>
            </a:pPr>
            <a:r>
              <a:rPr lang="en-US" sz="3700" dirty="0"/>
              <a:t>Understand the person’s goals, needs, preferences</a:t>
            </a:r>
          </a:p>
          <a:p>
            <a:pPr lvl="1">
              <a:buFont typeface="Wingdings" panose="05000000000000000000" pitchFamily="2" charset="2"/>
              <a:buChar char="v"/>
            </a:pPr>
            <a:r>
              <a:rPr lang="en-US" sz="3700" dirty="0"/>
              <a:t>Avoid conflicts of interest</a:t>
            </a:r>
          </a:p>
          <a:p>
            <a:pPr lvl="1">
              <a:buFont typeface="Wingdings" panose="05000000000000000000" pitchFamily="2" charset="2"/>
              <a:buChar char="v"/>
            </a:pPr>
            <a:r>
              <a:rPr lang="en-US" sz="3700" dirty="0"/>
              <a:t>Monitor and act on changes in capacity</a:t>
            </a:r>
          </a:p>
        </p:txBody>
      </p:sp>
      <p:sp>
        <p:nvSpPr>
          <p:cNvPr id="2" name="Title 1"/>
          <p:cNvSpPr>
            <a:spLocks noGrp="1"/>
          </p:cNvSpPr>
          <p:nvPr>
            <p:ph type="title"/>
          </p:nvPr>
        </p:nvSpPr>
        <p:spPr/>
        <p:txBody>
          <a:bodyPr/>
          <a:lstStyle/>
          <a:p>
            <a:r>
              <a:rPr lang="en-US" dirty="0"/>
              <a:t>Key Summit Resolutions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42601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700" dirty="0"/>
              <a:t>2014 Revise Standards of Practice</a:t>
            </a:r>
          </a:p>
          <a:p>
            <a:r>
              <a:rPr lang="en-US" sz="3700" dirty="0"/>
              <a:t>2016 Develop Ethical Principles</a:t>
            </a:r>
          </a:p>
          <a:p>
            <a:r>
              <a:rPr lang="en-US" sz="3700" dirty="0"/>
              <a:t>2017 Revise Fundamentals of Guardianship</a:t>
            </a:r>
          </a:p>
          <a:p>
            <a:endParaRPr lang="en-US" sz="3700" dirty="0"/>
          </a:p>
          <a:p>
            <a:r>
              <a:rPr lang="en-US" sz="3700" dirty="0"/>
              <a:t>All are intertwined</a:t>
            </a:r>
          </a:p>
          <a:p>
            <a:r>
              <a:rPr lang="en-US" sz="3700" dirty="0"/>
              <a:t>Vary in level of detail</a:t>
            </a:r>
          </a:p>
          <a:p>
            <a:endParaRPr lang="en-US" dirty="0"/>
          </a:p>
        </p:txBody>
      </p:sp>
      <p:sp>
        <p:nvSpPr>
          <p:cNvPr id="3" name="Title 2"/>
          <p:cNvSpPr>
            <a:spLocks noGrp="1"/>
          </p:cNvSpPr>
          <p:nvPr>
            <p:ph type="title"/>
          </p:nvPr>
        </p:nvSpPr>
        <p:spPr/>
        <p:txBody>
          <a:bodyPr/>
          <a:lstStyle/>
          <a:p>
            <a:r>
              <a:rPr lang="en-US" dirty="0"/>
              <a:t>Summit Follow-up</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00305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10 Ethical Principles</a:t>
            </a:r>
          </a:p>
        </p:txBody>
      </p:sp>
      <p:sp>
        <p:nvSpPr>
          <p:cNvPr id="5" name="Content Placeholder 4"/>
          <p:cNvSpPr>
            <a:spLocks noGrp="1"/>
          </p:cNvSpPr>
          <p:nvPr>
            <p:ph sz="quarter" idx="13"/>
          </p:nvPr>
        </p:nvSpPr>
        <p:spPr>
          <a:xfrm>
            <a:off x="0" y="1555782"/>
            <a:ext cx="6022847" cy="5302218"/>
          </a:xfrm>
        </p:spPr>
        <p:txBody>
          <a:bodyPr>
            <a:normAutofit/>
          </a:bodyPr>
          <a:lstStyle/>
          <a:p>
            <a:pPr lvl="0"/>
            <a:r>
              <a:rPr lang="en-US" dirty="0"/>
              <a:t>Treats the person with dignity.</a:t>
            </a:r>
          </a:p>
          <a:p>
            <a:pPr lvl="0"/>
            <a:r>
              <a:rPr lang="en-US" dirty="0"/>
              <a:t>Involves the person to the greatest extent possible in all decision making. </a:t>
            </a:r>
          </a:p>
          <a:p>
            <a:pPr lvl="0"/>
            <a:r>
              <a:rPr lang="en-US" dirty="0"/>
              <a:t>Selects the option that places the least restrictions on the person’s freedom and rights. </a:t>
            </a:r>
          </a:p>
          <a:p>
            <a:pPr lvl="0"/>
            <a:r>
              <a:rPr lang="en-US" dirty="0"/>
              <a:t>Identifies and advocates for the person’s goals, needs, and preferences.</a:t>
            </a:r>
          </a:p>
          <a:p>
            <a:pPr lvl="0"/>
            <a:r>
              <a:rPr lang="en-US" dirty="0"/>
              <a:t>Maximizes the self-reliance and independence of the person. </a:t>
            </a:r>
          </a:p>
          <a:p>
            <a:endParaRPr lang="en-US" dirty="0"/>
          </a:p>
        </p:txBody>
      </p:sp>
      <p:sp>
        <p:nvSpPr>
          <p:cNvPr id="6" name="Content Placeholder 5"/>
          <p:cNvSpPr>
            <a:spLocks noGrp="1"/>
          </p:cNvSpPr>
          <p:nvPr>
            <p:ph sz="quarter" idx="14"/>
          </p:nvPr>
        </p:nvSpPr>
        <p:spPr>
          <a:xfrm>
            <a:off x="6169150" y="1568847"/>
            <a:ext cx="6022849" cy="5289153"/>
          </a:xfrm>
        </p:spPr>
        <p:txBody>
          <a:bodyPr>
            <a:normAutofit/>
          </a:bodyPr>
          <a:lstStyle/>
          <a:p>
            <a:pPr lvl="0"/>
            <a:r>
              <a:rPr lang="en-US" sz="3000" dirty="0"/>
              <a:t>Keeps confidential the affairs of the person.</a:t>
            </a:r>
          </a:p>
          <a:p>
            <a:pPr lvl="0"/>
            <a:r>
              <a:rPr lang="en-US" sz="3000" dirty="0"/>
              <a:t>Avoids conflicts of interest and self-dealing.</a:t>
            </a:r>
          </a:p>
          <a:p>
            <a:pPr lvl="0"/>
            <a:r>
              <a:rPr lang="en-US" sz="3000" dirty="0"/>
              <a:t>Complies with all laws and court orders. </a:t>
            </a:r>
          </a:p>
          <a:p>
            <a:pPr lvl="0"/>
            <a:r>
              <a:rPr lang="en-US" sz="3000" dirty="0"/>
              <a:t>Manages all financial matters carefully. </a:t>
            </a:r>
          </a:p>
          <a:p>
            <a:pPr lvl="0"/>
            <a:r>
              <a:rPr lang="en-US" sz="3000" dirty="0"/>
              <a:t>Respects that the money and property being managed belong to the person. </a:t>
            </a:r>
          </a:p>
          <a:p>
            <a:endParaRPr lang="en-US" dirty="0"/>
          </a:p>
        </p:txBody>
      </p:sp>
      <p:sp>
        <p:nvSpPr>
          <p:cNvPr id="2" name="Date Placeholder 1"/>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925159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42743"/>
            <a:ext cx="10515600" cy="4836434"/>
          </a:xfrm>
        </p:spPr>
        <p:txBody>
          <a:bodyPr>
            <a:normAutofit/>
          </a:bodyPr>
          <a:lstStyle/>
          <a:p>
            <a:pPr marL="0" indent="0">
              <a:spcBef>
                <a:spcPts val="0"/>
              </a:spcBef>
              <a:buNone/>
            </a:pPr>
            <a:r>
              <a:rPr lang="en-US" sz="3700" dirty="0"/>
              <a:t>Ethical Principle #8</a:t>
            </a:r>
          </a:p>
          <a:p>
            <a:pPr>
              <a:spcBef>
                <a:spcPts val="0"/>
              </a:spcBef>
            </a:pPr>
            <a:endParaRPr lang="en-US" sz="3700" dirty="0"/>
          </a:p>
          <a:p>
            <a:pPr>
              <a:spcBef>
                <a:spcPts val="0"/>
              </a:spcBef>
              <a:buFont typeface="Wingdings" panose="05000000000000000000" pitchFamily="2" charset="2"/>
              <a:buChar char="v"/>
            </a:pPr>
            <a:r>
              <a:rPr lang="en-US" sz="3700" dirty="0"/>
              <a:t>A guardian complies with all laws and court orders.</a:t>
            </a:r>
          </a:p>
          <a:p>
            <a:pPr>
              <a:spcBef>
                <a:spcPts val="0"/>
              </a:spcBef>
              <a:buFont typeface="Wingdings" panose="05000000000000000000" pitchFamily="2" charset="2"/>
              <a:buChar char="v"/>
            </a:pPr>
            <a:endParaRPr lang="en-US" sz="3700" dirty="0"/>
          </a:p>
          <a:p>
            <a:pPr>
              <a:spcBef>
                <a:spcPts val="0"/>
              </a:spcBef>
              <a:buFont typeface="Wingdings" panose="05000000000000000000" pitchFamily="2" charset="2"/>
              <a:buChar char="v"/>
            </a:pPr>
            <a:r>
              <a:rPr lang="en-US" sz="3700" dirty="0"/>
              <a:t>Code prevails when it says something but generally does not give </a:t>
            </a:r>
            <a:r>
              <a:rPr lang="en-US" sz="3700" dirty="0" smtClean="0"/>
              <a:t>guidance</a:t>
            </a:r>
          </a:p>
          <a:p>
            <a:pPr>
              <a:spcBef>
                <a:spcPts val="0"/>
              </a:spcBef>
              <a:buFont typeface="Wingdings" panose="05000000000000000000" pitchFamily="2" charset="2"/>
              <a:buChar char="v"/>
            </a:pPr>
            <a:endParaRPr lang="en-US" sz="3700" dirty="0"/>
          </a:p>
          <a:p>
            <a:pPr>
              <a:spcBef>
                <a:spcPts val="0"/>
              </a:spcBef>
              <a:buFont typeface="Wingdings" panose="05000000000000000000" pitchFamily="2" charset="2"/>
              <a:buChar char="v"/>
            </a:pPr>
            <a:r>
              <a:rPr lang="en-US" sz="3700" dirty="0"/>
              <a:t>NGA “guardian” = guardian and conservator</a:t>
            </a:r>
          </a:p>
        </p:txBody>
      </p:sp>
      <p:sp>
        <p:nvSpPr>
          <p:cNvPr id="3" name="Title 2"/>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497944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700" dirty="0"/>
              <a:t>Ethical Principle #1</a:t>
            </a:r>
          </a:p>
          <a:p>
            <a:pPr marL="0" indent="0">
              <a:buNone/>
            </a:pPr>
            <a:endParaRPr lang="en-US" sz="3700" dirty="0"/>
          </a:p>
          <a:p>
            <a:pPr>
              <a:buFont typeface="Wingdings" panose="05000000000000000000" pitchFamily="2" charset="2"/>
              <a:buChar char="v"/>
            </a:pPr>
            <a:r>
              <a:rPr lang="en-US" sz="3700" dirty="0"/>
              <a:t>A guardian treats the person with dignity.</a:t>
            </a:r>
          </a:p>
          <a:p>
            <a:pPr marL="0" indent="0">
              <a:buNone/>
            </a:pPr>
            <a:endParaRPr lang="en-US" dirty="0"/>
          </a:p>
          <a:p>
            <a:endParaRPr lang="en-US" dirty="0"/>
          </a:p>
        </p:txBody>
      </p:sp>
      <p:sp>
        <p:nvSpPr>
          <p:cNvPr id="3" name="Title 2"/>
          <p:cNvSpPr>
            <a:spLocks noGrp="1"/>
          </p:cNvSpPr>
          <p:nvPr>
            <p:ph type="title"/>
          </p:nvPr>
        </p:nvSpPr>
        <p:spPr/>
        <p:txBody>
          <a:bodyPr/>
          <a:lstStyle/>
          <a:p>
            <a:r>
              <a:rPr lang="en-US" dirty="0"/>
              <a:t>Ethical Principle</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569286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1482</Words>
  <Application>Microsoft Office PowerPoint</Application>
  <PresentationFormat>Widescreen</PresentationFormat>
  <Paragraphs>267</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Wingdings</vt:lpstr>
      <vt:lpstr>Office Theme</vt:lpstr>
      <vt:lpstr>  </vt:lpstr>
      <vt:lpstr>Ethical Tools for Guardians</vt:lpstr>
      <vt:lpstr>Touch of History</vt:lpstr>
      <vt:lpstr>Guardianship Summit</vt:lpstr>
      <vt:lpstr>Key Summit Resolutions</vt:lpstr>
      <vt:lpstr>Summit Follow-up</vt:lpstr>
      <vt:lpstr>10 Ethical Principles</vt:lpstr>
      <vt:lpstr>Ethical Principle</vt:lpstr>
      <vt:lpstr>Ethical Principle</vt:lpstr>
      <vt:lpstr>Ethical Principle</vt:lpstr>
      <vt:lpstr>ND Century Code</vt:lpstr>
      <vt:lpstr>Standard of Practice 9</vt:lpstr>
      <vt:lpstr>Ethical Principle</vt:lpstr>
      <vt:lpstr>ND Century Code</vt:lpstr>
      <vt:lpstr>How Do You Do It</vt:lpstr>
      <vt:lpstr>Standards of Practice 8</vt:lpstr>
      <vt:lpstr>Ethical Principle</vt:lpstr>
      <vt:lpstr>Standards of Practice 9</vt:lpstr>
      <vt:lpstr>How Do You Do It</vt:lpstr>
      <vt:lpstr>Standards of Practice 7</vt:lpstr>
      <vt:lpstr>Decision-making Checklist</vt:lpstr>
      <vt:lpstr>Ethical Principle</vt:lpstr>
      <vt:lpstr>Standards of Practice 11</vt:lpstr>
      <vt:lpstr>Standards of Practice 4</vt:lpstr>
      <vt:lpstr>Placement</vt:lpstr>
      <vt:lpstr>How Do You Do It</vt:lpstr>
      <vt:lpstr>Standards of Practice 12</vt:lpstr>
      <vt:lpstr>Medical Decisions</vt:lpstr>
      <vt:lpstr>How Do You Do It</vt:lpstr>
      <vt:lpstr>Standards of Practice 14</vt:lpstr>
      <vt:lpstr>Fiduciary Duties</vt:lpstr>
      <vt:lpstr>Ethical Principle</vt:lpstr>
      <vt:lpstr>Standards of Practice 16</vt:lpstr>
      <vt:lpstr>Examples of Conflicts</vt:lpstr>
      <vt:lpstr>Conservator Direction</vt:lpstr>
      <vt:lpstr>Ethical Principle</vt:lpstr>
      <vt:lpstr>Standards of Practice 17</vt:lpstr>
      <vt:lpstr>Compensation</vt:lpstr>
      <vt:lpstr>Standards of Practice 22</vt:lpstr>
      <vt:lpstr>Restoration</vt:lpstr>
      <vt:lpstr>Standards of Practice 21</vt:lpstr>
      <vt:lpstr>Fundamentals of Guardianship</vt:lpstr>
      <vt:lpstr>How to Order</vt:lpstr>
      <vt:lpstr>NGA Standards of Practice</vt:lpstr>
      <vt:lpstr>NGA Ethical Principles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Hurme</dc:creator>
  <cp:lastModifiedBy>Nichols, Rose</cp:lastModifiedBy>
  <cp:revision>17</cp:revision>
  <cp:lastPrinted>2019-03-21T18:03:46Z</cp:lastPrinted>
  <dcterms:created xsi:type="dcterms:W3CDTF">2019-03-21T00:45:09Z</dcterms:created>
  <dcterms:modified xsi:type="dcterms:W3CDTF">2019-04-03T13:03:16Z</dcterms:modified>
</cp:coreProperties>
</file>