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0" r:id="rId1"/>
  </p:sldMasterIdLst>
  <p:sldIdLst>
    <p:sldId id="256" r:id="rId2"/>
    <p:sldId id="258" r:id="rId3"/>
    <p:sldId id="259" r:id="rId4"/>
    <p:sldId id="260" r:id="rId5"/>
    <p:sldId id="25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336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224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9991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205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3298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9307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3974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1805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541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34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232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460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183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017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745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416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505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164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82" r:id="rId12"/>
    <p:sldLayoutId id="2147483783" r:id="rId13"/>
    <p:sldLayoutId id="2147483784" r:id="rId14"/>
    <p:sldLayoutId id="2147483785" r:id="rId15"/>
    <p:sldLayoutId id="2147483786" r:id="rId16"/>
    <p:sldLayoutId id="214748378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7keppA8XRa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mpassionfatigue.org/pages/about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585E4-50A4-450D-8B57-8E58C59B84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8983" y="209004"/>
            <a:ext cx="10293531" cy="451975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6700" dirty="0" smtClean="0"/>
              <a:t>How to Manage</a:t>
            </a:r>
            <a:br>
              <a:rPr lang="en-US" sz="6700" dirty="0" smtClean="0"/>
            </a:br>
            <a:r>
              <a:rPr lang="en-US" sz="6700" dirty="0" smtClean="0"/>
              <a:t> Compassion Fatigue</a:t>
            </a:r>
            <a:r>
              <a:rPr lang="en-US" dirty="0"/>
              <a:t/>
            </a:r>
            <a:br>
              <a:rPr lang="en-US" dirty="0"/>
            </a:br>
            <a:r>
              <a:rPr lang="en-US" sz="3300" dirty="0" smtClean="0"/>
              <a:t/>
            </a:r>
            <a:br>
              <a:rPr lang="en-US" sz="3300" dirty="0" smtClean="0"/>
            </a:br>
            <a:r>
              <a:rPr lang="en-US" sz="3500" u="sng" dirty="0" smtClean="0">
                <a:solidFill>
                  <a:srgbClr val="7030A0"/>
                </a:solidFill>
                <a:hlinkClick r:id="rId2"/>
              </a:rPr>
              <a:t>https</a:t>
            </a:r>
            <a:r>
              <a:rPr lang="en-US" sz="3500" u="sng" dirty="0">
                <a:solidFill>
                  <a:srgbClr val="7030A0"/>
                </a:solidFill>
                <a:hlinkClick r:id="rId2"/>
              </a:rPr>
              <a:t>://</a:t>
            </a:r>
            <a:r>
              <a:rPr lang="en-US" sz="3500" u="sng" dirty="0" smtClean="0">
                <a:solidFill>
                  <a:srgbClr val="7030A0"/>
                </a:solidFill>
                <a:hlinkClick r:id="rId2"/>
              </a:rPr>
              <a:t>www.youtube.com/watch?v=7keppA8XRas</a:t>
            </a:r>
            <a:r>
              <a:rPr lang="en-US" sz="3500" u="sng" dirty="0" smtClean="0">
                <a:solidFill>
                  <a:srgbClr val="7030A0"/>
                </a:solidFill>
              </a:rPr>
              <a:t/>
            </a:r>
            <a:br>
              <a:rPr lang="en-US" sz="3500" u="sng" dirty="0" smtClean="0">
                <a:solidFill>
                  <a:srgbClr val="7030A0"/>
                </a:solidFill>
              </a:rPr>
            </a:br>
            <a:r>
              <a:rPr lang="en-US" sz="3500" u="sng" dirty="0">
                <a:solidFill>
                  <a:srgbClr val="7030A0"/>
                </a:solidFill>
              </a:rPr>
              <a:t/>
            </a:r>
            <a:br>
              <a:rPr lang="en-US" sz="3500" u="sng" dirty="0">
                <a:solidFill>
                  <a:srgbClr val="7030A0"/>
                </a:solidFill>
              </a:rPr>
            </a:br>
            <a:r>
              <a:rPr lang="en-US" sz="3500" dirty="0" smtClean="0">
                <a:solidFill>
                  <a:schemeClr val="accent2">
                    <a:lumMod val="50000"/>
                  </a:schemeClr>
                </a:solidFill>
              </a:rPr>
              <a:t>by Patricia Smith</a:t>
            </a:r>
            <a:endParaRPr lang="en-US" sz="35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889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300447"/>
            <a:ext cx="10018713" cy="5995850"/>
          </a:xfrm>
        </p:spPr>
        <p:txBody>
          <a:bodyPr/>
          <a:lstStyle/>
          <a:p>
            <a:pPr marL="0" indent="0">
              <a:buNone/>
            </a:pPr>
            <a:r>
              <a:rPr lang="en-US" sz="3000" b="1" dirty="0"/>
              <a:t>Symptoms of compassion fatigue: </a:t>
            </a:r>
            <a:endParaRPr lang="en-US" sz="3000" dirty="0"/>
          </a:p>
          <a:p>
            <a:pPr lvl="0"/>
            <a:r>
              <a:rPr lang="en-US" sz="3000" dirty="0"/>
              <a:t>Isolation</a:t>
            </a:r>
          </a:p>
          <a:p>
            <a:pPr lvl="0"/>
            <a:r>
              <a:rPr lang="en-US" sz="3000" dirty="0"/>
              <a:t>Emotional outbursts</a:t>
            </a:r>
          </a:p>
          <a:p>
            <a:pPr lvl="0"/>
            <a:r>
              <a:rPr lang="en-US" sz="3000" dirty="0"/>
              <a:t>Physical ailments</a:t>
            </a:r>
          </a:p>
          <a:p>
            <a:pPr lvl="0"/>
            <a:r>
              <a:rPr lang="en-US" sz="3000" dirty="0"/>
              <a:t>Them vs us mentality</a:t>
            </a:r>
          </a:p>
          <a:p>
            <a:pPr lvl="0"/>
            <a:r>
              <a:rPr lang="en-US" sz="3000" dirty="0"/>
              <a:t>Substance abuse</a:t>
            </a:r>
          </a:p>
          <a:p>
            <a:pPr lvl="0"/>
            <a:r>
              <a:rPr lang="en-US" sz="3000" dirty="0"/>
              <a:t>Sadness and apathy</a:t>
            </a:r>
          </a:p>
          <a:p>
            <a:pPr lvl="0"/>
            <a:r>
              <a:rPr lang="en-US" sz="3000" dirty="0"/>
              <a:t>Flashbacks and nightmares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191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300447"/>
            <a:ext cx="10018713" cy="5995850"/>
          </a:xfrm>
        </p:spPr>
        <p:txBody>
          <a:bodyPr/>
          <a:lstStyle/>
          <a:p>
            <a:pPr marL="0" indent="0">
              <a:buNone/>
            </a:pPr>
            <a:r>
              <a:rPr lang="en-US" sz="3000" b="1" dirty="0"/>
              <a:t>Patterns that can cause compassion fatigue: </a:t>
            </a:r>
            <a:endParaRPr lang="en-US" sz="3000" dirty="0"/>
          </a:p>
          <a:p>
            <a:pPr lvl="0"/>
            <a:r>
              <a:rPr lang="en-US" sz="3000" dirty="0"/>
              <a:t>Other-directedness </a:t>
            </a:r>
          </a:p>
          <a:p>
            <a:pPr lvl="0"/>
            <a:r>
              <a:rPr lang="en-US" sz="3000" dirty="0"/>
              <a:t>Lack of personal boundaries</a:t>
            </a:r>
          </a:p>
          <a:p>
            <a:pPr lvl="0"/>
            <a:r>
              <a:rPr lang="en-US" sz="3000" dirty="0"/>
              <a:t>Unresolved past pain or trauma</a:t>
            </a:r>
          </a:p>
          <a:p>
            <a:pPr lvl="0"/>
            <a:r>
              <a:rPr lang="en-US" sz="3000" dirty="0"/>
              <a:t>Overdeveloped sense of responsibility</a:t>
            </a:r>
          </a:p>
          <a:p>
            <a:pPr lvl="0"/>
            <a:r>
              <a:rPr lang="en-US" sz="3000" dirty="0"/>
              <a:t>Impulse to rescue the needy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697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300447"/>
            <a:ext cx="10018713" cy="5995850"/>
          </a:xfrm>
        </p:spPr>
        <p:txBody>
          <a:bodyPr/>
          <a:lstStyle/>
          <a:p>
            <a:pPr marL="0" indent="0">
              <a:buNone/>
            </a:pPr>
            <a:r>
              <a:rPr lang="en-US" sz="3000" b="1" dirty="0"/>
              <a:t>Solutions: </a:t>
            </a:r>
            <a:endParaRPr lang="en-US" sz="3000" dirty="0"/>
          </a:p>
          <a:p>
            <a:pPr lvl="0"/>
            <a:r>
              <a:rPr lang="en-US" sz="3000" dirty="0"/>
              <a:t>Sustainable self-care plan</a:t>
            </a:r>
          </a:p>
          <a:p>
            <a:pPr lvl="0"/>
            <a:r>
              <a:rPr lang="en-US" sz="3000" dirty="0"/>
              <a:t>Empathic discernment – learn what hurts us</a:t>
            </a:r>
          </a:p>
          <a:p>
            <a:pPr lvl="0"/>
            <a:r>
              <a:rPr lang="en-US" sz="3000" dirty="0"/>
              <a:t>Ask for help</a:t>
            </a:r>
          </a:p>
          <a:p>
            <a:pPr lvl="0"/>
            <a:r>
              <a:rPr lang="en-US" sz="3000" dirty="0"/>
              <a:t>Strengthen resiliency</a:t>
            </a:r>
          </a:p>
          <a:p>
            <a:pPr lvl="0"/>
            <a:r>
              <a:rPr lang="en-US" sz="3000" dirty="0"/>
              <a:t>Balance life</a:t>
            </a:r>
          </a:p>
          <a:p>
            <a:pPr lvl="0"/>
            <a:r>
              <a:rPr lang="en-US" sz="3000" dirty="0"/>
              <a:t>Embrace spirituality</a:t>
            </a:r>
          </a:p>
          <a:p>
            <a:pPr lvl="0"/>
            <a:r>
              <a:rPr lang="en-US" sz="3000" dirty="0"/>
              <a:t>Be mindful and grateful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2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60616" y="1619181"/>
            <a:ext cx="880001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Patricia Smith is the founder of the Compassion Fatigue Awareness Project. She has more than 20 years of training experience and written many publications. </a:t>
            </a:r>
            <a:endParaRPr lang="en-US" sz="3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sz="3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3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For </a:t>
            </a: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more information: </a:t>
            </a:r>
            <a:r>
              <a:rPr lang="en-US" sz="3000" u="sng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hlinkClick r:id="rId2"/>
              </a:rPr>
              <a:t>http://www.compassionfatigue.org/pages/about.html</a:t>
            </a:r>
            <a:r>
              <a:rPr lang="en-US" sz="30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en-US" sz="3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95532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2755</TotalTime>
  <Words>108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Corbel</vt:lpstr>
      <vt:lpstr>Times New Roman</vt:lpstr>
      <vt:lpstr>Parallax</vt:lpstr>
      <vt:lpstr>  How to Manage  Compassion Fatigue  https://www.youtube.com/watch?v=7keppA8XRas  by Patricia Smith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ADRL &amp; Lifespan Respite</dc:title>
  <dc:creator>Gayette, Michelle D.</dc:creator>
  <cp:lastModifiedBy>Nichols, Rose</cp:lastModifiedBy>
  <cp:revision>22</cp:revision>
  <dcterms:created xsi:type="dcterms:W3CDTF">2019-03-26T19:24:37Z</dcterms:created>
  <dcterms:modified xsi:type="dcterms:W3CDTF">2019-04-25T19:34:57Z</dcterms:modified>
</cp:coreProperties>
</file>