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70" r:id="rId5"/>
    <p:sldId id="271" r:id="rId6"/>
    <p:sldId id="259" r:id="rId7"/>
    <p:sldId id="272" r:id="rId8"/>
    <p:sldId id="273" r:id="rId9"/>
    <p:sldId id="275" r:id="rId10"/>
    <p:sldId id="276" r:id="rId11"/>
    <p:sldId id="262" r:id="rId12"/>
    <p:sldId id="260" r:id="rId13"/>
    <p:sldId id="263" r:id="rId14"/>
    <p:sldId id="264" r:id="rId15"/>
    <p:sldId id="265" r:id="rId16"/>
    <p:sldId id="267"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3" d="100"/>
          <a:sy n="73" d="100"/>
        </p:scale>
        <p:origin x="6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04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021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0297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9848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80192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50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22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541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443209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552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155597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429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8751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9069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44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Tree>
    <p:extLst>
      <p:ext uri="{BB962C8B-B14F-4D97-AF65-F5344CB8AC3E}">
        <p14:creationId xmlns:p14="http://schemas.microsoft.com/office/powerpoint/2010/main" val="315912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454797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ag.ndsu.edu/aging/family-caregive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nd.gov/dhs/services/adultsag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arechoice.nd.assistguide.net/" TargetMode="External"/><Relationship Id="rId2" Type="http://schemas.openxmlformats.org/officeDocument/2006/relationships/hyperlink" Target="mailto:carechoice@nd.gov"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85E4-50A4-450D-8B57-8E58C59B8478}"/>
              </a:ext>
            </a:extLst>
          </p:cNvPr>
          <p:cNvSpPr>
            <a:spLocks noGrp="1"/>
          </p:cNvSpPr>
          <p:nvPr>
            <p:ph type="ctrTitle"/>
          </p:nvPr>
        </p:nvSpPr>
        <p:spPr>
          <a:xfrm>
            <a:off x="2425960" y="1871131"/>
            <a:ext cx="7361852" cy="1515533"/>
          </a:xfrm>
        </p:spPr>
        <p:txBody>
          <a:bodyPr/>
          <a:lstStyle/>
          <a:p>
            <a:r>
              <a:rPr lang="en-US" sz="4800" dirty="0">
                <a:solidFill>
                  <a:schemeClr val="tx1"/>
                </a:solidFill>
                <a:latin typeface="Arial" panose="020B0604020202020204" pitchFamily="34" charset="0"/>
                <a:cs typeface="Arial" panose="020B0604020202020204" pitchFamily="34" charset="0"/>
              </a:rPr>
              <a:t>ADRL &amp; Lifespan Respite</a:t>
            </a:r>
          </a:p>
        </p:txBody>
      </p:sp>
      <p:pic>
        <p:nvPicPr>
          <p:cNvPr id="5" name="Picture 4">
            <a:extLst>
              <a:ext uri="{FF2B5EF4-FFF2-40B4-BE49-F238E27FC236}">
                <a16:creationId xmlns:a16="http://schemas.microsoft.com/office/drawing/2014/main" id="{5F4B6347-E328-4285-BC11-A4867E13E064}"/>
              </a:ext>
            </a:extLst>
          </p:cNvPr>
          <p:cNvPicPr>
            <a:picLocks noChangeAspect="1"/>
          </p:cNvPicPr>
          <p:nvPr/>
        </p:nvPicPr>
        <p:blipFill>
          <a:blip r:embed="rId2"/>
          <a:stretch>
            <a:fillRect/>
          </a:stretch>
        </p:blipFill>
        <p:spPr>
          <a:xfrm>
            <a:off x="8446770" y="5833327"/>
            <a:ext cx="3611881" cy="861795"/>
          </a:xfrm>
          <a:prstGeom prst="rect">
            <a:avLst/>
          </a:prstGeom>
        </p:spPr>
      </p:pic>
    </p:spTree>
    <p:extLst>
      <p:ext uri="{BB962C8B-B14F-4D97-AF65-F5344CB8AC3E}">
        <p14:creationId xmlns:p14="http://schemas.microsoft.com/office/powerpoint/2010/main" val="3114889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Family Caregiver Support Program </a:t>
            </a:r>
            <a:br>
              <a:rPr lang="en-US" sz="4000" dirty="0">
                <a:solidFill>
                  <a:schemeClr val="tx1"/>
                </a:solidFill>
                <a:latin typeface="Arial" panose="020B0604020202020204" pitchFamily="34" charset="0"/>
                <a:cs typeface="Arial" panose="020B0604020202020204" pitchFamily="34" charset="0"/>
              </a:rPr>
            </a:br>
            <a:r>
              <a:rPr lang="en-US" sz="4000" dirty="0">
                <a:solidFill>
                  <a:schemeClr val="tx1"/>
                </a:solidFill>
                <a:latin typeface="Arial" panose="020B0604020202020204" pitchFamily="34" charset="0"/>
                <a:cs typeface="Arial" panose="020B0604020202020204" pitchFamily="34" charset="0"/>
              </a:rPr>
              <a:t>Service Categories </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fontScale="62500" lnSpcReduction="20000"/>
          </a:bodyPr>
          <a:lstStyle/>
          <a:p>
            <a:r>
              <a:rPr lang="en-US" sz="3400" dirty="0">
                <a:latin typeface="Arial" panose="020B0604020202020204" pitchFamily="34" charset="0"/>
                <a:cs typeface="Arial" panose="020B0604020202020204" pitchFamily="34" charset="0"/>
              </a:rPr>
              <a:t>Information &amp; assistance</a:t>
            </a:r>
          </a:p>
          <a:p>
            <a:r>
              <a:rPr lang="en-US" sz="3400" dirty="0">
                <a:latin typeface="Arial" panose="020B0604020202020204" pitchFamily="34" charset="0"/>
                <a:cs typeface="Arial" panose="020B0604020202020204" pitchFamily="34" charset="0"/>
              </a:rPr>
              <a:t>Case management</a:t>
            </a:r>
          </a:p>
          <a:p>
            <a:r>
              <a:rPr lang="en-US" sz="3400" dirty="0">
                <a:latin typeface="Arial" panose="020B0604020202020204" pitchFamily="34" charset="0"/>
                <a:cs typeface="Arial" panose="020B0604020202020204" pitchFamily="34" charset="0"/>
              </a:rPr>
              <a:t>Funding for services</a:t>
            </a:r>
          </a:p>
          <a:p>
            <a:pPr lvl="1">
              <a:buFont typeface="Courier New" pitchFamily="49" charset="0"/>
              <a:buChar char="o"/>
            </a:pPr>
            <a:r>
              <a:rPr lang="en-US" sz="3400" dirty="0">
                <a:latin typeface="Arial" panose="020B0604020202020204" pitchFamily="34" charset="0"/>
                <a:cs typeface="Arial" panose="020B0604020202020204" pitchFamily="34" charset="0"/>
              </a:rPr>
              <a:t>Counseling – up to 4 sessions/enrollment period</a:t>
            </a:r>
          </a:p>
          <a:p>
            <a:pPr lvl="1">
              <a:buFont typeface="Courier New" pitchFamily="49" charset="0"/>
              <a:buChar char="o"/>
            </a:pPr>
            <a:r>
              <a:rPr lang="en-US" sz="3400" dirty="0">
                <a:latin typeface="Arial" panose="020B0604020202020204" pitchFamily="34" charset="0"/>
                <a:cs typeface="Arial" panose="020B0604020202020204" pitchFamily="34" charset="0"/>
              </a:rPr>
              <a:t>Training – to assist caregiver in becoming more confident in caregiving role</a:t>
            </a:r>
          </a:p>
          <a:p>
            <a:pPr lvl="1">
              <a:buFont typeface="Courier New" pitchFamily="49" charset="0"/>
              <a:buChar char="o"/>
            </a:pPr>
            <a:r>
              <a:rPr lang="en-US" sz="3400" dirty="0">
                <a:latin typeface="Arial" panose="020B0604020202020204" pitchFamily="34" charset="0"/>
                <a:cs typeface="Arial" panose="020B0604020202020204" pitchFamily="34" charset="0"/>
              </a:rPr>
              <a:t>Support Groups</a:t>
            </a:r>
          </a:p>
          <a:p>
            <a:pPr lvl="1">
              <a:buFont typeface="Courier New" pitchFamily="49" charset="0"/>
              <a:buChar char="o"/>
            </a:pPr>
            <a:r>
              <a:rPr lang="en-US" sz="3400" dirty="0">
                <a:latin typeface="Arial" panose="020B0604020202020204" pitchFamily="34" charset="0"/>
                <a:cs typeface="Arial" panose="020B0604020202020204" pitchFamily="34" charset="0"/>
              </a:rPr>
              <a:t>Respite Care Services – amount individualized for each caregiver</a:t>
            </a:r>
          </a:p>
          <a:p>
            <a:pPr lvl="1">
              <a:buFont typeface="Courier New" pitchFamily="49" charset="0"/>
              <a:buChar char="o"/>
            </a:pPr>
            <a:r>
              <a:rPr lang="en-US" sz="3400" dirty="0">
                <a:latin typeface="Arial" panose="020B0604020202020204" pitchFamily="34" charset="0"/>
                <a:cs typeface="Arial" panose="020B0604020202020204" pitchFamily="34" charset="0"/>
              </a:rPr>
              <a:t>Supplemental Services – incontinent products or assistive devices</a:t>
            </a:r>
          </a:p>
          <a:p>
            <a:endParaRPr lang="en-US" sz="3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392833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North Dakota Lifespan Respite Grant</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North Dakota awarded Lifespan Respite Care Grant in 2017</a:t>
            </a:r>
          </a:p>
          <a:p>
            <a:pPr lvl="1"/>
            <a:r>
              <a:rPr lang="en-US" sz="2400" dirty="0">
                <a:latin typeface="Arial" panose="020B0604020202020204" pitchFamily="34" charset="0"/>
                <a:cs typeface="Arial" panose="020B0604020202020204" pitchFamily="34" charset="0"/>
              </a:rPr>
              <a:t>$200,000</a:t>
            </a:r>
          </a:p>
          <a:p>
            <a:pPr lvl="1"/>
            <a:r>
              <a:rPr lang="en-US" sz="2400" dirty="0">
                <a:latin typeface="Arial" panose="020B0604020202020204" pitchFamily="34" charset="0"/>
                <a:cs typeface="Arial" panose="020B0604020202020204" pitchFamily="34" charset="0"/>
              </a:rPr>
              <a:t>3 year grant ending August 31, 2020</a:t>
            </a:r>
          </a:p>
          <a:p>
            <a:r>
              <a:rPr lang="en-US" sz="2400" dirty="0">
                <a:latin typeface="Arial" panose="020B0604020202020204" pitchFamily="34" charset="0"/>
                <a:cs typeface="Arial" panose="020B0604020202020204" pitchFamily="34" charset="0"/>
              </a:rPr>
              <a:t>Serves family caregivers regardless of the age of the care recipient</a:t>
            </a:r>
          </a:p>
          <a:p>
            <a:r>
              <a:rPr lang="en-US" sz="2400" dirty="0">
                <a:latin typeface="Arial" panose="020B0604020202020204" pitchFamily="34" charset="0"/>
                <a:cs typeface="Arial" panose="020B0604020202020204" pitchFamily="34" charset="0"/>
              </a:rPr>
              <a:t>North Dakota Respite Coalition formed to assist with implementation </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693276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Autofit/>
          </a:bodyPr>
          <a:lstStyle/>
          <a:p>
            <a:r>
              <a:rPr lang="en-US" sz="4400" dirty="0">
                <a:solidFill>
                  <a:schemeClr val="tx1"/>
                </a:solidFill>
                <a:latin typeface="Arial" panose="020B0604020202020204" pitchFamily="34" charset="0"/>
                <a:cs typeface="Arial" panose="020B0604020202020204" pitchFamily="34" charset="0"/>
              </a:rPr>
              <a:t>Lifespan Respite Care Grant Objectives</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Autofit/>
          </a:bodyPr>
          <a:lstStyle/>
          <a:p>
            <a:r>
              <a:rPr lang="en-US" sz="2000" dirty="0">
                <a:latin typeface="Arial" panose="020B0604020202020204" pitchFamily="34" charset="0"/>
                <a:cs typeface="Arial" panose="020B0604020202020204" pitchFamily="34" charset="0"/>
              </a:rPr>
              <a:t>Explore opportunities and provide education and training on caregiving and respite care for all ages, particularly in rural and underserved areas: </a:t>
            </a:r>
          </a:p>
          <a:p>
            <a:pPr lvl="1"/>
            <a:r>
              <a:rPr lang="en-US" sz="2000" dirty="0">
                <a:latin typeface="Arial" panose="020B0604020202020204" pitchFamily="34" charset="0"/>
                <a:cs typeface="Arial" panose="020B0604020202020204" pitchFamily="34" charset="0"/>
              </a:rPr>
              <a:t>Powerful Tools for Caregivers (PTC) has been expanded and is offered at no cost throughout the state. PTC is provided by NDSU Extension</a:t>
            </a:r>
          </a:p>
          <a:p>
            <a:pPr lvl="1"/>
            <a:r>
              <a:rPr lang="en-US" sz="2000" dirty="0">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https://www.ag.ndsu.edu/aging/family-caregivers</a:t>
            </a:r>
            <a:r>
              <a:rPr lang="en-US" sz="2000" dirty="0">
                <a:solidFill>
                  <a:schemeClr val="bg2">
                    <a:lumMod val="25000"/>
                  </a:schemeClr>
                </a:solidFill>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Develop a voucher program for emergency respite services</a:t>
            </a:r>
          </a:p>
          <a:p>
            <a:pPr lvl="1"/>
            <a:r>
              <a:rPr lang="en-US" sz="2000" dirty="0">
                <a:latin typeface="Arial" panose="020B0604020202020204" pitchFamily="34" charset="0"/>
                <a:cs typeface="Arial" panose="020B0604020202020204" pitchFamily="34" charset="0"/>
              </a:rPr>
              <a:t>Offer the funding and resources to support caregivers of children with special needs or of adults who have an urgent need for respite care in the absence of any other funding sources</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3"/>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3756543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Emergency Respite in North Dakota</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Emergency respite for the purpose of the Lifespan Respite Care Grant is: </a:t>
            </a:r>
          </a:p>
          <a:p>
            <a:pPr lvl="1"/>
            <a:r>
              <a:rPr lang="en-US" sz="2400" dirty="0">
                <a:latin typeface="Arial" panose="020B0604020202020204" pitchFamily="34" charset="0"/>
                <a:cs typeface="Arial" panose="020B0604020202020204" pitchFamily="34" charset="0"/>
              </a:rPr>
              <a:t>Any unplanned or unforeseen event or crisis which results in the immediate and unavoidable absence of the caregiver, OR </a:t>
            </a:r>
          </a:p>
          <a:p>
            <a:pPr lvl="1"/>
            <a:r>
              <a:rPr lang="en-US" sz="2400" dirty="0">
                <a:latin typeface="Arial" panose="020B0604020202020204" pitchFamily="34" charset="0"/>
                <a:cs typeface="Arial" panose="020B0604020202020204" pitchFamily="34" charset="0"/>
              </a:rPr>
              <a:t>There is a risk of institutional or higher-level placement of the care recipient if respite services are not provided</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235178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Emergency Respite in North Dakota</a:t>
            </a:r>
          </a:p>
        </p:txBody>
      </p:sp>
      <p:sp>
        <p:nvSpPr>
          <p:cNvPr id="6" name="Text Placeholder 5">
            <a:extLst>
              <a:ext uri="{FF2B5EF4-FFF2-40B4-BE49-F238E27FC236}">
                <a16:creationId xmlns:a16="http://schemas.microsoft.com/office/drawing/2014/main" id="{A282F433-9892-4C6C-A8B3-FDDCAEEECFAD}"/>
              </a:ext>
            </a:extLst>
          </p:cNvPr>
          <p:cNvSpPr>
            <a:spLocks noGrp="1"/>
          </p:cNvSpPr>
          <p:nvPr>
            <p:ph type="body" idx="1"/>
          </p:nvPr>
        </p:nvSpPr>
        <p:spPr>
          <a:xfrm>
            <a:off x="675745" y="2160983"/>
            <a:ext cx="7811409" cy="576262"/>
          </a:xfrm>
        </p:spPr>
        <p:txBody>
          <a:bodyPr/>
          <a:lstStyle/>
          <a:p>
            <a:r>
              <a:rPr lang="en-US" sz="2400" dirty="0">
                <a:solidFill>
                  <a:schemeClr val="bg2">
                    <a:lumMod val="25000"/>
                  </a:schemeClr>
                </a:solidFill>
                <a:latin typeface="Arial" panose="020B0604020202020204" pitchFamily="34" charset="0"/>
                <a:cs typeface="Arial" panose="020B0604020202020204" pitchFamily="34" charset="0"/>
              </a:rPr>
              <a:t>Emergency respite care services may result from, but is not limited to:</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sz="half" idx="2"/>
          </p:nvPr>
        </p:nvSpPr>
        <p:spPr/>
        <p:txBody>
          <a:bodyPr>
            <a:normAutofit/>
          </a:bodyPr>
          <a:lstStyle/>
          <a:p>
            <a:r>
              <a:rPr lang="en-US" sz="2400" dirty="0">
                <a:latin typeface="Arial" panose="020B0604020202020204" pitchFamily="34" charset="0"/>
                <a:cs typeface="Arial" panose="020B0604020202020204" pitchFamily="34" charset="0"/>
              </a:rPr>
              <a:t>Caregiver illness (physical, mental, emotional) </a:t>
            </a:r>
          </a:p>
          <a:p>
            <a:r>
              <a:rPr lang="en-US" sz="2400" dirty="0">
                <a:latin typeface="Arial" panose="020B0604020202020204" pitchFamily="34" charset="0"/>
                <a:cs typeface="Arial" panose="020B0604020202020204" pitchFamily="34" charset="0"/>
              </a:rPr>
              <a:t>Caregiver death</a:t>
            </a:r>
          </a:p>
          <a:p>
            <a:r>
              <a:rPr lang="en-US" sz="2400" dirty="0">
                <a:latin typeface="Arial" panose="020B0604020202020204" pitchFamily="34" charset="0"/>
                <a:cs typeface="Arial" panose="020B0604020202020204" pitchFamily="34" charset="0"/>
              </a:rPr>
              <a:t>Caregiver hospitalization </a:t>
            </a:r>
          </a:p>
          <a:p>
            <a:r>
              <a:rPr lang="en-US" sz="2400" dirty="0">
                <a:latin typeface="Arial" panose="020B0604020202020204" pitchFamily="34" charset="0"/>
                <a:cs typeface="Arial" panose="020B0604020202020204" pitchFamily="34" charset="0"/>
              </a:rPr>
              <a:t>Illness of a loved one</a:t>
            </a:r>
          </a:p>
          <a:p>
            <a:r>
              <a:rPr lang="en-US" sz="2400" dirty="0">
                <a:latin typeface="Arial" panose="020B0604020202020204" pitchFamily="34" charset="0"/>
                <a:cs typeface="Arial" panose="020B0604020202020204" pitchFamily="34" charset="0"/>
              </a:rPr>
              <a:t>Funeral/wake</a:t>
            </a:r>
          </a:p>
          <a:p>
            <a:r>
              <a:rPr lang="en-US" sz="2400" dirty="0">
                <a:latin typeface="Arial" panose="020B0604020202020204" pitchFamily="34" charset="0"/>
                <a:cs typeface="Arial" panose="020B0604020202020204" pitchFamily="34" charset="0"/>
              </a:rPr>
              <a:t>Substance use disorder</a:t>
            </a:r>
          </a:p>
        </p:txBody>
      </p:sp>
      <p:sp>
        <p:nvSpPr>
          <p:cNvPr id="8" name="Content Placeholder 7">
            <a:extLst>
              <a:ext uri="{FF2B5EF4-FFF2-40B4-BE49-F238E27FC236}">
                <a16:creationId xmlns:a16="http://schemas.microsoft.com/office/drawing/2014/main" id="{F19963E5-2284-4806-8387-6E802A5BCC07}"/>
              </a:ext>
            </a:extLst>
          </p:cNvPr>
          <p:cNvSpPr>
            <a:spLocks noGrp="1"/>
          </p:cNvSpPr>
          <p:nvPr>
            <p:ph sz="quarter" idx="4"/>
          </p:nvPr>
        </p:nvSpPr>
        <p:spPr/>
        <p:txBody>
          <a:bodyPr>
            <a:noAutofit/>
          </a:bodyPr>
          <a:lstStyle/>
          <a:p>
            <a:r>
              <a:rPr lang="en-US" sz="2400" dirty="0">
                <a:latin typeface="Arial" panose="020B0604020202020204" pitchFamily="34" charset="0"/>
                <a:cs typeface="Arial" panose="020B0604020202020204" pitchFamily="34" charset="0"/>
              </a:rPr>
              <a:t>Fire/weather damage to caregiver/care recipients’ home</a:t>
            </a:r>
          </a:p>
          <a:p>
            <a:r>
              <a:rPr lang="en-US" sz="2400" dirty="0">
                <a:latin typeface="Arial" panose="020B0604020202020204" pitchFamily="34" charset="0"/>
                <a:cs typeface="Arial" panose="020B0604020202020204" pitchFamily="34" charset="0"/>
              </a:rPr>
              <a:t>Caregiver/care recipient conflict</a:t>
            </a:r>
          </a:p>
          <a:p>
            <a:r>
              <a:rPr lang="en-US" sz="2400" dirty="0">
                <a:latin typeface="Arial" panose="020B0604020202020204" pitchFamily="34" charset="0"/>
                <a:cs typeface="Arial" panose="020B0604020202020204" pitchFamily="34" charset="0"/>
              </a:rPr>
              <a:t>Abuse/neglect prevention</a:t>
            </a:r>
          </a:p>
          <a:p>
            <a:r>
              <a:rPr lang="en-US" sz="2400" dirty="0">
                <a:latin typeface="Arial" panose="020B0604020202020204" pitchFamily="34" charset="0"/>
                <a:cs typeface="Arial" panose="020B0604020202020204" pitchFamily="34" charset="0"/>
              </a:rPr>
              <a:t>Risk of loss of employment</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337817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Lifespan Emergency Respite Definitions</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a:xfrm>
            <a:off x="677334" y="1995095"/>
            <a:ext cx="8596668" cy="3880773"/>
          </a:xfrm>
        </p:spPr>
        <p:txBody>
          <a:bodyPr>
            <a:noAutofit/>
          </a:bodyPr>
          <a:lstStyle/>
          <a:p>
            <a:r>
              <a:rPr lang="en-US" sz="2000" b="1" dirty="0">
                <a:latin typeface="Arial" panose="020B0604020202020204" pitchFamily="34" charset="0"/>
                <a:cs typeface="Arial" panose="020B0604020202020204" pitchFamily="34" charset="0"/>
              </a:rPr>
              <a:t>Caregiver: </a:t>
            </a:r>
            <a:r>
              <a:rPr lang="en-US" sz="2000" dirty="0">
                <a:latin typeface="Arial" panose="020B0604020202020204" pitchFamily="34" charset="0"/>
                <a:cs typeface="Arial" panose="020B0604020202020204" pitchFamily="34" charset="0"/>
              </a:rPr>
              <a:t>Individuals over the age of 18, including family members and foster parents, providing unpaid care to adults regardless of age or the type of disability who need care to meet basic daily needs, or to children who require care beyond that required to meet their basic needs</a:t>
            </a:r>
          </a:p>
          <a:p>
            <a:r>
              <a:rPr lang="en-US" sz="2000" b="1" dirty="0">
                <a:latin typeface="Arial" panose="020B0604020202020204" pitchFamily="34" charset="0"/>
                <a:cs typeface="Arial" panose="020B0604020202020204" pitchFamily="34" charset="0"/>
              </a:rPr>
              <a:t>Care Recipient: </a:t>
            </a:r>
            <a:r>
              <a:rPr lang="en-US" sz="2000" dirty="0">
                <a:latin typeface="Arial" panose="020B0604020202020204" pitchFamily="34" charset="0"/>
                <a:cs typeface="Arial" panose="020B0604020202020204" pitchFamily="34" charset="0"/>
              </a:rPr>
              <a:t>An adult, regardless of age or type of disability, who needs care or supervision to meet basic daily needs, or to children who require care or supervision beyond that required to meet their basic needs</a:t>
            </a:r>
          </a:p>
          <a:p>
            <a:r>
              <a:rPr lang="en-US" sz="2000" b="1" dirty="0">
                <a:latin typeface="Arial" panose="020B0604020202020204" pitchFamily="34" charset="0"/>
                <a:cs typeface="Arial" panose="020B0604020202020204" pitchFamily="34" charset="0"/>
              </a:rPr>
              <a:t>Provider: </a:t>
            </a:r>
            <a:r>
              <a:rPr lang="en-US" sz="2000" dirty="0">
                <a:latin typeface="Arial" panose="020B0604020202020204" pitchFamily="34" charset="0"/>
                <a:cs typeface="Arial" panose="020B0604020202020204" pitchFamily="34" charset="0"/>
              </a:rPr>
              <a:t>An organization, facility, or individual which provides respite care services. A provider may be a family member who does not reside with the care recipient, a friend, a neighbor as chosen by the caregiver/care recipient/legal representative</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3725305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Lifespan Emergency Respite Eligibility</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Meet definition of caregiver</a:t>
            </a:r>
          </a:p>
          <a:p>
            <a:r>
              <a:rPr lang="en-US" sz="2000" dirty="0">
                <a:latin typeface="Arial" panose="020B0604020202020204" pitchFamily="34" charset="0"/>
                <a:cs typeface="Arial" panose="020B0604020202020204" pitchFamily="34" charset="0"/>
              </a:rPr>
              <a:t>Caregiver is experiencing an emergency and does not have access to other funding sources or is on a waiting list for available services</a:t>
            </a:r>
          </a:p>
          <a:p>
            <a:r>
              <a:rPr lang="en-US" sz="2000" dirty="0">
                <a:latin typeface="Arial" panose="020B0604020202020204" pitchFamily="34" charset="0"/>
                <a:cs typeface="Arial" panose="020B0604020202020204" pitchFamily="34" charset="0"/>
              </a:rPr>
              <a:t>Lives with the care recipient</a:t>
            </a:r>
          </a:p>
          <a:p>
            <a:r>
              <a:rPr lang="en-US" sz="2000" dirty="0">
                <a:latin typeface="Arial" panose="020B0604020202020204" pitchFamily="34" charset="0"/>
                <a:cs typeface="Arial" panose="020B0604020202020204" pitchFamily="34" charset="0"/>
              </a:rPr>
              <a:t>If the primary caregiver does not live with the care recipient, they must be providing frequent on - site visits throughout the day which are essential to assure the care recipient is safe and healthy </a:t>
            </a:r>
          </a:p>
          <a:p>
            <a:pPr lvl="1"/>
            <a:r>
              <a:rPr lang="en-US" sz="2000" dirty="0">
                <a:latin typeface="Arial" panose="020B0604020202020204" pitchFamily="34" charset="0"/>
                <a:cs typeface="Arial" panose="020B0604020202020204" pitchFamily="34" charset="0"/>
              </a:rPr>
              <a:t>Example: the care recipient would be unable to get out of bed, prepare a meal, etc., in the absence of the caregiver</a:t>
            </a:r>
          </a:p>
          <a:p>
            <a:r>
              <a:rPr lang="en-US" sz="2000" i="1" dirty="0">
                <a:latin typeface="Arial" panose="020B0604020202020204" pitchFamily="34" charset="0"/>
                <a:cs typeface="Arial" panose="020B0604020202020204" pitchFamily="34" charset="0"/>
              </a:rPr>
              <a:t>Application for funding must be submitted by agencies</a:t>
            </a:r>
          </a:p>
          <a:p>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2075038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800" dirty="0">
                <a:solidFill>
                  <a:schemeClr val="tx1"/>
                </a:solidFill>
                <a:latin typeface="Arial" panose="020B0604020202020204" pitchFamily="34" charset="0"/>
                <a:cs typeface="Arial" panose="020B0604020202020204" pitchFamily="34" charset="0"/>
              </a:rPr>
              <a:t>Lifespan Respite Grant</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For more information or to apply for emergency respite:</a:t>
            </a:r>
          </a:p>
          <a:p>
            <a:pPr lvl="1"/>
            <a:r>
              <a:rPr lang="en-US" sz="3200" dirty="0">
                <a:latin typeface="Arial" panose="020B0604020202020204" pitchFamily="34" charset="0"/>
                <a:cs typeface="Arial" panose="020B0604020202020204" pitchFamily="34" charset="0"/>
              </a:rPr>
              <a:t>Contact the ADRL</a:t>
            </a:r>
          </a:p>
          <a:p>
            <a:pPr lvl="2"/>
            <a:r>
              <a:rPr lang="en-US" sz="3200" dirty="0">
                <a:latin typeface="Arial" panose="020B0604020202020204" pitchFamily="34" charset="0"/>
                <a:cs typeface="Arial" panose="020B0604020202020204" pitchFamily="34" charset="0"/>
              </a:rPr>
              <a:t>carechoice@nd.gov </a:t>
            </a:r>
          </a:p>
          <a:p>
            <a:pPr lvl="2"/>
            <a:r>
              <a:rPr lang="en-US" sz="3200" dirty="0">
                <a:latin typeface="Arial" panose="020B0604020202020204" pitchFamily="34" charset="0"/>
                <a:cs typeface="Arial" panose="020B0604020202020204" pitchFamily="34" charset="0"/>
              </a:rPr>
              <a:t>855-462-5465</a:t>
            </a:r>
          </a:p>
          <a:p>
            <a:pPr lvl="2"/>
            <a:r>
              <a:rPr lang="en-US" sz="3200" dirty="0">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nd.gov/</a:t>
            </a:r>
            <a:r>
              <a:rPr lang="en-US" sz="3200" dirty="0" err="1">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dhs</a:t>
            </a:r>
            <a:r>
              <a:rPr lang="en-US" sz="3200" dirty="0">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/services/</a:t>
            </a:r>
            <a:r>
              <a:rPr lang="en-US" sz="3200" dirty="0" err="1">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adultsaging</a:t>
            </a:r>
            <a:r>
              <a:rPr lang="en-US" sz="3200" dirty="0">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a:t>
            </a:r>
            <a:endParaRPr lang="en-US" sz="3200" dirty="0">
              <a:solidFill>
                <a:schemeClr val="bg2">
                  <a:lumMod val="25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3"/>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576187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2648C40-C662-495F-A58A-D358B33DD2AB}"/>
              </a:ext>
            </a:extLst>
          </p:cNvPr>
          <p:cNvSpPr>
            <a:spLocks noGrp="1"/>
          </p:cNvSpPr>
          <p:nvPr>
            <p:ph type="title"/>
          </p:nvPr>
        </p:nvSpPr>
        <p:spPr/>
        <p:txBody>
          <a:bodyPr>
            <a:normAutofit/>
          </a:bodyPr>
          <a:lstStyle/>
          <a:p>
            <a:r>
              <a:rPr lang="en-US" sz="4800" dirty="0">
                <a:solidFill>
                  <a:schemeClr val="tx1"/>
                </a:solidFill>
                <a:latin typeface="Arial" panose="020B0604020202020204" pitchFamily="34" charset="0"/>
                <a:cs typeface="Arial" panose="020B0604020202020204" pitchFamily="34" charset="0"/>
              </a:rPr>
              <a:t>Aging Services Division</a:t>
            </a:r>
          </a:p>
        </p:txBody>
      </p:sp>
      <p:sp>
        <p:nvSpPr>
          <p:cNvPr id="14" name="Content Placeholder 13">
            <a:extLst>
              <a:ext uri="{FF2B5EF4-FFF2-40B4-BE49-F238E27FC236}">
                <a16:creationId xmlns:a16="http://schemas.microsoft.com/office/drawing/2014/main" id="{16834747-DB33-4159-B7BC-67B79BCBCBF7}"/>
              </a:ext>
            </a:extLst>
          </p:cNvPr>
          <p:cNvSpPr>
            <a:spLocks noGrp="1"/>
          </p:cNvSpPr>
          <p:nvPr>
            <p:ph idx="1"/>
          </p:nvPr>
        </p:nvSpPr>
        <p:spPr/>
        <p:txBody>
          <a:bodyPr/>
          <a:lstStyle/>
          <a:p>
            <a:r>
              <a:rPr lang="en-US" sz="2400" dirty="0">
                <a:latin typeface="Arial" panose="020B0604020202020204" pitchFamily="34" charset="0"/>
                <a:cs typeface="Arial" panose="020B0604020202020204" pitchFamily="34" charset="0"/>
              </a:rPr>
              <a:t>Administers programs and services to enhance the ability of individuals to maintain independence and remain in their own homes and communities.</a:t>
            </a:r>
          </a:p>
          <a:p>
            <a:endParaRPr lang="en-US" dirty="0"/>
          </a:p>
        </p:txBody>
      </p:sp>
      <p:pic>
        <p:nvPicPr>
          <p:cNvPr id="15" name="Picture 14">
            <a:extLst>
              <a:ext uri="{FF2B5EF4-FFF2-40B4-BE49-F238E27FC236}">
                <a16:creationId xmlns:a16="http://schemas.microsoft.com/office/drawing/2014/main" id="{011262B5-D2A6-4061-8ED0-D86043E3273C}"/>
              </a:ext>
            </a:extLst>
          </p:cNvPr>
          <p:cNvPicPr>
            <a:picLocks noChangeAspect="1"/>
          </p:cNvPicPr>
          <p:nvPr/>
        </p:nvPicPr>
        <p:blipFill>
          <a:blip r:embed="rId2"/>
          <a:stretch>
            <a:fillRect/>
          </a:stretch>
        </p:blipFill>
        <p:spPr>
          <a:xfrm>
            <a:off x="8474762" y="5875868"/>
            <a:ext cx="3611881" cy="861795"/>
          </a:xfrm>
          <a:prstGeom prst="rect">
            <a:avLst/>
          </a:prstGeom>
        </p:spPr>
      </p:pic>
    </p:spTree>
    <p:extLst>
      <p:ext uri="{BB962C8B-B14F-4D97-AF65-F5344CB8AC3E}">
        <p14:creationId xmlns:p14="http://schemas.microsoft.com/office/powerpoint/2010/main" val="43512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2648C40-C662-495F-A58A-D358B33DD2AB}"/>
              </a:ext>
            </a:extLst>
          </p:cNvPr>
          <p:cNvSpPr>
            <a:spLocks noGrp="1"/>
          </p:cNvSpPr>
          <p:nvPr>
            <p:ph type="title"/>
          </p:nvPr>
        </p:nvSpPr>
        <p:spPr/>
        <p:txBody>
          <a:bodyPr>
            <a:normAutofit/>
          </a:bodyPr>
          <a:lstStyle/>
          <a:p>
            <a:r>
              <a:rPr lang="en-US" dirty="0">
                <a:solidFill>
                  <a:schemeClr val="tx1"/>
                </a:solidFill>
                <a:latin typeface="Arial" panose="020B0604020202020204" pitchFamily="34" charset="0"/>
                <a:cs typeface="Arial" panose="020B0604020202020204" pitchFamily="34" charset="0"/>
              </a:rPr>
              <a:t>Aging &amp; Disability Resource Link (ADRL)</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1-855-462-5465</a:t>
            </a:r>
          </a:p>
        </p:txBody>
      </p:sp>
      <p:sp>
        <p:nvSpPr>
          <p:cNvPr id="14" name="Content Placeholder 13">
            <a:extLst>
              <a:ext uri="{FF2B5EF4-FFF2-40B4-BE49-F238E27FC236}">
                <a16:creationId xmlns:a16="http://schemas.microsoft.com/office/drawing/2014/main" id="{16834747-DB33-4159-B7BC-67B79BCBCBF7}"/>
              </a:ext>
            </a:extLst>
          </p:cNvPr>
          <p:cNvSpPr>
            <a:spLocks noGrp="1"/>
          </p:cNvSpPr>
          <p:nvPr>
            <p:ph idx="1"/>
          </p:nvPr>
        </p:nvSpPr>
        <p:spPr/>
        <p:txBody>
          <a:bodyPr>
            <a:normAutofit lnSpcReduction="10000"/>
          </a:bodyPr>
          <a:lstStyle/>
          <a:p>
            <a:r>
              <a:rPr lang="en-US" sz="2400" dirty="0">
                <a:solidFill>
                  <a:schemeClr val="bg2">
                    <a:lumMod val="25000"/>
                  </a:schemeClr>
                </a:solidFill>
                <a:latin typeface="Arial" panose="020B0604020202020204" pitchFamily="34" charset="0"/>
                <a:cs typeface="Arial" panose="020B0604020202020204" pitchFamily="34" charset="0"/>
              </a:rPr>
              <a:t>Provides current information on opportunities and services available statewide and nationwide, and connects individuals to services to help them maintain or improve quality of life</a:t>
            </a:r>
          </a:p>
          <a:p>
            <a:r>
              <a:rPr lang="en-US" sz="2400" dirty="0">
                <a:solidFill>
                  <a:schemeClr val="bg2">
                    <a:lumMod val="25000"/>
                  </a:schemeClr>
                </a:solidFill>
                <a:latin typeface="Arial" panose="020B0604020202020204" pitchFamily="34" charset="0"/>
                <a:cs typeface="Arial" panose="020B0604020202020204" pitchFamily="34" charset="0"/>
              </a:rPr>
              <a:t>Contact the ADRL</a:t>
            </a:r>
          </a:p>
          <a:p>
            <a:pPr lvl="1"/>
            <a:r>
              <a:rPr lang="en-US" sz="2400" dirty="0">
                <a:solidFill>
                  <a:schemeClr val="bg2">
                    <a:lumMod val="25000"/>
                  </a:schemeClr>
                </a:solidFill>
                <a:latin typeface="Arial" panose="020B0604020202020204" pitchFamily="34" charset="0"/>
                <a:cs typeface="Arial" panose="020B0604020202020204" pitchFamily="34" charset="0"/>
              </a:rPr>
              <a:t>Call 1-855-462-5465</a:t>
            </a:r>
          </a:p>
          <a:p>
            <a:pPr lvl="1"/>
            <a:r>
              <a:rPr lang="en-US" sz="2400" dirty="0">
                <a:solidFill>
                  <a:schemeClr val="bg2">
                    <a:lumMod val="25000"/>
                  </a:schemeClr>
                </a:solidFill>
                <a:latin typeface="Arial" panose="020B0604020202020204" pitchFamily="34" charset="0"/>
                <a:cs typeface="Arial" panose="020B0604020202020204" pitchFamily="34" charset="0"/>
              </a:rPr>
              <a:t>Call Relay ND 771 (TTY)</a:t>
            </a:r>
          </a:p>
          <a:p>
            <a:pPr lvl="1"/>
            <a:r>
              <a:rPr lang="en-US" sz="2400" dirty="0">
                <a:solidFill>
                  <a:schemeClr val="bg2">
                    <a:lumMod val="25000"/>
                  </a:schemeClr>
                </a:solidFill>
                <a:latin typeface="Arial" panose="020B0604020202020204" pitchFamily="34" charset="0"/>
                <a:cs typeface="Arial" panose="020B0604020202020204" pitchFamily="34" charset="0"/>
              </a:rPr>
              <a:t>Email </a:t>
            </a:r>
            <a:r>
              <a:rPr lang="en-US" sz="2400" dirty="0">
                <a:solidFill>
                  <a:schemeClr val="bg2">
                    <a:lumMod val="2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carechoice@nd.gov</a:t>
            </a:r>
            <a:endParaRPr lang="en-US" sz="2400" dirty="0">
              <a:solidFill>
                <a:schemeClr val="bg2">
                  <a:lumMod val="25000"/>
                </a:schemeClr>
              </a:solidFill>
              <a:latin typeface="Arial" panose="020B0604020202020204" pitchFamily="34" charset="0"/>
              <a:cs typeface="Arial" panose="020B0604020202020204" pitchFamily="34" charset="0"/>
            </a:endParaRPr>
          </a:p>
          <a:p>
            <a:pPr lvl="1"/>
            <a:r>
              <a:rPr lang="en-US" sz="2400" dirty="0">
                <a:solidFill>
                  <a:schemeClr val="bg2">
                    <a:lumMod val="25000"/>
                  </a:schemeClr>
                </a:solidFill>
                <a:latin typeface="Arial" panose="020B0604020202020204" pitchFamily="34" charset="0"/>
                <a:cs typeface="Arial" panose="020B0604020202020204" pitchFamily="34" charset="0"/>
              </a:rPr>
              <a:t>Search online at </a:t>
            </a:r>
            <a:r>
              <a:rPr lang="en-US" sz="2400" dirty="0">
                <a:solidFill>
                  <a:schemeClr val="bg2">
                    <a:lumMod val="25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xmlns="" val="tx"/>
                    </a:ext>
                  </a:extLst>
                </a:hlinkClick>
              </a:rPr>
              <a:t>carechoice.nd.assistguide.net   </a:t>
            </a:r>
            <a:endParaRPr lang="en-US" sz="2400" dirty="0">
              <a:solidFill>
                <a:schemeClr val="bg2">
                  <a:lumMod val="25000"/>
                </a:schemeClr>
              </a:solidFill>
              <a:latin typeface="Arial" panose="020B0604020202020204" pitchFamily="34" charset="0"/>
              <a:cs typeface="Arial" panose="020B0604020202020204" pitchFamily="34" charset="0"/>
            </a:endParaRPr>
          </a:p>
          <a:p>
            <a:pPr lvl="1"/>
            <a:endParaRPr lang="en-US" dirty="0">
              <a:solidFill>
                <a:schemeClr val="bg2">
                  <a:lumMod val="25000"/>
                </a:schemeClr>
              </a:solidFill>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011262B5-D2A6-4061-8ED0-D86043E3273C}"/>
              </a:ext>
            </a:extLst>
          </p:cNvPr>
          <p:cNvPicPr>
            <a:picLocks noChangeAspect="1"/>
          </p:cNvPicPr>
          <p:nvPr/>
        </p:nvPicPr>
        <p:blipFill>
          <a:blip r:embed="rId4"/>
          <a:stretch>
            <a:fillRect/>
          </a:stretch>
        </p:blipFill>
        <p:spPr>
          <a:xfrm>
            <a:off x="8474762" y="5875868"/>
            <a:ext cx="3611881" cy="861795"/>
          </a:xfrm>
          <a:prstGeom prst="rect">
            <a:avLst/>
          </a:prstGeom>
        </p:spPr>
      </p:pic>
    </p:spTree>
    <p:extLst>
      <p:ext uri="{BB962C8B-B14F-4D97-AF65-F5344CB8AC3E}">
        <p14:creationId xmlns:p14="http://schemas.microsoft.com/office/powerpoint/2010/main" val="681264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2648C40-C662-495F-A58A-D358B33DD2A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ADRL Website</a:t>
            </a:r>
          </a:p>
        </p:txBody>
      </p:sp>
      <p:pic>
        <p:nvPicPr>
          <p:cNvPr id="2" name="Content Placeholder 1">
            <a:extLst>
              <a:ext uri="{FF2B5EF4-FFF2-40B4-BE49-F238E27FC236}">
                <a16:creationId xmlns:a16="http://schemas.microsoft.com/office/drawing/2014/main" id="{1BAC9786-AAE0-402D-815D-50153532CE94}"/>
              </a:ext>
            </a:extLst>
          </p:cNvPr>
          <p:cNvPicPr>
            <a:picLocks noGrp="1" noChangeAspect="1"/>
          </p:cNvPicPr>
          <p:nvPr>
            <p:ph idx="1"/>
          </p:nvPr>
        </p:nvPicPr>
        <p:blipFill>
          <a:blip r:embed="rId2"/>
          <a:stretch>
            <a:fillRect/>
          </a:stretch>
        </p:blipFill>
        <p:spPr>
          <a:xfrm>
            <a:off x="4760913" y="925643"/>
            <a:ext cx="4513262" cy="4705089"/>
          </a:xfrm>
          <a:prstGeom prst="rect">
            <a:avLst/>
          </a:prstGeom>
        </p:spPr>
      </p:pic>
      <p:pic>
        <p:nvPicPr>
          <p:cNvPr id="15" name="Picture 14">
            <a:extLst>
              <a:ext uri="{FF2B5EF4-FFF2-40B4-BE49-F238E27FC236}">
                <a16:creationId xmlns:a16="http://schemas.microsoft.com/office/drawing/2014/main" id="{011262B5-D2A6-4061-8ED0-D86043E3273C}"/>
              </a:ext>
            </a:extLst>
          </p:cNvPr>
          <p:cNvPicPr>
            <a:picLocks noChangeAspect="1"/>
          </p:cNvPicPr>
          <p:nvPr/>
        </p:nvPicPr>
        <p:blipFill>
          <a:blip r:embed="rId3"/>
          <a:stretch>
            <a:fillRect/>
          </a:stretch>
        </p:blipFill>
        <p:spPr>
          <a:xfrm>
            <a:off x="8474762" y="5875868"/>
            <a:ext cx="3611881" cy="861795"/>
          </a:xfrm>
          <a:prstGeom prst="rect">
            <a:avLst/>
          </a:prstGeom>
        </p:spPr>
      </p:pic>
    </p:spTree>
    <p:extLst>
      <p:ext uri="{BB962C8B-B14F-4D97-AF65-F5344CB8AC3E}">
        <p14:creationId xmlns:p14="http://schemas.microsoft.com/office/powerpoint/2010/main" val="96487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2648C40-C662-495F-A58A-D358B33DD2A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ADRL Website</a:t>
            </a:r>
          </a:p>
        </p:txBody>
      </p:sp>
      <p:pic>
        <p:nvPicPr>
          <p:cNvPr id="15" name="Picture 14">
            <a:extLst>
              <a:ext uri="{FF2B5EF4-FFF2-40B4-BE49-F238E27FC236}">
                <a16:creationId xmlns:a16="http://schemas.microsoft.com/office/drawing/2014/main" id="{011262B5-D2A6-4061-8ED0-D86043E3273C}"/>
              </a:ext>
            </a:extLst>
          </p:cNvPr>
          <p:cNvPicPr>
            <a:picLocks noChangeAspect="1"/>
          </p:cNvPicPr>
          <p:nvPr/>
        </p:nvPicPr>
        <p:blipFill>
          <a:blip r:embed="rId2"/>
          <a:stretch>
            <a:fillRect/>
          </a:stretch>
        </p:blipFill>
        <p:spPr>
          <a:xfrm>
            <a:off x="8474762" y="5875868"/>
            <a:ext cx="3611881" cy="861795"/>
          </a:xfrm>
          <a:prstGeom prst="rect">
            <a:avLst/>
          </a:prstGeom>
        </p:spPr>
      </p:pic>
      <p:pic>
        <p:nvPicPr>
          <p:cNvPr id="3" name="Picture 2">
            <a:extLst>
              <a:ext uri="{FF2B5EF4-FFF2-40B4-BE49-F238E27FC236}">
                <a16:creationId xmlns:a16="http://schemas.microsoft.com/office/drawing/2014/main" id="{F5E48ED2-0E5A-46FE-9D26-9BF6FD11AEA8}"/>
              </a:ext>
            </a:extLst>
          </p:cNvPr>
          <p:cNvPicPr>
            <a:picLocks noChangeAspect="1"/>
          </p:cNvPicPr>
          <p:nvPr/>
        </p:nvPicPr>
        <p:blipFill>
          <a:blip r:embed="rId3"/>
          <a:stretch>
            <a:fillRect/>
          </a:stretch>
        </p:blipFill>
        <p:spPr>
          <a:xfrm>
            <a:off x="6096000" y="858796"/>
            <a:ext cx="4510969" cy="5140407"/>
          </a:xfrm>
          <a:prstGeom prst="rect">
            <a:avLst/>
          </a:prstGeom>
        </p:spPr>
      </p:pic>
    </p:spTree>
    <p:extLst>
      <p:ext uri="{BB962C8B-B14F-4D97-AF65-F5344CB8AC3E}">
        <p14:creationId xmlns:p14="http://schemas.microsoft.com/office/powerpoint/2010/main" val="1163560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800" dirty="0">
                <a:solidFill>
                  <a:schemeClr val="tx1"/>
                </a:solidFill>
                <a:latin typeface="Arial" panose="020B0604020202020204" pitchFamily="34" charset="0"/>
                <a:cs typeface="Arial" panose="020B0604020202020204" pitchFamily="34" charset="0"/>
              </a:rPr>
              <a:t>Respite in North Dakota</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43.5 million family caregivers nationwide provide unpaid care to a child or adult with a value of $470 billion annually</a:t>
            </a:r>
          </a:p>
          <a:p>
            <a:r>
              <a:rPr lang="en-US" sz="2400" dirty="0">
                <a:latin typeface="Arial" panose="020B0604020202020204" pitchFamily="34" charset="0"/>
                <a:cs typeface="Arial" panose="020B0604020202020204" pitchFamily="34" charset="0"/>
              </a:rPr>
              <a:t>Care provided ranges from basic supports (meal prep, transportation) to complex medical tasks (medication administration, tube feeding etc.)</a:t>
            </a:r>
          </a:p>
          <a:p>
            <a:r>
              <a:rPr lang="en-US" sz="2400" dirty="0">
                <a:latin typeface="Arial" panose="020B0604020202020204" pitchFamily="34" charset="0"/>
                <a:cs typeface="Arial" panose="020B0604020202020204" pitchFamily="34" charset="0"/>
              </a:rPr>
              <a:t>Respite is intended to strengthen the family system while protecting the health and well-being of both the caregiver and care recipient</a:t>
            </a:r>
          </a:p>
          <a:p>
            <a:r>
              <a:rPr lang="en-US" sz="2400" dirty="0">
                <a:latin typeface="Arial" panose="020B0604020202020204" pitchFamily="34" charset="0"/>
                <a:cs typeface="Arial" panose="020B0604020202020204" pitchFamily="34" charset="0"/>
              </a:rPr>
              <a:t>Respite is a key component of long-term care services</a:t>
            </a:r>
          </a:p>
          <a:p>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2549630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800" dirty="0">
                <a:solidFill>
                  <a:schemeClr val="tx1"/>
                </a:solidFill>
                <a:latin typeface="Arial" panose="020B0604020202020204" pitchFamily="34" charset="0"/>
                <a:cs typeface="Arial" panose="020B0604020202020204" pitchFamily="34" charset="0"/>
              </a:rPr>
              <a:t>Respite in North Dakota</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Why create separate programs just for caregivers?</a:t>
            </a:r>
          </a:p>
          <a:p>
            <a:pPr lvl="1"/>
            <a:r>
              <a:rPr lang="en-US" sz="2400" dirty="0">
                <a:latin typeface="Arial" panose="020B0604020202020204" pitchFamily="34" charset="0"/>
                <a:cs typeface="Arial" panose="020B0604020202020204" pitchFamily="34" charset="0"/>
              </a:rPr>
              <a:t>Because of the physical and emotional effects of caregiving on the caregiver</a:t>
            </a:r>
          </a:p>
          <a:p>
            <a:pPr lvl="1"/>
            <a:r>
              <a:rPr lang="en-US" sz="2400" dirty="0">
                <a:latin typeface="Arial" panose="020B0604020202020204" pitchFamily="34" charset="0"/>
                <a:cs typeface="Arial" panose="020B0604020202020204" pitchFamily="34" charset="0"/>
              </a:rPr>
              <a:t>Because of the potential financial burden</a:t>
            </a:r>
          </a:p>
          <a:p>
            <a:pPr lvl="1"/>
            <a:r>
              <a:rPr lang="en-US" sz="2400" dirty="0">
                <a:latin typeface="Arial" panose="020B0604020202020204" pitchFamily="34" charset="0"/>
                <a:cs typeface="Arial" panose="020B0604020202020204" pitchFamily="34" charset="0"/>
              </a:rPr>
              <a:t>Because most people want to care for, and be cared for, by their family and friends in their own home or community whenever possible</a:t>
            </a:r>
          </a:p>
          <a:p>
            <a:pPr lvl="1"/>
            <a:r>
              <a:rPr lang="en-US" sz="2400" dirty="0">
                <a:latin typeface="Arial" panose="020B0604020202020204" pitchFamily="34" charset="0"/>
                <a:cs typeface="Arial" panose="020B0604020202020204" pitchFamily="34" charset="0"/>
              </a:rPr>
              <a:t>Because of the growing number of caregivers</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359813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Autofit/>
          </a:bodyPr>
          <a:lstStyle/>
          <a:p>
            <a:r>
              <a:rPr lang="en-US" sz="4000" dirty="0">
                <a:solidFill>
                  <a:schemeClr val="tx1"/>
                </a:solidFill>
                <a:latin typeface="Arial" panose="020B0604020202020204" pitchFamily="34" charset="0"/>
                <a:cs typeface="Arial" panose="020B0604020202020204" pitchFamily="34" charset="0"/>
              </a:rPr>
              <a:t>Family Caregiver Support Program </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Purpose:</a:t>
            </a:r>
          </a:p>
          <a:p>
            <a:pPr lvl="1"/>
            <a:r>
              <a:rPr lang="en-US" sz="2400" dirty="0">
                <a:latin typeface="Arial" panose="020B0604020202020204" pitchFamily="34" charset="0"/>
                <a:cs typeface="Arial" panose="020B0604020202020204" pitchFamily="34" charset="0"/>
              </a:rPr>
              <a:t>Offers services for family caregivers to address challenges related to providing 24-hour care</a:t>
            </a:r>
          </a:p>
          <a:p>
            <a:pPr lvl="1"/>
            <a:r>
              <a:rPr lang="en-US" sz="2400" dirty="0">
                <a:latin typeface="Arial" panose="020B0604020202020204" pitchFamily="34" charset="0"/>
                <a:cs typeface="Arial" panose="020B0604020202020204" pitchFamily="34" charset="0"/>
              </a:rPr>
              <a:t>Supports caregivers to continue their caregiving role</a:t>
            </a:r>
          </a:p>
          <a:p>
            <a:pPr lvl="1"/>
            <a:r>
              <a:rPr lang="en-US" sz="2400" dirty="0">
                <a:latin typeface="Arial" panose="020B0604020202020204" pitchFamily="34" charset="0"/>
                <a:cs typeface="Arial" panose="020B0604020202020204" pitchFamily="34" charset="0"/>
              </a:rPr>
              <a:t>Supports caregivers to take care of themselves so the care recipient can remain in the least restrictive environment</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296859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A64-2E94-438E-A7C6-058F0CBD43EB}"/>
              </a:ext>
            </a:extLst>
          </p:cNvPr>
          <p:cNvSpPr>
            <a:spLocks noGrp="1"/>
          </p:cNvSpPr>
          <p:nvPr>
            <p:ph type="title"/>
          </p:nvPr>
        </p:nvSpPr>
        <p:spPr/>
        <p:txBody>
          <a:bodyPr>
            <a:normAutofit/>
          </a:bodyPr>
          <a:lstStyle/>
          <a:p>
            <a:r>
              <a:rPr lang="en-US" sz="4000" dirty="0">
                <a:solidFill>
                  <a:schemeClr val="tx1"/>
                </a:solidFill>
                <a:latin typeface="Arial" panose="020B0604020202020204" pitchFamily="34" charset="0"/>
                <a:cs typeface="Arial" panose="020B0604020202020204" pitchFamily="34" charset="0"/>
              </a:rPr>
              <a:t>Family Caregiver Support Program Eligibility </a:t>
            </a:r>
          </a:p>
        </p:txBody>
      </p:sp>
      <p:sp>
        <p:nvSpPr>
          <p:cNvPr id="3" name="Content Placeholder 2">
            <a:extLst>
              <a:ext uri="{FF2B5EF4-FFF2-40B4-BE49-F238E27FC236}">
                <a16:creationId xmlns:a16="http://schemas.microsoft.com/office/drawing/2014/main" id="{5A7CD602-85DF-4869-953B-28A0F7630CE3}"/>
              </a:ext>
            </a:extLst>
          </p:cNvPr>
          <p:cNvSpPr>
            <a:spLocks noGrp="1"/>
          </p:cNvSpPr>
          <p:nvPr>
            <p:ph idx="1"/>
          </p:nvPr>
        </p:nvSpPr>
        <p:spPr/>
        <p:txBody>
          <a:bodyPr>
            <a:normAutofit fontScale="70000" lnSpcReduction="20000"/>
          </a:bodyPr>
          <a:lstStyle/>
          <a:p>
            <a:r>
              <a:rPr lang="en-US" sz="3200" dirty="0">
                <a:latin typeface="Arial" panose="020B0604020202020204" pitchFamily="34" charset="0"/>
                <a:cs typeface="Arial" panose="020B0604020202020204" pitchFamily="34" charset="0"/>
              </a:rPr>
              <a:t>Family caregivers age 18 and older who are caring for individuals age 60+ who reside with the care recipient (24-hour care)</a:t>
            </a:r>
          </a:p>
          <a:p>
            <a:r>
              <a:rPr lang="en-US" sz="3200" dirty="0">
                <a:latin typeface="Arial" panose="020B0604020202020204" pitchFamily="34" charset="0"/>
                <a:cs typeface="Arial" panose="020B0604020202020204" pitchFamily="34" charset="0"/>
              </a:rPr>
              <a:t>Grandparents &amp; relative caregivers age 55 and older who care for children age 18 or younger</a:t>
            </a:r>
          </a:p>
          <a:p>
            <a:r>
              <a:rPr lang="en-US" sz="3200" dirty="0">
                <a:latin typeface="Arial" panose="020B0604020202020204" pitchFamily="34" charset="0"/>
                <a:cs typeface="Arial" panose="020B0604020202020204" pitchFamily="34" charset="0"/>
              </a:rPr>
              <a:t>Grandparents or relative caregivers (excluding the child’s parent) providing care for an adult with a disability between ages of 19 &amp; 59 </a:t>
            </a:r>
          </a:p>
          <a:p>
            <a:r>
              <a:rPr lang="en-US" sz="3200" dirty="0">
                <a:latin typeface="Arial" panose="020B0604020202020204" pitchFamily="34" charset="0"/>
                <a:cs typeface="Arial" panose="020B0604020202020204" pitchFamily="34" charset="0"/>
              </a:rPr>
              <a:t>Individuals 18 and older caring for a person with Alzheimer’s Disease or related dementia, regardless of age of person with dementia</a:t>
            </a:r>
          </a:p>
          <a:p>
            <a:r>
              <a:rPr lang="en-US" sz="3200" dirty="0">
                <a:latin typeface="Arial" panose="020B0604020202020204" pitchFamily="34" charset="0"/>
                <a:cs typeface="Arial" panose="020B0604020202020204" pitchFamily="34" charset="0"/>
              </a:rPr>
              <a:t>No means testing or fee for services, but participants are offered the opportunity to contribute</a:t>
            </a:r>
          </a:p>
        </p:txBody>
      </p:sp>
      <p:pic>
        <p:nvPicPr>
          <p:cNvPr id="4" name="Picture 3">
            <a:extLst>
              <a:ext uri="{FF2B5EF4-FFF2-40B4-BE49-F238E27FC236}">
                <a16:creationId xmlns:a16="http://schemas.microsoft.com/office/drawing/2014/main" id="{5BD2F299-5BAD-4907-99A2-4178A0964622}"/>
              </a:ext>
            </a:extLst>
          </p:cNvPr>
          <p:cNvPicPr>
            <a:picLocks noChangeAspect="1"/>
          </p:cNvPicPr>
          <p:nvPr/>
        </p:nvPicPr>
        <p:blipFill>
          <a:blip r:embed="rId2"/>
          <a:stretch>
            <a:fillRect/>
          </a:stretch>
        </p:blipFill>
        <p:spPr>
          <a:xfrm>
            <a:off x="8487154" y="5875868"/>
            <a:ext cx="3615241" cy="859611"/>
          </a:xfrm>
          <a:prstGeom prst="rect">
            <a:avLst/>
          </a:prstGeom>
        </p:spPr>
      </p:pic>
    </p:spTree>
    <p:extLst>
      <p:ext uri="{BB962C8B-B14F-4D97-AF65-F5344CB8AC3E}">
        <p14:creationId xmlns:p14="http://schemas.microsoft.com/office/powerpoint/2010/main" val="24413587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2738</TotalTime>
  <Words>950</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Courier New</vt:lpstr>
      <vt:lpstr>Trebuchet MS</vt:lpstr>
      <vt:lpstr>Wingdings 3</vt:lpstr>
      <vt:lpstr>Facet</vt:lpstr>
      <vt:lpstr>ADRL &amp; Lifespan Respite</vt:lpstr>
      <vt:lpstr>Aging Services Division</vt:lpstr>
      <vt:lpstr>Aging &amp; Disability Resource Link (ADRL) 1-855-462-5465</vt:lpstr>
      <vt:lpstr>ADRL Website</vt:lpstr>
      <vt:lpstr>ADRL Website</vt:lpstr>
      <vt:lpstr>Respite in North Dakota</vt:lpstr>
      <vt:lpstr>Respite in North Dakota</vt:lpstr>
      <vt:lpstr>Family Caregiver Support Program </vt:lpstr>
      <vt:lpstr>Family Caregiver Support Program Eligibility </vt:lpstr>
      <vt:lpstr>Family Caregiver Support Program  Service Categories </vt:lpstr>
      <vt:lpstr>North Dakota Lifespan Respite Grant</vt:lpstr>
      <vt:lpstr>Lifespan Respite Care Grant Objectives</vt:lpstr>
      <vt:lpstr>Emergency Respite in North Dakota</vt:lpstr>
      <vt:lpstr>Emergency Respite in North Dakota</vt:lpstr>
      <vt:lpstr>Lifespan Emergency Respite Definitions</vt:lpstr>
      <vt:lpstr>Lifespan Emergency Respite Eligibility</vt:lpstr>
      <vt:lpstr>Lifespan Respite Grant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ADRL &amp; Lifespan Respite</dc:title>
  <dc:creator>Gayette, Michelle D.</dc:creator>
  <cp:lastModifiedBy>Nichols, Rose</cp:lastModifiedBy>
  <cp:revision>19</cp:revision>
  <dcterms:created xsi:type="dcterms:W3CDTF">2019-03-26T19:24:37Z</dcterms:created>
  <dcterms:modified xsi:type="dcterms:W3CDTF">2019-04-01T16:57:35Z</dcterms:modified>
</cp:coreProperties>
</file>