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4"/>
  </p:notesMasterIdLst>
  <p:sldIdLst>
    <p:sldId id="256" r:id="rId2"/>
    <p:sldId id="288" r:id="rId3"/>
    <p:sldId id="303" r:id="rId4"/>
    <p:sldId id="289" r:id="rId5"/>
    <p:sldId id="258" r:id="rId6"/>
    <p:sldId id="259" r:id="rId7"/>
    <p:sldId id="290" r:id="rId8"/>
    <p:sldId id="261" r:id="rId9"/>
    <p:sldId id="291" r:id="rId10"/>
    <p:sldId id="292" r:id="rId11"/>
    <p:sldId id="301" r:id="rId12"/>
    <p:sldId id="300" r:id="rId13"/>
    <p:sldId id="333" r:id="rId14"/>
    <p:sldId id="267" r:id="rId15"/>
    <p:sldId id="294" r:id="rId16"/>
    <p:sldId id="295" r:id="rId17"/>
    <p:sldId id="341" r:id="rId18"/>
    <p:sldId id="334" r:id="rId19"/>
    <p:sldId id="298" r:id="rId20"/>
    <p:sldId id="305" r:id="rId21"/>
    <p:sldId id="304" r:id="rId22"/>
    <p:sldId id="343" r:id="rId23"/>
    <p:sldId id="313" r:id="rId24"/>
    <p:sldId id="314" r:id="rId25"/>
    <p:sldId id="315" r:id="rId26"/>
    <p:sldId id="316" r:id="rId27"/>
    <p:sldId id="317" r:id="rId28"/>
    <p:sldId id="318" r:id="rId29"/>
    <p:sldId id="342" r:id="rId30"/>
    <p:sldId id="285" r:id="rId31"/>
    <p:sldId id="306" r:id="rId32"/>
    <p:sldId id="319" r:id="rId33"/>
    <p:sldId id="320" r:id="rId34"/>
    <p:sldId id="311" r:id="rId35"/>
    <p:sldId id="323" r:id="rId36"/>
    <p:sldId id="344" r:id="rId37"/>
    <p:sldId id="322" r:id="rId38"/>
    <p:sldId id="325" r:id="rId39"/>
    <p:sldId id="307" r:id="rId40"/>
    <p:sldId id="324" r:id="rId41"/>
    <p:sldId id="345" r:id="rId42"/>
    <p:sldId id="327" r:id="rId43"/>
    <p:sldId id="308" r:id="rId44"/>
    <p:sldId id="330" r:id="rId45"/>
    <p:sldId id="346" r:id="rId46"/>
    <p:sldId id="329" r:id="rId47"/>
    <p:sldId id="335" r:id="rId48"/>
    <p:sldId id="347" r:id="rId49"/>
    <p:sldId id="337" r:id="rId50"/>
    <p:sldId id="336" r:id="rId51"/>
    <p:sldId id="338" r:id="rId52"/>
    <p:sldId id="31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88" autoAdjust="0"/>
  </p:normalViewPr>
  <p:slideViewPr>
    <p:cSldViewPr snapToGrid="0">
      <p:cViewPr varScale="1">
        <p:scale>
          <a:sx n="57" d="100"/>
          <a:sy n="57" d="100"/>
        </p:scale>
        <p:origin x="13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EE04E-5052-444D-9422-C4645708649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083CB5F-8D81-40C7-B98C-CF6F6BC6400D}">
      <dgm:prSet phldrT="[Text]" custT="1"/>
      <dgm:spPr/>
      <dgm:t>
        <a:bodyPr/>
        <a:lstStyle/>
        <a:p>
          <a:r>
            <a:rPr lang="en-US" sz="1600" dirty="0" smtClean="0">
              <a:solidFill>
                <a:schemeClr val="bg1"/>
              </a:solidFill>
            </a:rPr>
            <a:t>Self-determination</a:t>
          </a:r>
          <a:endParaRPr lang="en-US" sz="1600" dirty="0">
            <a:solidFill>
              <a:schemeClr val="bg1"/>
            </a:solidFill>
          </a:endParaRPr>
        </a:p>
      </dgm:t>
    </dgm:pt>
    <dgm:pt modelId="{21D4160F-B661-4439-8676-2C8671C57504}" type="parTrans" cxnId="{1EB033CE-1D55-43B1-913A-3324A1F9682A}">
      <dgm:prSet/>
      <dgm:spPr/>
      <dgm:t>
        <a:bodyPr/>
        <a:lstStyle/>
        <a:p>
          <a:endParaRPr lang="en-US"/>
        </a:p>
      </dgm:t>
    </dgm:pt>
    <dgm:pt modelId="{BA2CA76D-DB20-4916-881C-44BA7191F235}" type="sibTrans" cxnId="{1EB033CE-1D55-43B1-913A-3324A1F9682A}">
      <dgm:prSet/>
      <dgm:spPr/>
      <dgm:t>
        <a:bodyPr/>
        <a:lstStyle/>
        <a:p>
          <a:endParaRPr lang="en-US" dirty="0"/>
        </a:p>
      </dgm:t>
    </dgm:pt>
    <dgm:pt modelId="{43FEA54A-3C46-4BBD-BAC7-5757D6426350}">
      <dgm:prSet phldrT="[Text]" custT="1"/>
      <dgm:spPr/>
      <dgm:t>
        <a:bodyPr/>
        <a:lstStyle/>
        <a:p>
          <a:r>
            <a:rPr lang="en-US" sz="2000" dirty="0" smtClean="0">
              <a:solidFill>
                <a:schemeClr val="bg1"/>
              </a:solidFill>
            </a:rPr>
            <a:t>Privacy</a:t>
          </a:r>
          <a:endParaRPr lang="en-US" sz="2000" dirty="0">
            <a:solidFill>
              <a:schemeClr val="bg1"/>
            </a:solidFill>
          </a:endParaRPr>
        </a:p>
      </dgm:t>
    </dgm:pt>
    <dgm:pt modelId="{D96482C4-A662-4B18-9BB6-515DD9D2C760}" type="parTrans" cxnId="{12751F5A-A492-4388-8D05-A04EC797AFD6}">
      <dgm:prSet/>
      <dgm:spPr/>
      <dgm:t>
        <a:bodyPr/>
        <a:lstStyle/>
        <a:p>
          <a:endParaRPr lang="en-US"/>
        </a:p>
      </dgm:t>
    </dgm:pt>
    <dgm:pt modelId="{6564F0FB-AB82-4378-9E40-54BFA73D9315}" type="sibTrans" cxnId="{12751F5A-A492-4388-8D05-A04EC797AFD6}">
      <dgm:prSet/>
      <dgm:spPr/>
      <dgm:t>
        <a:bodyPr/>
        <a:lstStyle/>
        <a:p>
          <a:endParaRPr lang="en-US" dirty="0"/>
        </a:p>
      </dgm:t>
    </dgm:pt>
    <dgm:pt modelId="{2D38466D-9D38-4F64-B718-DC59BCFBE359}">
      <dgm:prSet phldrT="[Text]" custT="1"/>
      <dgm:spPr/>
      <dgm:t>
        <a:bodyPr/>
        <a:lstStyle/>
        <a:p>
          <a:r>
            <a:rPr lang="en-US" sz="1600" dirty="0" smtClean="0">
              <a:solidFill>
                <a:schemeClr val="bg1"/>
              </a:solidFill>
            </a:rPr>
            <a:t>Health Care Decisions</a:t>
          </a:r>
          <a:endParaRPr lang="en-US" sz="1600" dirty="0">
            <a:solidFill>
              <a:schemeClr val="bg1"/>
            </a:solidFill>
          </a:endParaRPr>
        </a:p>
      </dgm:t>
    </dgm:pt>
    <dgm:pt modelId="{16F559FF-682D-4F71-88EA-7A73D0E12C29}" type="parTrans" cxnId="{0DBE13ED-11AA-42B4-A53C-FF1595B0D83C}">
      <dgm:prSet/>
      <dgm:spPr/>
      <dgm:t>
        <a:bodyPr/>
        <a:lstStyle/>
        <a:p>
          <a:endParaRPr lang="en-US"/>
        </a:p>
      </dgm:t>
    </dgm:pt>
    <dgm:pt modelId="{43351DEF-D660-46C5-936D-3E6443168C81}" type="sibTrans" cxnId="{0DBE13ED-11AA-42B4-A53C-FF1595B0D83C}">
      <dgm:prSet/>
      <dgm:spPr/>
      <dgm:t>
        <a:bodyPr/>
        <a:lstStyle/>
        <a:p>
          <a:endParaRPr lang="en-US" dirty="0"/>
        </a:p>
      </dgm:t>
    </dgm:pt>
    <dgm:pt modelId="{482C89D2-6FBF-4B77-B56F-10F95EA54AF7}">
      <dgm:prSet phldrT="[Text]" custT="1"/>
      <dgm:spPr/>
      <dgm:t>
        <a:bodyPr/>
        <a:lstStyle/>
        <a:p>
          <a:r>
            <a:rPr lang="en-US" sz="1600" dirty="0" smtClean="0">
              <a:solidFill>
                <a:schemeClr val="bg1"/>
              </a:solidFill>
            </a:rPr>
            <a:t>Responsibility for Safety</a:t>
          </a:r>
          <a:endParaRPr lang="en-US" sz="1600" dirty="0">
            <a:solidFill>
              <a:schemeClr val="bg1"/>
            </a:solidFill>
          </a:endParaRPr>
        </a:p>
      </dgm:t>
    </dgm:pt>
    <dgm:pt modelId="{8E051FD6-73A3-4093-9F4A-38D8E6841138}" type="parTrans" cxnId="{059757F8-19B3-4503-A516-867BF4F4A6CD}">
      <dgm:prSet/>
      <dgm:spPr/>
      <dgm:t>
        <a:bodyPr/>
        <a:lstStyle/>
        <a:p>
          <a:endParaRPr lang="en-US"/>
        </a:p>
      </dgm:t>
    </dgm:pt>
    <dgm:pt modelId="{2C21605F-C679-43A0-9187-F3B001CE4634}" type="sibTrans" cxnId="{059757F8-19B3-4503-A516-867BF4F4A6CD}">
      <dgm:prSet/>
      <dgm:spPr/>
      <dgm:t>
        <a:bodyPr/>
        <a:lstStyle/>
        <a:p>
          <a:endParaRPr lang="en-US" dirty="0"/>
        </a:p>
      </dgm:t>
    </dgm:pt>
    <dgm:pt modelId="{73250E5E-2FDE-49ED-9AC9-7688266E7A96}">
      <dgm:prSet phldrT="[Text]" custT="1"/>
      <dgm:spPr/>
      <dgm:t>
        <a:bodyPr/>
        <a:lstStyle/>
        <a:p>
          <a:r>
            <a:rPr lang="en-US" sz="1600" dirty="0" smtClean="0">
              <a:solidFill>
                <a:schemeClr val="bg1"/>
              </a:solidFill>
            </a:rPr>
            <a:t>Environmental and Policy limitations</a:t>
          </a:r>
          <a:endParaRPr lang="en-US" sz="1600" dirty="0">
            <a:solidFill>
              <a:schemeClr val="bg1"/>
            </a:solidFill>
          </a:endParaRPr>
        </a:p>
      </dgm:t>
    </dgm:pt>
    <dgm:pt modelId="{3CA41377-CB8D-47E3-ABA0-072EAFBB9CA3}" type="parTrans" cxnId="{D0107FDB-E0FD-4DA4-A34A-751F7D9C4101}">
      <dgm:prSet/>
      <dgm:spPr/>
      <dgm:t>
        <a:bodyPr/>
        <a:lstStyle/>
        <a:p>
          <a:endParaRPr lang="en-US"/>
        </a:p>
      </dgm:t>
    </dgm:pt>
    <dgm:pt modelId="{6FA8F961-E470-4EC3-8AD1-6488457A0946}" type="sibTrans" cxnId="{D0107FDB-E0FD-4DA4-A34A-751F7D9C4101}">
      <dgm:prSet/>
      <dgm:spPr/>
      <dgm:t>
        <a:bodyPr/>
        <a:lstStyle/>
        <a:p>
          <a:endParaRPr lang="en-US" dirty="0"/>
        </a:p>
      </dgm:t>
    </dgm:pt>
    <dgm:pt modelId="{DC7AFF86-671B-4DC2-B0B7-330454A606CC}" type="pres">
      <dgm:prSet presAssocID="{3A8EE04E-5052-444D-9422-C46457086495}" presName="cycle" presStyleCnt="0">
        <dgm:presLayoutVars>
          <dgm:dir/>
          <dgm:resizeHandles val="exact"/>
        </dgm:presLayoutVars>
      </dgm:prSet>
      <dgm:spPr/>
      <dgm:t>
        <a:bodyPr/>
        <a:lstStyle/>
        <a:p>
          <a:endParaRPr lang="en-US"/>
        </a:p>
      </dgm:t>
    </dgm:pt>
    <dgm:pt modelId="{159F68B9-D4C4-4B3B-B290-BFE3728AA438}" type="pres">
      <dgm:prSet presAssocID="{D083CB5F-8D81-40C7-B98C-CF6F6BC6400D}" presName="node" presStyleLbl="node1" presStyleIdx="0" presStyleCnt="5" custScaleX="114892" custScaleY="100148">
        <dgm:presLayoutVars>
          <dgm:bulletEnabled val="1"/>
        </dgm:presLayoutVars>
      </dgm:prSet>
      <dgm:spPr/>
      <dgm:t>
        <a:bodyPr/>
        <a:lstStyle/>
        <a:p>
          <a:endParaRPr lang="en-US"/>
        </a:p>
      </dgm:t>
    </dgm:pt>
    <dgm:pt modelId="{679827BF-40B6-4478-9E51-344E2F8BAA90}" type="pres">
      <dgm:prSet presAssocID="{BA2CA76D-DB20-4916-881C-44BA7191F235}" presName="sibTrans" presStyleLbl="sibTrans2D1" presStyleIdx="0" presStyleCnt="5"/>
      <dgm:spPr/>
      <dgm:t>
        <a:bodyPr/>
        <a:lstStyle/>
        <a:p>
          <a:endParaRPr lang="en-US"/>
        </a:p>
      </dgm:t>
    </dgm:pt>
    <dgm:pt modelId="{D40E7789-94ED-4B07-A682-9707DF60AC56}" type="pres">
      <dgm:prSet presAssocID="{BA2CA76D-DB20-4916-881C-44BA7191F235}" presName="connectorText" presStyleLbl="sibTrans2D1" presStyleIdx="0" presStyleCnt="5"/>
      <dgm:spPr/>
      <dgm:t>
        <a:bodyPr/>
        <a:lstStyle/>
        <a:p>
          <a:endParaRPr lang="en-US"/>
        </a:p>
      </dgm:t>
    </dgm:pt>
    <dgm:pt modelId="{7B6C4215-6810-4A11-AD7F-3708E8EE69CC}" type="pres">
      <dgm:prSet presAssocID="{43FEA54A-3C46-4BBD-BAC7-5757D6426350}" presName="node" presStyleLbl="node1" presStyleIdx="1" presStyleCnt="5" custRadScaleRad="100986" custRadScaleInc="-1210">
        <dgm:presLayoutVars>
          <dgm:bulletEnabled val="1"/>
        </dgm:presLayoutVars>
      </dgm:prSet>
      <dgm:spPr/>
      <dgm:t>
        <a:bodyPr/>
        <a:lstStyle/>
        <a:p>
          <a:endParaRPr lang="en-US"/>
        </a:p>
      </dgm:t>
    </dgm:pt>
    <dgm:pt modelId="{AAC2616C-27AD-481E-B6A7-50DE6CEF5489}" type="pres">
      <dgm:prSet presAssocID="{6564F0FB-AB82-4378-9E40-54BFA73D9315}" presName="sibTrans" presStyleLbl="sibTrans2D1" presStyleIdx="1" presStyleCnt="5"/>
      <dgm:spPr/>
      <dgm:t>
        <a:bodyPr/>
        <a:lstStyle/>
        <a:p>
          <a:endParaRPr lang="en-US"/>
        </a:p>
      </dgm:t>
    </dgm:pt>
    <dgm:pt modelId="{CA0B65E2-784D-4CFE-91A7-7D65D7C6560F}" type="pres">
      <dgm:prSet presAssocID="{6564F0FB-AB82-4378-9E40-54BFA73D9315}" presName="connectorText" presStyleLbl="sibTrans2D1" presStyleIdx="1" presStyleCnt="5"/>
      <dgm:spPr/>
      <dgm:t>
        <a:bodyPr/>
        <a:lstStyle/>
        <a:p>
          <a:endParaRPr lang="en-US"/>
        </a:p>
      </dgm:t>
    </dgm:pt>
    <dgm:pt modelId="{7FF7F9FA-7B9A-4726-9777-C220364D54F4}" type="pres">
      <dgm:prSet presAssocID="{2D38466D-9D38-4F64-B718-DC59BCFBE359}" presName="node" presStyleLbl="node1" presStyleIdx="2" presStyleCnt="5" custRadScaleRad="94886" custRadScaleInc="-10923">
        <dgm:presLayoutVars>
          <dgm:bulletEnabled val="1"/>
        </dgm:presLayoutVars>
      </dgm:prSet>
      <dgm:spPr/>
      <dgm:t>
        <a:bodyPr/>
        <a:lstStyle/>
        <a:p>
          <a:endParaRPr lang="en-US"/>
        </a:p>
      </dgm:t>
    </dgm:pt>
    <dgm:pt modelId="{A02F509A-3D66-4EBB-9F05-6CAC2FA8AA96}" type="pres">
      <dgm:prSet presAssocID="{43351DEF-D660-46C5-936D-3E6443168C81}" presName="sibTrans" presStyleLbl="sibTrans2D1" presStyleIdx="2" presStyleCnt="5"/>
      <dgm:spPr/>
      <dgm:t>
        <a:bodyPr/>
        <a:lstStyle/>
        <a:p>
          <a:endParaRPr lang="en-US"/>
        </a:p>
      </dgm:t>
    </dgm:pt>
    <dgm:pt modelId="{3F4FBA96-7E44-4656-B5A9-9443780F6AA1}" type="pres">
      <dgm:prSet presAssocID="{43351DEF-D660-46C5-936D-3E6443168C81}" presName="connectorText" presStyleLbl="sibTrans2D1" presStyleIdx="2" presStyleCnt="5"/>
      <dgm:spPr/>
      <dgm:t>
        <a:bodyPr/>
        <a:lstStyle/>
        <a:p>
          <a:endParaRPr lang="en-US"/>
        </a:p>
      </dgm:t>
    </dgm:pt>
    <dgm:pt modelId="{6DDA173C-90A7-4A6F-9F56-CE7B114A2D08}" type="pres">
      <dgm:prSet presAssocID="{482C89D2-6FBF-4B77-B56F-10F95EA54AF7}" presName="node" presStyleLbl="node1" presStyleIdx="3" presStyleCnt="5" custScaleX="113193" custRadScaleRad="95825" custRadScaleInc="1134">
        <dgm:presLayoutVars>
          <dgm:bulletEnabled val="1"/>
        </dgm:presLayoutVars>
      </dgm:prSet>
      <dgm:spPr/>
      <dgm:t>
        <a:bodyPr/>
        <a:lstStyle/>
        <a:p>
          <a:endParaRPr lang="en-US"/>
        </a:p>
      </dgm:t>
    </dgm:pt>
    <dgm:pt modelId="{A3B311CA-5075-42D1-B838-4C2F8986D30D}" type="pres">
      <dgm:prSet presAssocID="{2C21605F-C679-43A0-9187-F3B001CE4634}" presName="sibTrans" presStyleLbl="sibTrans2D1" presStyleIdx="3" presStyleCnt="5"/>
      <dgm:spPr/>
      <dgm:t>
        <a:bodyPr/>
        <a:lstStyle/>
        <a:p>
          <a:endParaRPr lang="en-US"/>
        </a:p>
      </dgm:t>
    </dgm:pt>
    <dgm:pt modelId="{E78DD507-AD5E-460C-A89F-565FDDBA70E6}" type="pres">
      <dgm:prSet presAssocID="{2C21605F-C679-43A0-9187-F3B001CE4634}" presName="connectorText" presStyleLbl="sibTrans2D1" presStyleIdx="3" presStyleCnt="5"/>
      <dgm:spPr/>
      <dgm:t>
        <a:bodyPr/>
        <a:lstStyle/>
        <a:p>
          <a:endParaRPr lang="en-US"/>
        </a:p>
      </dgm:t>
    </dgm:pt>
    <dgm:pt modelId="{9A2FE79A-CA9E-4916-9657-EDDD9E1470B2}" type="pres">
      <dgm:prSet presAssocID="{73250E5E-2FDE-49ED-9AC9-7688266E7A96}" presName="node" presStyleLbl="node1" presStyleIdx="4" presStyleCnt="5" custScaleX="109592">
        <dgm:presLayoutVars>
          <dgm:bulletEnabled val="1"/>
        </dgm:presLayoutVars>
      </dgm:prSet>
      <dgm:spPr/>
      <dgm:t>
        <a:bodyPr/>
        <a:lstStyle/>
        <a:p>
          <a:endParaRPr lang="en-US"/>
        </a:p>
      </dgm:t>
    </dgm:pt>
    <dgm:pt modelId="{8C0D4BC9-1889-4800-A932-7BA22AD61426}" type="pres">
      <dgm:prSet presAssocID="{6FA8F961-E470-4EC3-8AD1-6488457A0946}" presName="sibTrans" presStyleLbl="sibTrans2D1" presStyleIdx="4" presStyleCnt="5"/>
      <dgm:spPr/>
      <dgm:t>
        <a:bodyPr/>
        <a:lstStyle/>
        <a:p>
          <a:endParaRPr lang="en-US"/>
        </a:p>
      </dgm:t>
    </dgm:pt>
    <dgm:pt modelId="{56C7331B-8CDD-45D9-8350-18CF2B6C145B}" type="pres">
      <dgm:prSet presAssocID="{6FA8F961-E470-4EC3-8AD1-6488457A0946}" presName="connectorText" presStyleLbl="sibTrans2D1" presStyleIdx="4" presStyleCnt="5"/>
      <dgm:spPr/>
      <dgm:t>
        <a:bodyPr/>
        <a:lstStyle/>
        <a:p>
          <a:endParaRPr lang="en-US"/>
        </a:p>
      </dgm:t>
    </dgm:pt>
  </dgm:ptLst>
  <dgm:cxnLst>
    <dgm:cxn modelId="{DE5F30F6-D473-4045-97BC-9ABDDD8792D0}" type="presOf" srcId="{3A8EE04E-5052-444D-9422-C46457086495}" destId="{DC7AFF86-671B-4DC2-B0B7-330454A606CC}" srcOrd="0" destOrd="0" presId="urn:microsoft.com/office/officeart/2005/8/layout/cycle2"/>
    <dgm:cxn modelId="{12751F5A-A492-4388-8D05-A04EC797AFD6}" srcId="{3A8EE04E-5052-444D-9422-C46457086495}" destId="{43FEA54A-3C46-4BBD-BAC7-5757D6426350}" srcOrd="1" destOrd="0" parTransId="{D96482C4-A662-4B18-9BB6-515DD9D2C760}" sibTransId="{6564F0FB-AB82-4378-9E40-54BFA73D9315}"/>
    <dgm:cxn modelId="{1EB033CE-1D55-43B1-913A-3324A1F9682A}" srcId="{3A8EE04E-5052-444D-9422-C46457086495}" destId="{D083CB5F-8D81-40C7-B98C-CF6F6BC6400D}" srcOrd="0" destOrd="0" parTransId="{21D4160F-B661-4439-8676-2C8671C57504}" sibTransId="{BA2CA76D-DB20-4916-881C-44BA7191F235}"/>
    <dgm:cxn modelId="{D281EA5D-02B3-4925-8AE6-0C9447E97D55}" type="presOf" srcId="{D083CB5F-8D81-40C7-B98C-CF6F6BC6400D}" destId="{159F68B9-D4C4-4B3B-B290-BFE3728AA438}" srcOrd="0" destOrd="0" presId="urn:microsoft.com/office/officeart/2005/8/layout/cycle2"/>
    <dgm:cxn modelId="{2EBA5162-814B-489A-8E9D-EABD8A223A81}" type="presOf" srcId="{BA2CA76D-DB20-4916-881C-44BA7191F235}" destId="{D40E7789-94ED-4B07-A682-9707DF60AC56}" srcOrd="1" destOrd="0" presId="urn:microsoft.com/office/officeart/2005/8/layout/cycle2"/>
    <dgm:cxn modelId="{75A25985-A6A0-4EC8-B738-2D9BAF4F197B}" type="presOf" srcId="{43FEA54A-3C46-4BBD-BAC7-5757D6426350}" destId="{7B6C4215-6810-4A11-AD7F-3708E8EE69CC}" srcOrd="0" destOrd="0" presId="urn:microsoft.com/office/officeart/2005/8/layout/cycle2"/>
    <dgm:cxn modelId="{2A6E4C3E-CB17-4CF5-A0EB-F2D5319A4F51}" type="presOf" srcId="{482C89D2-6FBF-4B77-B56F-10F95EA54AF7}" destId="{6DDA173C-90A7-4A6F-9F56-CE7B114A2D08}" srcOrd="0" destOrd="0" presId="urn:microsoft.com/office/officeart/2005/8/layout/cycle2"/>
    <dgm:cxn modelId="{86596AD6-2BA6-4768-8CEB-9490978047B4}" type="presOf" srcId="{43351DEF-D660-46C5-936D-3E6443168C81}" destId="{3F4FBA96-7E44-4656-B5A9-9443780F6AA1}" srcOrd="1" destOrd="0" presId="urn:microsoft.com/office/officeart/2005/8/layout/cycle2"/>
    <dgm:cxn modelId="{ED3EBE18-3FA2-4D5B-B6CD-A5A484BBC83E}" type="presOf" srcId="{6FA8F961-E470-4EC3-8AD1-6488457A0946}" destId="{8C0D4BC9-1889-4800-A932-7BA22AD61426}" srcOrd="0" destOrd="0" presId="urn:microsoft.com/office/officeart/2005/8/layout/cycle2"/>
    <dgm:cxn modelId="{BEAF293B-E15C-464F-A92C-BF967F8DB160}" type="presOf" srcId="{6564F0FB-AB82-4378-9E40-54BFA73D9315}" destId="{CA0B65E2-784D-4CFE-91A7-7D65D7C6560F}" srcOrd="1" destOrd="0" presId="urn:microsoft.com/office/officeart/2005/8/layout/cycle2"/>
    <dgm:cxn modelId="{F4835B7A-5397-4C40-826B-F432F587B903}" type="presOf" srcId="{2C21605F-C679-43A0-9187-F3B001CE4634}" destId="{A3B311CA-5075-42D1-B838-4C2F8986D30D}" srcOrd="0" destOrd="0" presId="urn:microsoft.com/office/officeart/2005/8/layout/cycle2"/>
    <dgm:cxn modelId="{B9FF60C4-EF56-429E-A9D3-52CFE9D26054}" type="presOf" srcId="{2C21605F-C679-43A0-9187-F3B001CE4634}" destId="{E78DD507-AD5E-460C-A89F-565FDDBA70E6}" srcOrd="1" destOrd="0" presId="urn:microsoft.com/office/officeart/2005/8/layout/cycle2"/>
    <dgm:cxn modelId="{7E82E9C6-1395-4999-B513-6C8A61A9475B}" type="presOf" srcId="{2D38466D-9D38-4F64-B718-DC59BCFBE359}" destId="{7FF7F9FA-7B9A-4726-9777-C220364D54F4}" srcOrd="0" destOrd="0" presId="urn:microsoft.com/office/officeart/2005/8/layout/cycle2"/>
    <dgm:cxn modelId="{11A9475E-815B-43A3-A849-C7E80016DDCA}" type="presOf" srcId="{6FA8F961-E470-4EC3-8AD1-6488457A0946}" destId="{56C7331B-8CDD-45D9-8350-18CF2B6C145B}" srcOrd="1" destOrd="0" presId="urn:microsoft.com/office/officeart/2005/8/layout/cycle2"/>
    <dgm:cxn modelId="{077AC26D-E891-459E-9D1A-D42D0FC2B4F7}" type="presOf" srcId="{73250E5E-2FDE-49ED-9AC9-7688266E7A96}" destId="{9A2FE79A-CA9E-4916-9657-EDDD9E1470B2}" srcOrd="0" destOrd="0" presId="urn:microsoft.com/office/officeart/2005/8/layout/cycle2"/>
    <dgm:cxn modelId="{E4A7D28F-6C25-4B96-9305-81FA0BDB5657}" type="presOf" srcId="{43351DEF-D660-46C5-936D-3E6443168C81}" destId="{A02F509A-3D66-4EBB-9F05-6CAC2FA8AA96}" srcOrd="0" destOrd="0" presId="urn:microsoft.com/office/officeart/2005/8/layout/cycle2"/>
    <dgm:cxn modelId="{3CC929DA-267C-42B5-8B39-0B11C17FD874}" type="presOf" srcId="{BA2CA76D-DB20-4916-881C-44BA7191F235}" destId="{679827BF-40B6-4478-9E51-344E2F8BAA90}" srcOrd="0" destOrd="0" presId="urn:microsoft.com/office/officeart/2005/8/layout/cycle2"/>
    <dgm:cxn modelId="{059757F8-19B3-4503-A516-867BF4F4A6CD}" srcId="{3A8EE04E-5052-444D-9422-C46457086495}" destId="{482C89D2-6FBF-4B77-B56F-10F95EA54AF7}" srcOrd="3" destOrd="0" parTransId="{8E051FD6-73A3-4093-9F4A-38D8E6841138}" sibTransId="{2C21605F-C679-43A0-9187-F3B001CE4634}"/>
    <dgm:cxn modelId="{0DBE13ED-11AA-42B4-A53C-FF1595B0D83C}" srcId="{3A8EE04E-5052-444D-9422-C46457086495}" destId="{2D38466D-9D38-4F64-B718-DC59BCFBE359}" srcOrd="2" destOrd="0" parTransId="{16F559FF-682D-4F71-88EA-7A73D0E12C29}" sibTransId="{43351DEF-D660-46C5-936D-3E6443168C81}"/>
    <dgm:cxn modelId="{E3A1B9CF-AB4D-41C4-A2B3-F3C4D8908B6A}" type="presOf" srcId="{6564F0FB-AB82-4378-9E40-54BFA73D9315}" destId="{AAC2616C-27AD-481E-B6A7-50DE6CEF5489}" srcOrd="0" destOrd="0" presId="urn:microsoft.com/office/officeart/2005/8/layout/cycle2"/>
    <dgm:cxn modelId="{D0107FDB-E0FD-4DA4-A34A-751F7D9C4101}" srcId="{3A8EE04E-5052-444D-9422-C46457086495}" destId="{73250E5E-2FDE-49ED-9AC9-7688266E7A96}" srcOrd="4" destOrd="0" parTransId="{3CA41377-CB8D-47E3-ABA0-072EAFBB9CA3}" sibTransId="{6FA8F961-E470-4EC3-8AD1-6488457A0946}"/>
    <dgm:cxn modelId="{7888D43C-388F-4191-809F-0F6E49803FA0}" type="presParOf" srcId="{DC7AFF86-671B-4DC2-B0B7-330454A606CC}" destId="{159F68B9-D4C4-4B3B-B290-BFE3728AA438}" srcOrd="0" destOrd="0" presId="urn:microsoft.com/office/officeart/2005/8/layout/cycle2"/>
    <dgm:cxn modelId="{2C668375-6D75-4694-9744-DBA814EC8598}" type="presParOf" srcId="{DC7AFF86-671B-4DC2-B0B7-330454A606CC}" destId="{679827BF-40B6-4478-9E51-344E2F8BAA90}" srcOrd="1" destOrd="0" presId="urn:microsoft.com/office/officeart/2005/8/layout/cycle2"/>
    <dgm:cxn modelId="{9BAAA71E-9748-4620-963D-69E2CB317320}" type="presParOf" srcId="{679827BF-40B6-4478-9E51-344E2F8BAA90}" destId="{D40E7789-94ED-4B07-A682-9707DF60AC56}" srcOrd="0" destOrd="0" presId="urn:microsoft.com/office/officeart/2005/8/layout/cycle2"/>
    <dgm:cxn modelId="{3EDDE5CE-4E3F-4211-BB3B-8EF25380FC76}" type="presParOf" srcId="{DC7AFF86-671B-4DC2-B0B7-330454A606CC}" destId="{7B6C4215-6810-4A11-AD7F-3708E8EE69CC}" srcOrd="2" destOrd="0" presId="urn:microsoft.com/office/officeart/2005/8/layout/cycle2"/>
    <dgm:cxn modelId="{2152D5CC-AA52-4A92-8A2F-CA4F2F8459AF}" type="presParOf" srcId="{DC7AFF86-671B-4DC2-B0B7-330454A606CC}" destId="{AAC2616C-27AD-481E-B6A7-50DE6CEF5489}" srcOrd="3" destOrd="0" presId="urn:microsoft.com/office/officeart/2005/8/layout/cycle2"/>
    <dgm:cxn modelId="{CF805814-23F5-4604-AB1C-BA868255A674}" type="presParOf" srcId="{AAC2616C-27AD-481E-B6A7-50DE6CEF5489}" destId="{CA0B65E2-784D-4CFE-91A7-7D65D7C6560F}" srcOrd="0" destOrd="0" presId="urn:microsoft.com/office/officeart/2005/8/layout/cycle2"/>
    <dgm:cxn modelId="{E516907F-F6E0-41E9-8AF6-485F0ABE8CFA}" type="presParOf" srcId="{DC7AFF86-671B-4DC2-B0B7-330454A606CC}" destId="{7FF7F9FA-7B9A-4726-9777-C220364D54F4}" srcOrd="4" destOrd="0" presId="urn:microsoft.com/office/officeart/2005/8/layout/cycle2"/>
    <dgm:cxn modelId="{605226BE-8B7D-40BD-9C0B-C0573D4DE7C3}" type="presParOf" srcId="{DC7AFF86-671B-4DC2-B0B7-330454A606CC}" destId="{A02F509A-3D66-4EBB-9F05-6CAC2FA8AA96}" srcOrd="5" destOrd="0" presId="urn:microsoft.com/office/officeart/2005/8/layout/cycle2"/>
    <dgm:cxn modelId="{C5623383-CB62-4CC0-8896-F1BA380F47FB}" type="presParOf" srcId="{A02F509A-3D66-4EBB-9F05-6CAC2FA8AA96}" destId="{3F4FBA96-7E44-4656-B5A9-9443780F6AA1}" srcOrd="0" destOrd="0" presId="urn:microsoft.com/office/officeart/2005/8/layout/cycle2"/>
    <dgm:cxn modelId="{BBAAC90E-D6AB-440A-B137-382D3167F72F}" type="presParOf" srcId="{DC7AFF86-671B-4DC2-B0B7-330454A606CC}" destId="{6DDA173C-90A7-4A6F-9F56-CE7B114A2D08}" srcOrd="6" destOrd="0" presId="urn:microsoft.com/office/officeart/2005/8/layout/cycle2"/>
    <dgm:cxn modelId="{33BA505B-9949-4A43-B08E-33FC3D8B6898}" type="presParOf" srcId="{DC7AFF86-671B-4DC2-B0B7-330454A606CC}" destId="{A3B311CA-5075-42D1-B838-4C2F8986D30D}" srcOrd="7" destOrd="0" presId="urn:microsoft.com/office/officeart/2005/8/layout/cycle2"/>
    <dgm:cxn modelId="{1AE79D65-C681-43B9-A053-513736E29124}" type="presParOf" srcId="{A3B311CA-5075-42D1-B838-4C2F8986D30D}" destId="{E78DD507-AD5E-460C-A89F-565FDDBA70E6}" srcOrd="0" destOrd="0" presId="urn:microsoft.com/office/officeart/2005/8/layout/cycle2"/>
    <dgm:cxn modelId="{2C74D52A-2A1D-41E0-898A-2B1D4C30BA30}" type="presParOf" srcId="{DC7AFF86-671B-4DC2-B0B7-330454A606CC}" destId="{9A2FE79A-CA9E-4916-9657-EDDD9E1470B2}" srcOrd="8" destOrd="0" presId="urn:microsoft.com/office/officeart/2005/8/layout/cycle2"/>
    <dgm:cxn modelId="{93BEB223-AFD9-44A6-86E7-B19FA9B3072E}" type="presParOf" srcId="{DC7AFF86-671B-4DC2-B0B7-330454A606CC}" destId="{8C0D4BC9-1889-4800-A932-7BA22AD61426}" srcOrd="9" destOrd="0" presId="urn:microsoft.com/office/officeart/2005/8/layout/cycle2"/>
    <dgm:cxn modelId="{E30752B3-E4EE-4B01-A228-72F5E7F0F2E1}" type="presParOf" srcId="{8C0D4BC9-1889-4800-A932-7BA22AD61426}" destId="{56C7331B-8CDD-45D9-8350-18CF2B6C145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F68B9-D4C4-4B3B-B290-BFE3728AA438}">
      <dsp:nvSpPr>
        <dsp:cNvPr id="0" name=""/>
        <dsp:cNvSpPr/>
      </dsp:nvSpPr>
      <dsp:spPr>
        <a:xfrm>
          <a:off x="4020857" y="703"/>
          <a:ext cx="2143749" cy="186864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Self-determination</a:t>
          </a:r>
          <a:endParaRPr lang="en-US" sz="1600" kern="1200" dirty="0">
            <a:solidFill>
              <a:schemeClr val="bg1"/>
            </a:solidFill>
          </a:endParaRPr>
        </a:p>
      </dsp:txBody>
      <dsp:txXfrm>
        <a:off x="4334802" y="274360"/>
        <a:ext cx="1515859" cy="1321330"/>
      </dsp:txXfrm>
    </dsp:sp>
    <dsp:sp modelId="{679827BF-40B6-4478-9E51-344E2F8BAA90}">
      <dsp:nvSpPr>
        <dsp:cNvPr id="0" name=""/>
        <dsp:cNvSpPr/>
      </dsp:nvSpPr>
      <dsp:spPr>
        <a:xfrm rot="2123533">
          <a:off x="6033953" y="1448228"/>
          <a:ext cx="448645" cy="62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046389" y="1535199"/>
        <a:ext cx="314052" cy="377841"/>
      </dsp:txXfrm>
    </dsp:sp>
    <dsp:sp modelId="{7B6C4215-6810-4A11-AD7F-3708E8EE69CC}">
      <dsp:nvSpPr>
        <dsp:cNvPr id="0" name=""/>
        <dsp:cNvSpPr/>
      </dsp:nvSpPr>
      <dsp:spPr>
        <a:xfrm>
          <a:off x="6441262" y="1622975"/>
          <a:ext cx="1865882" cy="18658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Privacy</a:t>
          </a:r>
          <a:endParaRPr lang="en-US" sz="2000" kern="1200" dirty="0">
            <a:solidFill>
              <a:schemeClr val="bg1"/>
            </a:solidFill>
          </a:endParaRPr>
        </a:p>
      </dsp:txBody>
      <dsp:txXfrm>
        <a:off x="6714514" y="1896227"/>
        <a:ext cx="1319378" cy="1319378"/>
      </dsp:txXfrm>
    </dsp:sp>
    <dsp:sp modelId="{AAC2616C-27AD-481E-B6A7-50DE6CEF5489}">
      <dsp:nvSpPr>
        <dsp:cNvPr id="0" name=""/>
        <dsp:cNvSpPr/>
      </dsp:nvSpPr>
      <dsp:spPr>
        <a:xfrm rot="6506084">
          <a:off x="6760310" y="3476806"/>
          <a:ext cx="403958" cy="62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6840065" y="3545269"/>
        <a:ext cx="282771" cy="377841"/>
      </dsp:txXfrm>
    </dsp:sp>
    <dsp:sp modelId="{7FF7F9FA-7B9A-4726-9777-C220364D54F4}">
      <dsp:nvSpPr>
        <dsp:cNvPr id="0" name=""/>
        <dsp:cNvSpPr/>
      </dsp:nvSpPr>
      <dsp:spPr>
        <a:xfrm>
          <a:off x="5610203" y="4116182"/>
          <a:ext cx="1865882" cy="18658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Health Care Decisions</a:t>
          </a:r>
          <a:endParaRPr lang="en-US" sz="1600" kern="1200" dirty="0">
            <a:solidFill>
              <a:schemeClr val="bg1"/>
            </a:solidFill>
          </a:endParaRPr>
        </a:p>
      </dsp:txBody>
      <dsp:txXfrm>
        <a:off x="5883455" y="4389434"/>
        <a:ext cx="1319378" cy="1319378"/>
      </dsp:txXfrm>
    </dsp:sp>
    <dsp:sp modelId="{A02F509A-3D66-4EBB-9F05-6CAC2FA8AA96}">
      <dsp:nvSpPr>
        <dsp:cNvPr id="0" name=""/>
        <dsp:cNvSpPr/>
      </dsp:nvSpPr>
      <dsp:spPr>
        <a:xfrm rot="10672747">
          <a:off x="4997606" y="4783465"/>
          <a:ext cx="433545" cy="62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5127624" y="4907005"/>
        <a:ext cx="303482" cy="377841"/>
      </dsp:txXfrm>
    </dsp:sp>
    <dsp:sp modelId="{6DDA173C-90A7-4A6F-9F56-CE7B114A2D08}">
      <dsp:nvSpPr>
        <dsp:cNvPr id="0" name=""/>
        <dsp:cNvSpPr/>
      </dsp:nvSpPr>
      <dsp:spPr>
        <a:xfrm>
          <a:off x="2682270" y="4220056"/>
          <a:ext cx="2112048" cy="18658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Responsibility for Safety</a:t>
          </a:r>
          <a:endParaRPr lang="en-US" sz="1600" kern="1200" dirty="0">
            <a:solidFill>
              <a:schemeClr val="bg1"/>
            </a:solidFill>
          </a:endParaRPr>
        </a:p>
      </dsp:txBody>
      <dsp:txXfrm>
        <a:off x="2991572" y="4493308"/>
        <a:ext cx="1493444" cy="1319378"/>
      </dsp:txXfrm>
    </dsp:sp>
    <dsp:sp modelId="{A3B311CA-5075-42D1-B838-4C2F8986D30D}">
      <dsp:nvSpPr>
        <dsp:cNvPr id="0" name=""/>
        <dsp:cNvSpPr/>
      </dsp:nvSpPr>
      <dsp:spPr>
        <a:xfrm rot="15030638">
          <a:off x="3063573" y="3562496"/>
          <a:ext cx="446525" cy="62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3152898" y="3751584"/>
        <a:ext cx="312568" cy="377841"/>
      </dsp:txXfrm>
    </dsp:sp>
    <dsp:sp modelId="{9A2FE79A-CA9E-4916-9657-EDDD9E1470B2}">
      <dsp:nvSpPr>
        <dsp:cNvPr id="0" name=""/>
        <dsp:cNvSpPr/>
      </dsp:nvSpPr>
      <dsp:spPr>
        <a:xfrm>
          <a:off x="1805448" y="1647598"/>
          <a:ext cx="2044858" cy="186588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Environmental and Policy limitations</a:t>
          </a:r>
          <a:endParaRPr lang="en-US" sz="1600" kern="1200" dirty="0">
            <a:solidFill>
              <a:schemeClr val="bg1"/>
            </a:solidFill>
          </a:endParaRPr>
        </a:p>
      </dsp:txBody>
      <dsp:txXfrm>
        <a:off x="2104911" y="1920850"/>
        <a:ext cx="1445932" cy="1319378"/>
      </dsp:txXfrm>
    </dsp:sp>
    <dsp:sp modelId="{8C0D4BC9-1889-4800-A932-7BA22AD61426}">
      <dsp:nvSpPr>
        <dsp:cNvPr id="0" name=""/>
        <dsp:cNvSpPr/>
      </dsp:nvSpPr>
      <dsp:spPr>
        <a:xfrm rot="19440000">
          <a:off x="3728748" y="1458450"/>
          <a:ext cx="420346" cy="62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dirty="0"/>
        </a:p>
      </dsp:txBody>
      <dsp:txXfrm>
        <a:off x="3740790" y="1621458"/>
        <a:ext cx="294242" cy="37784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2641A-9D5B-4161-8C8F-E0A30D151421}" type="datetimeFigureOut">
              <a:rPr lang="en-US" smtClean="0"/>
              <a:t>4/22/2019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72895-5748-46F9-94DF-3055580295C7}" type="slidenum">
              <a:rPr lang="en-US" smtClean="0"/>
              <a:t>‹#›</a:t>
            </a:fld>
            <a:endParaRPr lang="en-US"/>
          </a:p>
        </p:txBody>
      </p:sp>
    </p:spTree>
    <p:extLst>
      <p:ext uri="{BB962C8B-B14F-4D97-AF65-F5344CB8AC3E}">
        <p14:creationId xmlns:p14="http://schemas.microsoft.com/office/powerpoint/2010/main" val="52666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NASW Code of Ethics 2008</a:t>
            </a:r>
          </a:p>
          <a:p>
            <a:r>
              <a:rPr lang="en-US" dirty="0" smtClean="0"/>
              <a:t>ND Social Work Code of Ethics 1998</a:t>
            </a:r>
          </a:p>
          <a:p>
            <a:endParaRPr lang="en-US" dirty="0" smtClean="0"/>
          </a:p>
          <a:p>
            <a:r>
              <a:rPr lang="en-US" dirty="0" smtClean="0"/>
              <a:t>Also</a:t>
            </a:r>
            <a:r>
              <a:rPr lang="en-US" baseline="0" dirty="0" smtClean="0"/>
              <a:t> important for risk management </a:t>
            </a:r>
          </a:p>
          <a:p>
            <a:r>
              <a:rPr lang="en-US" baseline="0" dirty="0" smtClean="0"/>
              <a:t>In a world that is litigation heavy we are all concerned with how we can do our best work and minimize risk</a:t>
            </a:r>
            <a:endParaRPr lang="en-US" dirty="0"/>
          </a:p>
        </p:txBody>
      </p:sp>
      <p:sp>
        <p:nvSpPr>
          <p:cNvPr id="4" name="Slide Number Placeholder 3"/>
          <p:cNvSpPr>
            <a:spLocks noGrp="1"/>
          </p:cNvSpPr>
          <p:nvPr>
            <p:ph type="sldNum" sz="quarter" idx="10"/>
          </p:nvPr>
        </p:nvSpPr>
        <p:spPr/>
        <p:txBody>
          <a:bodyPr/>
          <a:lstStyle/>
          <a:p>
            <a:fld id="{EC7B5E56-DC6B-4B76-8385-EF9B17963AF0}" type="slidenum">
              <a:rPr lang="en-US" smtClean="0"/>
              <a:t>5</a:t>
            </a:fld>
            <a:endParaRPr lang="en-US"/>
          </a:p>
        </p:txBody>
      </p:sp>
    </p:spTree>
    <p:extLst>
      <p:ext uri="{BB962C8B-B14F-4D97-AF65-F5344CB8AC3E}">
        <p14:creationId xmlns:p14="http://schemas.microsoft.com/office/powerpoint/2010/main" val="185137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ea typeface="ヒラギノ角ゴ Pro W3" pitchFamily="1" charset="-128"/>
              </a:rPr>
              <a:t>KK</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pitchFamily="1" charset="-128"/>
              </a:defRPr>
            </a:lvl1pPr>
            <a:lvl2pPr marL="742909" indent="-285734" eaLnBrk="0" hangingPunct="0">
              <a:spcBef>
                <a:spcPct val="30000"/>
              </a:spcBef>
              <a:defRPr sz="1200">
                <a:solidFill>
                  <a:schemeClr val="tx1"/>
                </a:solidFill>
                <a:latin typeface="Calibri" pitchFamily="34" charset="0"/>
                <a:ea typeface="ヒラギノ角ゴ Pro W3" pitchFamily="1" charset="-128"/>
              </a:defRPr>
            </a:lvl2pPr>
            <a:lvl3pPr marL="1142937" indent="-228587" eaLnBrk="0" hangingPunct="0">
              <a:spcBef>
                <a:spcPct val="30000"/>
              </a:spcBef>
              <a:defRPr sz="1200">
                <a:solidFill>
                  <a:schemeClr val="tx1"/>
                </a:solidFill>
                <a:latin typeface="Calibri" pitchFamily="34" charset="0"/>
                <a:ea typeface="ヒラギノ角ゴ Pro W3" pitchFamily="1" charset="-128"/>
              </a:defRPr>
            </a:lvl3pPr>
            <a:lvl4pPr marL="1600111" indent="-228587" eaLnBrk="0" hangingPunct="0">
              <a:spcBef>
                <a:spcPct val="30000"/>
              </a:spcBef>
              <a:defRPr sz="1200">
                <a:solidFill>
                  <a:schemeClr val="tx1"/>
                </a:solidFill>
                <a:latin typeface="Calibri" pitchFamily="34" charset="0"/>
                <a:ea typeface="ヒラギノ角ゴ Pro W3" pitchFamily="1" charset="-128"/>
              </a:defRPr>
            </a:lvl4pPr>
            <a:lvl5pPr marL="2057287" indent="-228587" eaLnBrk="0" hangingPunct="0">
              <a:spcBef>
                <a:spcPct val="30000"/>
              </a:spcBef>
              <a:defRPr sz="1200">
                <a:solidFill>
                  <a:schemeClr val="tx1"/>
                </a:solidFill>
                <a:latin typeface="Calibri" pitchFamily="34" charset="0"/>
                <a:ea typeface="ヒラギノ角ゴ Pro W3" pitchFamily="1" charset="-128"/>
              </a:defRPr>
            </a:lvl5pPr>
            <a:lvl6pPr marL="2514461" indent="-228587" eaLnBrk="0" fontAlgn="base" hangingPunct="0">
              <a:spcBef>
                <a:spcPct val="30000"/>
              </a:spcBef>
              <a:spcAft>
                <a:spcPct val="0"/>
              </a:spcAft>
              <a:defRPr sz="1200">
                <a:solidFill>
                  <a:schemeClr val="tx1"/>
                </a:solidFill>
                <a:latin typeface="Calibri" pitchFamily="34" charset="0"/>
                <a:ea typeface="ヒラギノ角ゴ Pro W3" pitchFamily="1" charset="-128"/>
              </a:defRPr>
            </a:lvl6pPr>
            <a:lvl7pPr marL="2971635" indent="-228587" eaLnBrk="0" fontAlgn="base" hangingPunct="0">
              <a:spcBef>
                <a:spcPct val="30000"/>
              </a:spcBef>
              <a:spcAft>
                <a:spcPct val="0"/>
              </a:spcAft>
              <a:defRPr sz="1200">
                <a:solidFill>
                  <a:schemeClr val="tx1"/>
                </a:solidFill>
                <a:latin typeface="Calibri" pitchFamily="34" charset="0"/>
                <a:ea typeface="ヒラギノ角ゴ Pro W3" pitchFamily="1" charset="-128"/>
              </a:defRPr>
            </a:lvl7pPr>
            <a:lvl8pPr marL="3428811" indent="-228587" eaLnBrk="0" fontAlgn="base" hangingPunct="0">
              <a:spcBef>
                <a:spcPct val="30000"/>
              </a:spcBef>
              <a:spcAft>
                <a:spcPct val="0"/>
              </a:spcAft>
              <a:defRPr sz="1200">
                <a:solidFill>
                  <a:schemeClr val="tx1"/>
                </a:solidFill>
                <a:latin typeface="Calibri" pitchFamily="34" charset="0"/>
                <a:ea typeface="ヒラギノ角ゴ Pro W3" pitchFamily="1" charset="-128"/>
              </a:defRPr>
            </a:lvl8pPr>
            <a:lvl9pPr marL="3885985" indent="-228587" eaLnBrk="0" fontAlgn="base" hangingPunct="0">
              <a:spcBef>
                <a:spcPct val="30000"/>
              </a:spcBef>
              <a:spcAft>
                <a:spcPct val="0"/>
              </a:spcAft>
              <a:defRPr sz="1200">
                <a:solidFill>
                  <a:schemeClr val="tx1"/>
                </a:solidFill>
                <a:latin typeface="Calibri" pitchFamily="34" charset="0"/>
                <a:ea typeface="ヒラギノ角ゴ Pro W3" pitchFamily="1" charset="-128"/>
              </a:defRPr>
            </a:lvl9pPr>
          </a:lstStyle>
          <a:p>
            <a:pPr eaLnBrk="1" hangingPunct="1">
              <a:spcBef>
                <a:spcPct val="0"/>
              </a:spcBef>
            </a:pPr>
            <a:fld id="{5BD58F79-84F2-4DD3-B905-B006A6322A93}" type="slidenum">
              <a:rPr lang="en-US" altLang="en-US" smtClean="0">
                <a:latin typeface="Times New Roman" pitchFamily="18" charset="0"/>
              </a:rPr>
              <a:pPr eaLnBrk="1" hangingPunct="1">
                <a:spcBef>
                  <a:spcPct val="0"/>
                </a:spcBef>
              </a:pPr>
              <a:t>19</a:t>
            </a:fld>
            <a:endParaRPr lang="en-US" altLang="en-US" smtClean="0">
              <a:latin typeface="Times New Roman" pitchFamily="18" charset="0"/>
            </a:endParaRPr>
          </a:p>
        </p:txBody>
      </p:sp>
    </p:spTree>
    <p:extLst>
      <p:ext uri="{BB962C8B-B14F-4D97-AF65-F5344CB8AC3E}">
        <p14:creationId xmlns:p14="http://schemas.microsoft.com/office/powerpoint/2010/main" val="331770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1: </a:t>
            </a:r>
            <a:r>
              <a:rPr lang="en-US" b="1" dirty="0" smtClean="0"/>
              <a:t>Respect for Autonomy</a:t>
            </a:r>
          </a:p>
          <a:p>
            <a:pPr lvl="1"/>
            <a:r>
              <a:rPr lang="en-US" dirty="0" smtClean="0"/>
              <a:t>social workers call this self-determination</a:t>
            </a:r>
          </a:p>
          <a:p>
            <a:pPr marL="0" indent="0">
              <a:buNone/>
            </a:pPr>
            <a:endParaRPr lang="en-US" dirty="0" smtClean="0"/>
          </a:p>
          <a:p>
            <a:r>
              <a:rPr lang="en-US" dirty="0" smtClean="0"/>
              <a:t>Principle 2: </a:t>
            </a:r>
            <a:r>
              <a:rPr lang="en-US" b="1" dirty="0" err="1" smtClean="0"/>
              <a:t>Nonmaleficence</a:t>
            </a:r>
            <a:endParaRPr lang="en-US" b="1" dirty="0" smtClean="0"/>
          </a:p>
          <a:p>
            <a:pPr lvl="1"/>
            <a:r>
              <a:rPr lang="en-US" dirty="0" smtClean="0"/>
              <a:t>“do no harm” </a:t>
            </a:r>
          </a:p>
          <a:p>
            <a:pPr marL="0" indent="0">
              <a:buNone/>
            </a:pPr>
            <a:endParaRPr lang="en-US" dirty="0" smtClean="0"/>
          </a:p>
          <a:p>
            <a:r>
              <a:rPr lang="en-US" dirty="0" smtClean="0"/>
              <a:t>Principle 3: </a:t>
            </a:r>
            <a:r>
              <a:rPr lang="en-US" b="1" dirty="0" smtClean="0"/>
              <a:t>Beneficence</a:t>
            </a:r>
          </a:p>
          <a:p>
            <a:pPr lvl="1"/>
            <a:r>
              <a:rPr lang="en-US" dirty="0" smtClean="0"/>
              <a:t>doing no harm is not sufficient – additional obligation to pursue the welfare of others (Beauchamp &amp; Childress, 2009, pp. 197-199)</a:t>
            </a:r>
          </a:p>
          <a:p>
            <a:endParaRPr lang="en-US" dirty="0" smtClean="0"/>
          </a:p>
          <a:p>
            <a:r>
              <a:rPr lang="en-US" dirty="0" smtClean="0"/>
              <a:t>Principle 4: </a:t>
            </a:r>
            <a:r>
              <a:rPr lang="en-US" b="1" dirty="0" smtClean="0"/>
              <a:t>Justice</a:t>
            </a:r>
          </a:p>
          <a:p>
            <a:pPr lvl="1"/>
            <a:r>
              <a:rPr lang="en-US" dirty="0" smtClean="0"/>
              <a:t>often thought of as fairness</a:t>
            </a:r>
          </a:p>
          <a:p>
            <a:endParaRPr lang="en-US" dirty="0"/>
          </a:p>
        </p:txBody>
      </p:sp>
      <p:sp>
        <p:nvSpPr>
          <p:cNvPr id="4" name="Slide Number Placeholder 3"/>
          <p:cNvSpPr>
            <a:spLocks noGrp="1"/>
          </p:cNvSpPr>
          <p:nvPr>
            <p:ph type="sldNum" sz="quarter" idx="10"/>
          </p:nvPr>
        </p:nvSpPr>
        <p:spPr/>
        <p:txBody>
          <a:bodyPr/>
          <a:lstStyle/>
          <a:p>
            <a:fld id="{F0272895-5748-46F9-94DF-3055580295C7}" type="slidenum">
              <a:rPr lang="en-US" smtClean="0"/>
              <a:t>20</a:t>
            </a:fld>
            <a:endParaRPr lang="en-US"/>
          </a:p>
        </p:txBody>
      </p:sp>
    </p:spTree>
    <p:extLst>
      <p:ext uri="{BB962C8B-B14F-4D97-AF65-F5344CB8AC3E}">
        <p14:creationId xmlns:p14="http://schemas.microsoft.com/office/powerpoint/2010/main" val="16370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fld id="{EC7B5E56-DC6B-4B76-8385-EF9B17963AF0}" type="slidenum">
              <a:rPr lang="en-US" smtClean="0"/>
              <a:t>22</a:t>
            </a:fld>
            <a:endParaRPr lang="en-US"/>
          </a:p>
        </p:txBody>
      </p:sp>
    </p:spTree>
    <p:extLst>
      <p:ext uri="{BB962C8B-B14F-4D97-AF65-F5344CB8AC3E}">
        <p14:creationId xmlns:p14="http://schemas.microsoft.com/office/powerpoint/2010/main" val="16551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situation unique!</a:t>
            </a:r>
            <a:endParaRPr lang="en-US" dirty="0"/>
          </a:p>
        </p:txBody>
      </p:sp>
      <p:sp>
        <p:nvSpPr>
          <p:cNvPr id="4" name="Slide Number Placeholder 3"/>
          <p:cNvSpPr>
            <a:spLocks noGrp="1"/>
          </p:cNvSpPr>
          <p:nvPr>
            <p:ph type="sldNum" sz="quarter" idx="10"/>
          </p:nvPr>
        </p:nvSpPr>
        <p:spPr/>
        <p:txBody>
          <a:bodyPr/>
          <a:lstStyle/>
          <a:p>
            <a:fld id="{F0272895-5748-46F9-94DF-3055580295C7}" type="slidenum">
              <a:rPr lang="en-US" smtClean="0"/>
              <a:t>26</a:t>
            </a:fld>
            <a:endParaRPr lang="en-US"/>
          </a:p>
        </p:txBody>
      </p:sp>
    </p:spTree>
    <p:extLst>
      <p:ext uri="{BB962C8B-B14F-4D97-AF65-F5344CB8AC3E}">
        <p14:creationId xmlns:p14="http://schemas.microsoft.com/office/powerpoint/2010/main" val="2828095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EEEE13-119D-4AED-B86A-63F5432EC158}" type="slidenum">
              <a:rPr lang="en-US" altLang="en-US"/>
              <a:pPr/>
              <a:t>30</a:t>
            </a:fld>
            <a:endParaRPr lang="en-US" altLang="en-US"/>
          </a:p>
        </p:txBody>
      </p:sp>
      <p:sp>
        <p:nvSpPr>
          <p:cNvPr id="363522" name="Rectangle 2"/>
          <p:cNvSpPr>
            <a:spLocks noGrp="1" noRot="1" noChangeAspect="1" noChangeArrowheads="1"/>
          </p:cNvSpPr>
          <p:nvPr>
            <p:ph type="sldImg"/>
          </p:nvPr>
        </p:nvSpPr>
        <p:spPr bwMode="auto">
          <a:xfrm>
            <a:off x="406400" y="696913"/>
            <a:ext cx="6197600" cy="3486150"/>
          </a:xfrm>
          <a:prstGeom prst="rect">
            <a:avLst/>
          </a:prstGeom>
          <a:solidFill>
            <a:srgbClr val="FFFFFF"/>
          </a:solidFill>
          <a:ln>
            <a:solidFill>
              <a:srgbClr val="000000"/>
            </a:solidFill>
            <a:miter lim="800000"/>
            <a:headEnd/>
            <a:tailEnd/>
          </a:ln>
        </p:spPr>
      </p:sp>
      <p:sp>
        <p:nvSpPr>
          <p:cNvPr id="363523"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94197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Involuntary med</a:t>
            </a:r>
            <a:r>
              <a:rPr lang="en-US" baseline="0" dirty="0" smtClean="0"/>
              <a:t> administration includes:</a:t>
            </a:r>
          </a:p>
          <a:p>
            <a:r>
              <a:rPr lang="en-US" dirty="0" smtClean="0"/>
              <a:t>Placing the meds in the individual's food or drink with the knowledge that the individual protests receipt of the meds.</a:t>
            </a:r>
          </a:p>
          <a:p>
            <a:r>
              <a:rPr lang="en-US" dirty="0" smtClean="0"/>
              <a:t>Forcibly restraining an individual to enable administration of the meds.</a:t>
            </a:r>
          </a:p>
          <a:p>
            <a:r>
              <a:rPr lang="en-US" dirty="0" smtClean="0"/>
              <a:t>Requiring the individual to take the meds as a condition of receiving privileges or benefits.</a:t>
            </a:r>
          </a:p>
          <a:p>
            <a:endParaRPr lang="en-US" dirty="0"/>
          </a:p>
        </p:txBody>
      </p:sp>
      <p:sp>
        <p:nvSpPr>
          <p:cNvPr id="4" name="Slide Number Placeholder 3"/>
          <p:cNvSpPr>
            <a:spLocks noGrp="1"/>
          </p:cNvSpPr>
          <p:nvPr>
            <p:ph type="sldNum" sz="quarter" idx="10"/>
          </p:nvPr>
        </p:nvSpPr>
        <p:spPr/>
        <p:txBody>
          <a:bodyPr/>
          <a:lstStyle/>
          <a:p>
            <a:fld id="{F0272895-5748-46F9-94DF-3055580295C7}" type="slidenum">
              <a:rPr lang="en-US" smtClean="0"/>
              <a:t>34</a:t>
            </a:fld>
            <a:endParaRPr lang="en-US"/>
          </a:p>
        </p:txBody>
      </p:sp>
    </p:spTree>
    <p:extLst>
      <p:ext uri="{BB962C8B-B14F-4D97-AF65-F5344CB8AC3E}">
        <p14:creationId xmlns:p14="http://schemas.microsoft.com/office/powerpoint/2010/main" val="172851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10F22-A411-4390-BA67-DB48F03168DD}" type="slidenum">
              <a:rPr lang="en-US" altLang="en-US"/>
              <a:pPr/>
              <a:t>51</a:t>
            </a:fld>
            <a:endParaRPr lang="en-US" altLang="en-US"/>
          </a:p>
        </p:txBody>
      </p:sp>
      <p:sp>
        <p:nvSpPr>
          <p:cNvPr id="390146" name="Rectangle 2"/>
          <p:cNvSpPr>
            <a:spLocks noGrp="1" noRot="1" noChangeAspect="1" noChangeArrowheads="1"/>
          </p:cNvSpPr>
          <p:nvPr>
            <p:ph type="sldImg"/>
          </p:nvPr>
        </p:nvSpPr>
        <p:spPr bwMode="auto">
          <a:xfrm>
            <a:off x="406400" y="696913"/>
            <a:ext cx="6197600" cy="3486150"/>
          </a:xfrm>
          <a:prstGeom prst="rect">
            <a:avLst/>
          </a:prstGeom>
          <a:solidFill>
            <a:srgbClr val="FFFFFF"/>
          </a:solidFill>
          <a:ln>
            <a:solidFill>
              <a:srgbClr val="000000"/>
            </a:solidFill>
            <a:miter lim="800000"/>
            <a:headEnd/>
            <a:tailEnd/>
          </a:ln>
        </p:spPr>
      </p:sp>
      <p:sp>
        <p:nvSpPr>
          <p:cNvPr id="390147"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2385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b="1" dirty="0" smtClean="0"/>
              <a:t>Values:</a:t>
            </a:r>
            <a:r>
              <a:rPr lang="en-US" dirty="0" smtClean="0"/>
              <a:t> (Barker, 2003. p. 124) The customs, standards of conduct and principles considered desirable by a culture, a group of people, or an individual.  (You might also think of values as the ideals by which we live and hope to achieve.) Beliefs.</a:t>
            </a:r>
            <a:endParaRPr lang="en-US" b="1" dirty="0" smtClean="0"/>
          </a:p>
          <a:p>
            <a:pPr>
              <a:buFont typeface="Wingdings" panose="05000000000000000000" pitchFamily="2" charset="2"/>
              <a:buChar char="v"/>
            </a:pPr>
            <a:r>
              <a:rPr lang="en-US" b="1" dirty="0" smtClean="0"/>
              <a:t>Ethics:</a:t>
            </a:r>
            <a:r>
              <a:rPr lang="en-US" dirty="0" smtClean="0"/>
              <a:t> (Barker, 2003. p 147) A system of moral principles and perceptions about right and wrong and the resulting philosophy of conduct that is productive by an individual, group, profession or culture. Offer a direction for action to take place. </a:t>
            </a:r>
          </a:p>
          <a:p>
            <a:pPr>
              <a:buFont typeface="Wingdings" panose="05000000000000000000" pitchFamily="2" charset="2"/>
              <a:buChar char="v"/>
            </a:pPr>
            <a:r>
              <a:rPr lang="en-US" b="1" dirty="0" smtClean="0"/>
              <a:t>Ethical Dilemma </a:t>
            </a:r>
            <a:r>
              <a:rPr lang="en-US" dirty="0" smtClean="0"/>
              <a:t>(Barker, 2003. p 147) A situation that occurs when two or more moral values seem to be equally valid but contradictory and the individual is required to make the best possible choice from among them. </a:t>
            </a:r>
            <a:endParaRPr lang="en-US" b="1" dirty="0" smtClean="0"/>
          </a:p>
          <a:p>
            <a:pPr>
              <a:buFont typeface="Wingdings" panose="05000000000000000000" pitchFamily="2" charset="2"/>
              <a:buChar char="v"/>
            </a:pPr>
            <a:r>
              <a:rPr lang="en-US" b="1" dirty="0" smtClean="0"/>
              <a:t>Ethical Decision Making </a:t>
            </a:r>
            <a:r>
              <a:rPr lang="en-US" dirty="0" smtClean="0"/>
              <a:t>(</a:t>
            </a:r>
            <a:r>
              <a:rPr lang="en-US" dirty="0" err="1" smtClean="0"/>
              <a:t>Reaman</a:t>
            </a:r>
            <a:r>
              <a:rPr lang="en-US" dirty="0" smtClean="0"/>
              <a:t>, 2003. p 67) The process through which practitioners make ethical decisions and attempt to resolve ethical dilemmas.  Most protocols include an outline of steps that practitioners can follow to help them approach ethical dilemmas systematically, drawing especially on ethical theory, relevant professional literature statistics, regulations, codes of ethics, and policies, and consultation.  </a:t>
            </a:r>
          </a:p>
          <a:p>
            <a:pPr defTabSz="931774">
              <a:buFont typeface="Wingdings" panose="05000000000000000000" pitchFamily="2" charset="2"/>
              <a:buChar char="v"/>
              <a:defRPr/>
            </a:pPr>
            <a:r>
              <a:rPr lang="en-US" b="1" dirty="0" smtClean="0"/>
              <a:t>Code of Ethics</a:t>
            </a:r>
            <a:r>
              <a:rPr lang="en-US" dirty="0" smtClean="0"/>
              <a:t>: (Barker, 2003. p 78) An explicit statement of the values, principles and rules of a profession, regulating the conduct of it’s members.</a:t>
            </a:r>
          </a:p>
          <a:p>
            <a:pPr defTabSz="931774">
              <a:buFont typeface="Wingdings" panose="05000000000000000000" pitchFamily="2" charset="2"/>
              <a:buChar char="v"/>
              <a:defRPr/>
            </a:pPr>
            <a:endParaRPr lang="en-US" dirty="0" smtClean="0"/>
          </a:p>
          <a:p>
            <a:r>
              <a:rPr lang="en-US" dirty="0" smtClean="0"/>
              <a:t>Values are statements of what we consider an ideal – it is what we hope to achieve</a:t>
            </a:r>
          </a:p>
          <a:p>
            <a:r>
              <a:rPr lang="en-US" dirty="0" smtClean="0"/>
              <a:t>Ethics offer a direction for action to take place that is derived from what is the desired outcome</a:t>
            </a:r>
          </a:p>
          <a:p>
            <a:pPr defTabSz="931774">
              <a:defRPr/>
            </a:pPr>
            <a:endParaRPr lang="en-US" dirty="0" smtClean="0"/>
          </a:p>
          <a:p>
            <a:pPr>
              <a:buFont typeface="Wingdings" panose="05000000000000000000" pitchFamily="2" charset="2"/>
              <a:buChar char="v"/>
            </a:pPr>
            <a:endParaRPr lang="en-US" dirty="0" smtClean="0"/>
          </a:p>
          <a:p>
            <a:endParaRPr lang="en-US" dirty="0"/>
          </a:p>
        </p:txBody>
      </p:sp>
      <p:sp>
        <p:nvSpPr>
          <p:cNvPr id="4" name="Slide Number Placeholder 3"/>
          <p:cNvSpPr>
            <a:spLocks noGrp="1"/>
          </p:cNvSpPr>
          <p:nvPr>
            <p:ph type="sldNum" sz="quarter" idx="10"/>
          </p:nvPr>
        </p:nvSpPr>
        <p:spPr/>
        <p:txBody>
          <a:bodyPr/>
          <a:lstStyle/>
          <a:p>
            <a:fld id="{EC7B5E56-DC6B-4B76-8385-EF9B17963AF0}" type="slidenum">
              <a:rPr lang="en-US" smtClean="0"/>
              <a:t>6</a:t>
            </a:fld>
            <a:endParaRPr lang="en-US" dirty="0"/>
          </a:p>
        </p:txBody>
      </p:sp>
    </p:spTree>
    <p:extLst>
      <p:ext uri="{BB962C8B-B14F-4D97-AF65-F5344CB8AC3E}">
        <p14:creationId xmlns:p14="http://schemas.microsoft.com/office/powerpoint/2010/main" val="193701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B5E56-DC6B-4B76-8385-EF9B17963AF0}" type="slidenum">
              <a:rPr lang="en-US" smtClean="0"/>
              <a:t>8</a:t>
            </a:fld>
            <a:endParaRPr lang="en-US"/>
          </a:p>
        </p:txBody>
      </p:sp>
    </p:spTree>
    <p:extLst>
      <p:ext uri="{BB962C8B-B14F-4D97-AF65-F5344CB8AC3E}">
        <p14:creationId xmlns:p14="http://schemas.microsoft.com/office/powerpoint/2010/main" val="333443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 and differences in many professional codes of ethics</a:t>
            </a:r>
            <a:endParaRPr lang="en-US" dirty="0"/>
          </a:p>
        </p:txBody>
      </p:sp>
      <p:sp>
        <p:nvSpPr>
          <p:cNvPr id="4" name="Slide Number Placeholder 3"/>
          <p:cNvSpPr>
            <a:spLocks noGrp="1"/>
          </p:cNvSpPr>
          <p:nvPr>
            <p:ph type="sldNum" sz="quarter" idx="10"/>
          </p:nvPr>
        </p:nvSpPr>
        <p:spPr/>
        <p:txBody>
          <a:bodyPr/>
          <a:lstStyle/>
          <a:p>
            <a:fld id="{F0272895-5748-46F9-94DF-3055580295C7}" type="slidenum">
              <a:rPr lang="en-US" smtClean="0"/>
              <a:t>10</a:t>
            </a:fld>
            <a:endParaRPr lang="en-US"/>
          </a:p>
        </p:txBody>
      </p:sp>
    </p:spTree>
    <p:extLst>
      <p:ext uri="{BB962C8B-B14F-4D97-AF65-F5344CB8AC3E}">
        <p14:creationId xmlns:p14="http://schemas.microsoft.com/office/powerpoint/2010/main" val="96463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B5E56-DC6B-4B76-8385-EF9B17963AF0}" type="slidenum">
              <a:rPr lang="en-US" smtClean="0"/>
              <a:t>12</a:t>
            </a:fld>
            <a:endParaRPr lang="en-US"/>
          </a:p>
        </p:txBody>
      </p:sp>
    </p:spTree>
    <p:extLst>
      <p:ext uri="{BB962C8B-B14F-4D97-AF65-F5344CB8AC3E}">
        <p14:creationId xmlns:p14="http://schemas.microsoft.com/office/powerpoint/2010/main" val="81837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HN</a:t>
            </a:r>
          </a:p>
          <a:p>
            <a:endParaRPr lang="en-US" dirty="0"/>
          </a:p>
        </p:txBody>
      </p:sp>
      <p:sp>
        <p:nvSpPr>
          <p:cNvPr id="4" name="Slide Number Placeholder 3"/>
          <p:cNvSpPr>
            <a:spLocks noGrp="1"/>
          </p:cNvSpPr>
          <p:nvPr>
            <p:ph type="sldNum" sz="quarter" idx="10"/>
          </p:nvPr>
        </p:nvSpPr>
        <p:spPr/>
        <p:txBody>
          <a:bodyPr/>
          <a:lstStyle/>
          <a:p>
            <a:fld id="{EC7B5E56-DC6B-4B76-8385-EF9B17963AF0}" type="slidenum">
              <a:rPr lang="en-US" smtClean="0"/>
              <a:t>14</a:t>
            </a:fld>
            <a:endParaRPr lang="en-US" dirty="0"/>
          </a:p>
        </p:txBody>
      </p:sp>
    </p:spTree>
    <p:extLst>
      <p:ext uri="{BB962C8B-B14F-4D97-AF65-F5344CB8AC3E}">
        <p14:creationId xmlns:p14="http://schemas.microsoft.com/office/powerpoint/2010/main" val="361025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MH</a:t>
            </a:r>
          </a:p>
        </p:txBody>
      </p:sp>
      <p:sp>
        <p:nvSpPr>
          <p:cNvPr id="4" name="Slide Number Placeholder 3"/>
          <p:cNvSpPr>
            <a:spLocks noGrp="1"/>
          </p:cNvSpPr>
          <p:nvPr>
            <p:ph type="sldNum" sz="quarter" idx="10"/>
          </p:nvPr>
        </p:nvSpPr>
        <p:spPr/>
        <p:txBody>
          <a:bodyPr/>
          <a:lstStyle/>
          <a:p>
            <a:fld id="{EC7B5E56-DC6B-4B76-8385-EF9B17963AF0}" type="slidenum">
              <a:rPr lang="en-US" smtClean="0"/>
              <a:t>15</a:t>
            </a:fld>
            <a:endParaRPr lang="en-US" dirty="0"/>
          </a:p>
        </p:txBody>
      </p:sp>
    </p:spTree>
    <p:extLst>
      <p:ext uri="{BB962C8B-B14F-4D97-AF65-F5344CB8AC3E}">
        <p14:creationId xmlns:p14="http://schemas.microsoft.com/office/powerpoint/2010/main" val="126051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27890-DFCF-4BC7-A11D-61F482C6E9CA}" type="slidenum">
              <a:rPr lang="en-US" altLang="en-US"/>
              <a:pPr/>
              <a:t>16</a:t>
            </a:fld>
            <a:endParaRPr lang="en-US" altLang="en-US"/>
          </a:p>
        </p:txBody>
      </p:sp>
      <p:sp>
        <p:nvSpPr>
          <p:cNvPr id="373762" name="Rectangle 2"/>
          <p:cNvSpPr>
            <a:spLocks noGrp="1" noRot="1" noChangeAspect="1" noChangeArrowheads="1"/>
          </p:cNvSpPr>
          <p:nvPr>
            <p:ph type="sldImg"/>
          </p:nvPr>
        </p:nvSpPr>
        <p:spPr bwMode="auto">
          <a:xfrm>
            <a:off x="406400" y="696913"/>
            <a:ext cx="6197600" cy="3486150"/>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r>
              <a:rPr lang="en-US" altLang="en-US" dirty="0" smtClean="0"/>
              <a:t>My favorite part about ethics trainings are talking about situations</a:t>
            </a:r>
            <a:r>
              <a:rPr lang="en-US" altLang="en-US" baseline="0" dirty="0" smtClean="0"/>
              <a:t> people have encountered – share a story and ask what to do – if you ask them what they did will often ask what they should have done first</a:t>
            </a:r>
          </a:p>
          <a:p>
            <a:endParaRPr lang="en-US" altLang="en-US" baseline="0" dirty="0" smtClean="0"/>
          </a:p>
          <a:p>
            <a:endParaRPr lang="en-US" altLang="en-US" dirty="0"/>
          </a:p>
        </p:txBody>
      </p:sp>
    </p:spTree>
    <p:extLst>
      <p:ext uri="{BB962C8B-B14F-4D97-AF65-F5344CB8AC3E}">
        <p14:creationId xmlns:p14="http://schemas.microsoft.com/office/powerpoint/2010/main" val="300089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dirty="0" smtClean="0"/>
              <a:t>2. Would it change anything if Heinz did not love his wife?</a:t>
            </a:r>
            <a:br>
              <a:rPr lang="en-US" dirty="0" smtClean="0"/>
            </a:br>
            <a:r>
              <a:rPr lang="en-US" dirty="0" smtClean="0"/>
              <a:t>3. What if the person dying was a stranger, would it make any difference?</a:t>
            </a:r>
            <a:br>
              <a:rPr lang="en-US" dirty="0" smtClean="0"/>
            </a:br>
            <a:r>
              <a:rPr lang="en-US" dirty="0" smtClean="0"/>
              <a:t>4. Should the police arrest the chemist for murder if the woman died?</a:t>
            </a:r>
          </a:p>
          <a:p>
            <a:pPr marL="232943" indent="-232943" defTabSz="931774">
              <a:buFontTx/>
              <a:buAutoNum type="arabicPeriod"/>
              <a:defRPr/>
            </a:pPr>
            <a:r>
              <a:rPr lang="en-US" dirty="0" smtClean="0"/>
              <a:t>Students:  has</a:t>
            </a:r>
            <a:r>
              <a:rPr lang="en-US" baseline="0" dirty="0" smtClean="0"/>
              <a:t> he asked his wife what she wants? Does he know how to administer the drug?</a:t>
            </a:r>
          </a:p>
          <a:p>
            <a:pPr marL="232943" indent="-232943" defTabSz="931774">
              <a:buFontTx/>
              <a:buAutoNum type="arabicPeriod"/>
              <a:defRPr/>
            </a:pPr>
            <a:r>
              <a:rPr lang="en-US" baseline="0" dirty="0" smtClean="0"/>
              <a:t>**People are at varying stages of moral development: </a:t>
            </a:r>
            <a:r>
              <a:rPr lang="en-US" dirty="0" smtClean="0"/>
              <a:t>Everyone </a:t>
            </a:r>
            <a:r>
              <a:rPr lang="en-US" dirty="0"/>
              <a:t>goes through each stage in </a:t>
            </a:r>
            <a:r>
              <a:rPr lang="en-US" dirty="0" smtClean="0"/>
              <a:t>same </a:t>
            </a:r>
            <a:r>
              <a:rPr lang="en-US" dirty="0"/>
              <a:t>order, but not everyone goes through all the stages.</a:t>
            </a:r>
          </a:p>
          <a:p>
            <a:r>
              <a:rPr lang="en-US" dirty="0"/>
              <a:t>A person at one stage can understand the reasoning of any stage below him or her but cannot understand more than one stage above.</a:t>
            </a:r>
          </a:p>
          <a:p>
            <a:pPr marL="232943" indent="-232943" defTabSz="931774">
              <a:buFontTx/>
              <a:buAutoNum type="arabicPeriod"/>
              <a:defRPr/>
            </a:pPr>
            <a:endParaRPr lang="en-US" dirty="0" smtClean="0"/>
          </a:p>
          <a:p>
            <a:r>
              <a:rPr lang="en-US" b="1" dirty="0"/>
              <a:t>Stage 1</a:t>
            </a:r>
            <a:r>
              <a:rPr lang="en-US" dirty="0"/>
              <a:t>: "No, because I could lose my license if anyone found out that I overstepped the appropriate boundaries."</a:t>
            </a:r>
          </a:p>
          <a:p>
            <a:r>
              <a:rPr lang="en-US" b="1" dirty="0"/>
              <a:t>Stage 2</a:t>
            </a:r>
            <a:r>
              <a:rPr lang="en-US" dirty="0"/>
              <a:t>: "No, because if I became known as a social worker who did that kind of thing, my colleagues might not refer clients to me."</a:t>
            </a:r>
          </a:p>
          <a:p>
            <a:r>
              <a:rPr lang="en-US" b="1" dirty="0"/>
              <a:t>Stage 3</a:t>
            </a:r>
            <a:r>
              <a:rPr lang="en-US" dirty="0"/>
              <a:t>: "No, because that is against the law and professionals should obey the law," or, "No, because my colleagues would no longer respect me if they knew I had done that."</a:t>
            </a:r>
          </a:p>
          <a:p>
            <a:r>
              <a:rPr lang="en-US" b="1" dirty="0"/>
              <a:t>Stage 4</a:t>
            </a:r>
            <a:r>
              <a:rPr lang="en-US" dirty="0"/>
              <a:t>: "No, because if everyone did that, social workers would no longer be trusted and respected."</a:t>
            </a:r>
          </a:p>
          <a:p>
            <a:r>
              <a:rPr lang="en-US" b="1" dirty="0"/>
              <a:t>Stage 5</a:t>
            </a:r>
            <a:r>
              <a:rPr lang="en-US" dirty="0"/>
              <a:t>: "No, the client might benefit from our relationship, but it is wrong. I need to merely validate her as a human being."</a:t>
            </a:r>
          </a:p>
          <a:p>
            <a:r>
              <a:rPr lang="en-US" b="1" dirty="0"/>
              <a:t>Stage 6</a:t>
            </a:r>
            <a:r>
              <a:rPr lang="en-US" dirty="0"/>
              <a:t>: "No, because I personally believe that this is not right and will compromise standards of good practice, so I cannot be a party to such an action."</a:t>
            </a:r>
          </a:p>
          <a:p>
            <a:pPr marL="232943" indent="-232943" defTabSz="931774">
              <a:buFontTx/>
              <a:buAutoNum type="arabicPeriod"/>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C7B5E56-DC6B-4B76-8385-EF9B17963AF0}" type="slidenum">
              <a:rPr lang="en-US" smtClean="0"/>
              <a:t>17</a:t>
            </a:fld>
            <a:endParaRPr lang="en-US"/>
          </a:p>
        </p:txBody>
      </p:sp>
    </p:spTree>
    <p:extLst>
      <p:ext uri="{BB962C8B-B14F-4D97-AF65-F5344CB8AC3E}">
        <p14:creationId xmlns:p14="http://schemas.microsoft.com/office/powerpoint/2010/main" val="409339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96207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AA5A98-B1DC-4844-85B9-E9AB32155EF8}"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188069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1826282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1062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402192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226329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192644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355626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222384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298086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1800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AA5A98-B1DC-4844-85B9-E9AB32155EF8}"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58646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AA5A98-B1DC-4844-85B9-E9AB32155EF8}"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237892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411380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99515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EAA5A98-B1DC-4844-85B9-E9AB32155EF8}" type="datetimeFigureOut">
              <a:rPr lang="en-US" smtClean="0"/>
              <a:t>4/22/2019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35674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AA5A98-B1DC-4844-85B9-E9AB32155EF8}"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B5C34-CD43-44B6-9C68-6478B808416A}" type="slidenum">
              <a:rPr lang="en-US" smtClean="0"/>
              <a:t>‹#›</a:t>
            </a:fld>
            <a:endParaRPr lang="en-US"/>
          </a:p>
        </p:txBody>
      </p:sp>
    </p:spTree>
    <p:extLst>
      <p:ext uri="{BB962C8B-B14F-4D97-AF65-F5344CB8AC3E}">
        <p14:creationId xmlns:p14="http://schemas.microsoft.com/office/powerpoint/2010/main" val="207879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EAA5A98-B1DC-4844-85B9-E9AB32155EF8}" type="datetimeFigureOut">
              <a:rPr lang="en-US" smtClean="0"/>
              <a:t>4/22/2019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26B5C34-CD43-44B6-9C68-6478B808416A}" type="slidenum">
              <a:rPr lang="en-US" smtClean="0"/>
              <a:t>‹#›</a:t>
            </a:fld>
            <a:endParaRPr lang="en-US"/>
          </a:p>
        </p:txBody>
      </p:sp>
    </p:spTree>
    <p:extLst>
      <p:ext uri="{BB962C8B-B14F-4D97-AF65-F5344CB8AC3E}">
        <p14:creationId xmlns:p14="http://schemas.microsoft.com/office/powerpoint/2010/main" val="204960036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swe.org/File.aspx?id=3751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aswdc.org/pubs/code/code.asp"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ltcombudsman.org/uploads/files/support/Module-2.pdf" TargetMode="External"/><Relationship Id="rId2" Type="http://schemas.openxmlformats.org/officeDocument/2006/relationships/hyperlink" Target="https://www.ndcourts.gov/Media/Default/Legal%20Resources/Legal%20Self%20Help/Adult%20Guardianship/New-Guardian-Guidelines-Packet.pdf" TargetMode="External"/><Relationship Id="rId1" Type="http://schemas.openxmlformats.org/officeDocument/2006/relationships/slideLayout" Target="../slideLayouts/slideLayout2.xml"/><Relationship Id="rId4" Type="http://schemas.openxmlformats.org/officeDocument/2006/relationships/hyperlink" Target="https://www.dhs.wisconsin.gov/clientrights/psychotropic-meds.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in Adult Guardianships</a:t>
            </a:r>
            <a:endParaRPr lang="en-US" dirty="0"/>
          </a:p>
        </p:txBody>
      </p:sp>
      <p:sp>
        <p:nvSpPr>
          <p:cNvPr id="3" name="Subtitle 2"/>
          <p:cNvSpPr>
            <a:spLocks noGrp="1"/>
          </p:cNvSpPr>
          <p:nvPr>
            <p:ph type="subTitle" idx="1"/>
          </p:nvPr>
        </p:nvSpPr>
        <p:spPr/>
        <p:txBody>
          <a:bodyPr/>
          <a:lstStyle/>
          <a:p>
            <a:r>
              <a:rPr lang="en-US" dirty="0" smtClean="0"/>
              <a:t>Katie Krukenberg, LCSW</a:t>
            </a:r>
          </a:p>
          <a:p>
            <a:r>
              <a:rPr lang="en-US" dirty="0" smtClean="0"/>
              <a:t>University of Mary </a:t>
            </a:r>
            <a:endParaRPr lang="en-US" dirty="0"/>
          </a:p>
        </p:txBody>
      </p:sp>
    </p:spTree>
    <p:extLst>
      <p:ext uri="{BB962C8B-B14F-4D97-AF65-F5344CB8AC3E}">
        <p14:creationId xmlns:p14="http://schemas.microsoft.com/office/powerpoint/2010/main" val="371101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Guardianship and Social Work Ethical Guideline Overlap</a:t>
            </a:r>
            <a:endParaRPr lang="en-US" sz="3500" dirty="0"/>
          </a:p>
        </p:txBody>
      </p:sp>
      <p:sp>
        <p:nvSpPr>
          <p:cNvPr id="4" name="Content Placeholder 3"/>
          <p:cNvSpPr>
            <a:spLocks noGrp="1"/>
          </p:cNvSpPr>
          <p:nvPr>
            <p:ph type="body" idx="1"/>
          </p:nvPr>
        </p:nvSpPr>
        <p:spPr>
          <a:xfrm>
            <a:off x="425885" y="1824394"/>
            <a:ext cx="4396338" cy="576262"/>
          </a:xfrm>
        </p:spPr>
        <p:txBody>
          <a:bodyPr>
            <a:normAutofit fontScale="77500" lnSpcReduction="20000"/>
          </a:bodyPr>
          <a:lstStyle/>
          <a:p>
            <a:r>
              <a:rPr lang="en-US" dirty="0" smtClean="0"/>
              <a:t>National Guardianship Association Ethical Principles</a:t>
            </a:r>
            <a:endParaRPr lang="en-US" dirty="0"/>
          </a:p>
        </p:txBody>
      </p:sp>
      <p:sp>
        <p:nvSpPr>
          <p:cNvPr id="5" name="Content Placeholder 4"/>
          <p:cNvSpPr>
            <a:spLocks noGrp="1"/>
          </p:cNvSpPr>
          <p:nvPr>
            <p:ph sz="half" idx="2"/>
          </p:nvPr>
        </p:nvSpPr>
        <p:spPr>
          <a:xfrm>
            <a:off x="425885" y="2514599"/>
            <a:ext cx="6388274" cy="4136721"/>
          </a:xfrm>
        </p:spPr>
        <p:txBody>
          <a:bodyPr>
            <a:normAutofit fontScale="85000" lnSpcReduction="20000"/>
          </a:bodyPr>
          <a:lstStyle/>
          <a:p>
            <a:r>
              <a:rPr lang="en-US" dirty="0"/>
              <a:t>1. A guardian treats the person with dignity. </a:t>
            </a:r>
          </a:p>
          <a:p>
            <a:r>
              <a:rPr lang="en-US" dirty="0"/>
              <a:t>2. A guardian involves the person to the greatest extent possible in all decision making. </a:t>
            </a:r>
          </a:p>
          <a:p>
            <a:r>
              <a:rPr lang="en-US" dirty="0"/>
              <a:t>3. A guardian selects the option that places the least restrictions on the person’s freedom and rights. </a:t>
            </a:r>
          </a:p>
          <a:p>
            <a:r>
              <a:rPr lang="en-US" dirty="0"/>
              <a:t>4. A guardian identifies and advocates for the person’s goals, needs, and preferences. </a:t>
            </a:r>
          </a:p>
          <a:p>
            <a:r>
              <a:rPr lang="en-US" dirty="0"/>
              <a:t>5. A guardian maximizes the self-reliance and independence of the person. </a:t>
            </a:r>
          </a:p>
          <a:p>
            <a:r>
              <a:rPr lang="en-US" dirty="0"/>
              <a:t>6. A guardian keeps confidential the affairs of the person. </a:t>
            </a:r>
          </a:p>
          <a:p>
            <a:r>
              <a:rPr lang="en-US" dirty="0"/>
              <a:t>7. A guardian avoids conflicts of interest and self-dealing. </a:t>
            </a:r>
          </a:p>
          <a:p>
            <a:r>
              <a:rPr lang="en-US" dirty="0"/>
              <a:t>8. A guardian complies with all laws and court orders. </a:t>
            </a:r>
          </a:p>
          <a:p>
            <a:r>
              <a:rPr lang="en-US" dirty="0"/>
              <a:t>9. A guardian manages all financial matters carefully. </a:t>
            </a:r>
          </a:p>
          <a:p>
            <a:r>
              <a:rPr lang="en-US" dirty="0"/>
              <a:t>10. A guardian respects that the money and property being managed belong to the person.  </a:t>
            </a:r>
          </a:p>
          <a:p>
            <a:endParaRPr lang="en-US" dirty="0" smtClean="0"/>
          </a:p>
        </p:txBody>
      </p:sp>
      <p:sp>
        <p:nvSpPr>
          <p:cNvPr id="6" name="Text Placeholder 5"/>
          <p:cNvSpPr>
            <a:spLocks noGrp="1"/>
          </p:cNvSpPr>
          <p:nvPr>
            <p:ph type="body" sz="quarter" idx="3"/>
          </p:nvPr>
        </p:nvSpPr>
        <p:spPr>
          <a:xfrm>
            <a:off x="7039775" y="1875102"/>
            <a:ext cx="4396339" cy="576262"/>
          </a:xfrm>
        </p:spPr>
        <p:txBody>
          <a:bodyPr/>
          <a:lstStyle/>
          <a:p>
            <a:r>
              <a:rPr lang="en-US" dirty="0" smtClean="0"/>
              <a:t>NASW Code of Ethics</a:t>
            </a:r>
            <a:endParaRPr lang="en-US" dirty="0"/>
          </a:p>
        </p:txBody>
      </p:sp>
      <p:sp>
        <p:nvSpPr>
          <p:cNvPr id="7" name="Content Placeholder 6"/>
          <p:cNvSpPr>
            <a:spLocks noGrp="1"/>
          </p:cNvSpPr>
          <p:nvPr>
            <p:ph sz="quarter" idx="4"/>
          </p:nvPr>
        </p:nvSpPr>
        <p:spPr>
          <a:xfrm>
            <a:off x="6939419" y="2514599"/>
            <a:ext cx="4597052" cy="3948830"/>
          </a:xfrm>
        </p:spPr>
        <p:txBody>
          <a:bodyPr/>
          <a:lstStyle/>
          <a:p>
            <a:r>
              <a:rPr lang="en-US" dirty="0" smtClean="0"/>
              <a:t>6 Core values</a:t>
            </a:r>
          </a:p>
          <a:p>
            <a:r>
              <a:rPr lang="en-US" dirty="0" smtClean="0"/>
              <a:t>Client </a:t>
            </a:r>
            <a:r>
              <a:rPr lang="en-US" dirty="0"/>
              <a:t>right to self determination</a:t>
            </a:r>
          </a:p>
          <a:p>
            <a:r>
              <a:rPr lang="en-US" dirty="0"/>
              <a:t>Informed consent</a:t>
            </a:r>
          </a:p>
          <a:p>
            <a:r>
              <a:rPr lang="en-US" dirty="0"/>
              <a:t>Competence</a:t>
            </a:r>
          </a:p>
          <a:p>
            <a:r>
              <a:rPr lang="en-US" dirty="0"/>
              <a:t>Conflict of Interest</a:t>
            </a:r>
          </a:p>
          <a:p>
            <a:r>
              <a:rPr lang="en-US" dirty="0"/>
              <a:t>Privacy and Confidentiality</a:t>
            </a:r>
          </a:p>
          <a:p>
            <a:r>
              <a:rPr lang="en-US" dirty="0"/>
              <a:t>Clients lacking decision making </a:t>
            </a:r>
            <a:r>
              <a:rPr lang="en-US" dirty="0" smtClean="0"/>
              <a:t>capacity</a:t>
            </a:r>
            <a:endParaRPr lang="en-US" dirty="0"/>
          </a:p>
          <a:p>
            <a:endParaRPr lang="en-US" dirty="0"/>
          </a:p>
        </p:txBody>
      </p:sp>
    </p:spTree>
    <p:extLst>
      <p:ext uri="{BB962C8B-B14F-4D97-AF65-F5344CB8AC3E}">
        <p14:creationId xmlns:p14="http://schemas.microsoft.com/office/powerpoint/2010/main" val="13623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Decision Making Models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661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the dilemma meet criteria of a professional dilemma?</a:t>
            </a:r>
            <a:endParaRPr lang="en-US" dirty="0"/>
          </a:p>
        </p:txBody>
      </p:sp>
      <p:sp>
        <p:nvSpPr>
          <p:cNvPr id="3" name="Content Placeholder 2"/>
          <p:cNvSpPr>
            <a:spLocks noGrp="1"/>
          </p:cNvSpPr>
          <p:nvPr>
            <p:ph idx="1"/>
          </p:nvPr>
        </p:nvSpPr>
        <p:spPr>
          <a:xfrm>
            <a:off x="814192" y="2404997"/>
            <a:ext cx="8204549" cy="3432132"/>
          </a:xfrm>
        </p:spPr>
        <p:txBody>
          <a:bodyPr>
            <a:normAutofit lnSpcReduction="10000"/>
          </a:bodyPr>
          <a:lstStyle/>
          <a:p>
            <a:pPr indent="-342900">
              <a:buFont typeface="+mj-lt"/>
              <a:buAutoNum type="arabicParenR"/>
            </a:pPr>
            <a:r>
              <a:rPr lang="en-US" sz="3200" dirty="0" smtClean="0"/>
              <a:t>The </a:t>
            </a:r>
            <a:r>
              <a:rPr lang="en-US" sz="3200" dirty="0"/>
              <a:t>social worker must decide on a course of action</a:t>
            </a:r>
          </a:p>
          <a:p>
            <a:pPr indent="-342900">
              <a:buFont typeface="+mj-lt"/>
              <a:buAutoNum type="arabicParenR"/>
            </a:pPr>
            <a:r>
              <a:rPr lang="en-US" sz="3200" dirty="0"/>
              <a:t>Multiple courses of action </a:t>
            </a:r>
            <a:r>
              <a:rPr lang="en-US" sz="3200" dirty="0" smtClean="0"/>
              <a:t>exist</a:t>
            </a:r>
            <a:endParaRPr lang="en-US" sz="3200" dirty="0"/>
          </a:p>
          <a:p>
            <a:pPr indent="-342900">
              <a:buFont typeface="+mj-lt"/>
              <a:buAutoNum type="arabicParenR"/>
            </a:pPr>
            <a:r>
              <a:rPr lang="en-US" sz="3200" dirty="0"/>
              <a:t>Regardless of the course of action, one of the social work ethical principles will be </a:t>
            </a:r>
            <a:r>
              <a:rPr lang="en-US" sz="3200" dirty="0" smtClean="0"/>
              <a:t>compromised </a:t>
            </a:r>
          </a:p>
          <a:p>
            <a:pPr marL="0" indent="0">
              <a:buNone/>
            </a:pPr>
            <a:r>
              <a:rPr lang="en-US" sz="1400" dirty="0"/>
              <a:t>(Allen, 2012, p. 4)</a:t>
            </a:r>
          </a:p>
          <a:p>
            <a:endParaRPr lang="en-US" dirty="0"/>
          </a:p>
          <a:p>
            <a:pPr marL="0" indent="0">
              <a:buNone/>
            </a:pP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8741" y="3935261"/>
            <a:ext cx="2979738" cy="258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0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a:t>
            </a:r>
            <a:endParaRPr lang="en-US" dirty="0"/>
          </a:p>
        </p:txBody>
      </p:sp>
      <p:sp>
        <p:nvSpPr>
          <p:cNvPr id="3" name="Content Placeholder 2"/>
          <p:cNvSpPr>
            <a:spLocks noGrp="1"/>
          </p:cNvSpPr>
          <p:nvPr>
            <p:ph idx="1"/>
          </p:nvPr>
        </p:nvSpPr>
        <p:spPr/>
        <p:txBody>
          <a:bodyPr>
            <a:normAutofit/>
          </a:bodyPr>
          <a:lstStyle/>
          <a:p>
            <a:r>
              <a:rPr lang="en-US" sz="2500" dirty="0" smtClean="0"/>
              <a:t>Importance of training</a:t>
            </a:r>
          </a:p>
          <a:p>
            <a:r>
              <a:rPr lang="en-US" sz="2500" dirty="0" smtClean="0"/>
              <a:t>Good supervision</a:t>
            </a:r>
          </a:p>
          <a:p>
            <a:r>
              <a:rPr lang="en-US" sz="2500" dirty="0" smtClean="0"/>
              <a:t>Ongoing continuing education</a:t>
            </a:r>
          </a:p>
          <a:p>
            <a:r>
              <a:rPr lang="en-US" sz="2500" dirty="0" smtClean="0"/>
              <a:t>Importance of interdisciplinary teams</a:t>
            </a:r>
          </a:p>
          <a:p>
            <a:pPr lvl="1"/>
            <a:r>
              <a:rPr lang="en-US" sz="2500" dirty="0" smtClean="0"/>
              <a:t>Health care, behavioral health, community resource agencies</a:t>
            </a:r>
          </a:p>
          <a:p>
            <a:r>
              <a:rPr lang="en-US" sz="2500" dirty="0" smtClean="0"/>
              <a:t>Idea of “Ethical Humility”</a:t>
            </a:r>
          </a:p>
        </p:txBody>
      </p:sp>
    </p:spTree>
    <p:extLst>
      <p:ext uri="{BB962C8B-B14F-4D97-AF65-F5344CB8AC3E}">
        <p14:creationId xmlns:p14="http://schemas.microsoft.com/office/powerpoint/2010/main" val="338524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Ethical Dilemmas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9480844"/>
              </p:ext>
            </p:extLst>
          </p:nvPr>
        </p:nvGraphicFramePr>
        <p:xfrm>
          <a:off x="1327759" y="452718"/>
          <a:ext cx="10095978" cy="617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3133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decisions are rational, not rationalizations </a:t>
            </a:r>
            <a:r>
              <a:rPr lang="en-US" sz="1800" dirty="0"/>
              <a:t>(Hardy)</a:t>
            </a:r>
          </a:p>
        </p:txBody>
      </p:sp>
      <p:sp>
        <p:nvSpPr>
          <p:cNvPr id="3" name="Content Placeholder 2"/>
          <p:cNvSpPr>
            <a:spLocks noGrp="1"/>
          </p:cNvSpPr>
          <p:nvPr>
            <p:ph idx="1"/>
          </p:nvPr>
        </p:nvSpPr>
        <p:spPr/>
        <p:txBody>
          <a:bodyPr>
            <a:normAutofit/>
          </a:bodyPr>
          <a:lstStyle/>
          <a:p>
            <a:pPr marL="0" indent="0">
              <a:buNone/>
            </a:pPr>
            <a:endParaRPr lang="en-US" dirty="0" smtClean="0"/>
          </a:p>
          <a:p>
            <a:pPr>
              <a:buFont typeface="Wingdings" panose="05000000000000000000" pitchFamily="2" charset="2"/>
              <a:buChar char="Ø"/>
            </a:pPr>
            <a:r>
              <a:rPr lang="en-US" sz="3600" b="1" dirty="0"/>
              <a:t>Rational Decisions</a:t>
            </a:r>
            <a:r>
              <a:rPr lang="en-US" dirty="0" smtClean="0"/>
              <a:t> are the result of a careful reasoning process evaluating the effectiveness and ethics of options.</a:t>
            </a:r>
          </a:p>
          <a:p>
            <a:pPr>
              <a:buFont typeface="Wingdings" panose="05000000000000000000" pitchFamily="2" charset="2"/>
              <a:buChar char="Ø"/>
            </a:pPr>
            <a:endParaRPr lang="en-US" dirty="0" smtClean="0"/>
          </a:p>
          <a:p>
            <a:pPr>
              <a:buFont typeface="Wingdings" panose="05000000000000000000" pitchFamily="2" charset="2"/>
              <a:buChar char="Ø"/>
            </a:pPr>
            <a:r>
              <a:rPr lang="en-US" sz="3600" b="1" dirty="0"/>
              <a:t>Rationalizations</a:t>
            </a:r>
            <a:r>
              <a:rPr lang="en-US" dirty="0" smtClean="0"/>
              <a:t> are stated reasons developed to justify decisions the decision maker wants to make or has already made.    </a:t>
            </a:r>
            <a:endParaRPr lang="en-US" dirty="0"/>
          </a:p>
        </p:txBody>
      </p:sp>
    </p:spTree>
    <p:extLst>
      <p:ext uri="{BB962C8B-B14F-4D97-AF65-F5344CB8AC3E}">
        <p14:creationId xmlns:p14="http://schemas.microsoft.com/office/powerpoint/2010/main" val="3781144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ltLang="en-US" dirty="0"/>
              <a:t>Resolving Ethical Dilemmas</a:t>
            </a:r>
          </a:p>
        </p:txBody>
      </p:sp>
      <p:sp>
        <p:nvSpPr>
          <p:cNvPr id="372739" name="Rectangle 3"/>
          <p:cNvSpPr>
            <a:spLocks noGrp="1" noChangeArrowheads="1"/>
          </p:cNvSpPr>
          <p:nvPr>
            <p:ph idx="1"/>
          </p:nvPr>
        </p:nvSpPr>
        <p:spPr/>
        <p:txBody>
          <a:bodyPr>
            <a:normAutofit/>
          </a:bodyPr>
          <a:lstStyle/>
          <a:p>
            <a:r>
              <a:rPr lang="en-US" altLang="en-US" sz="2200" dirty="0"/>
              <a:t>Codes of ethics provide guidelines, but don’t necessarily tell us what to do.</a:t>
            </a:r>
          </a:p>
          <a:p>
            <a:pPr marL="114300" indent="0">
              <a:buNone/>
            </a:pPr>
            <a:endParaRPr lang="en-US" altLang="en-US" sz="2200" dirty="0"/>
          </a:p>
          <a:p>
            <a:r>
              <a:rPr lang="en-US" altLang="en-US" sz="2200" dirty="0"/>
              <a:t>There is typically no “right” answer, and often no easy answer.</a:t>
            </a:r>
          </a:p>
          <a:p>
            <a:pPr marL="114300" indent="0">
              <a:buNone/>
            </a:pPr>
            <a:endParaRPr lang="en-US" altLang="en-US" sz="2200" dirty="0"/>
          </a:p>
          <a:p>
            <a:r>
              <a:rPr lang="en-US" altLang="en-US" sz="2200" dirty="0"/>
              <a:t>Negotiating ethical dilemmas and decisions in general is a life-long learning process.  </a:t>
            </a:r>
          </a:p>
          <a:p>
            <a:endParaRPr lang="en-US" altLang="en-US" sz="2200" dirty="0"/>
          </a:p>
          <a:p>
            <a:endParaRPr lang="en-US" altLang="en-US" sz="2200" dirty="0"/>
          </a:p>
          <a:p>
            <a:endParaRPr lang="en-US" altLang="en-US" sz="2200" dirty="0"/>
          </a:p>
        </p:txBody>
      </p:sp>
    </p:spTree>
    <p:extLst>
      <p:ext uri="{BB962C8B-B14F-4D97-AF65-F5344CB8AC3E}">
        <p14:creationId xmlns:p14="http://schemas.microsoft.com/office/powerpoint/2010/main" val="3439103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Kohlberg’s Moral Development</a:t>
            </a:r>
            <a:endParaRPr lang="en-US" dirty="0"/>
          </a:p>
        </p:txBody>
      </p:sp>
      <p:sp>
        <p:nvSpPr>
          <p:cNvPr id="3" name="Content Placeholder 2"/>
          <p:cNvSpPr>
            <a:spLocks noGrp="1"/>
          </p:cNvSpPr>
          <p:nvPr>
            <p:ph idx="1"/>
          </p:nvPr>
        </p:nvSpPr>
        <p:spPr>
          <a:xfrm>
            <a:off x="760021" y="1676400"/>
            <a:ext cx="9755579" cy="4953000"/>
          </a:xfrm>
        </p:spPr>
        <p:txBody>
          <a:bodyPr>
            <a:normAutofit fontScale="85000" lnSpcReduction="20000"/>
          </a:bodyPr>
          <a:lstStyle/>
          <a:p>
            <a:pPr marL="0" indent="0">
              <a:buNone/>
            </a:pPr>
            <a:r>
              <a:rPr lang="en-US" sz="2900" dirty="0"/>
              <a:t>Heinz’s wife was dying from a particular type of cancer. Doctors said a new drug might save her. The drug had been discovered by a local chemist and </a:t>
            </a:r>
            <a:r>
              <a:rPr lang="en-US" sz="2900" dirty="0" smtClean="0"/>
              <a:t>Heinz </a:t>
            </a:r>
            <a:r>
              <a:rPr lang="en-US" sz="2900" dirty="0"/>
              <a:t>tried desperately to buy some, but the chemist was charging ten times the money it cost to make the drug and this was much more </a:t>
            </a:r>
            <a:r>
              <a:rPr lang="en-US" sz="2900" dirty="0" smtClean="0"/>
              <a:t>than </a:t>
            </a:r>
            <a:r>
              <a:rPr lang="en-US" sz="2900" dirty="0"/>
              <a:t>Heinz could afford.</a:t>
            </a:r>
          </a:p>
          <a:p>
            <a:pPr marL="0" indent="0">
              <a:buNone/>
            </a:pPr>
            <a:endParaRPr lang="en-US" sz="2900" dirty="0"/>
          </a:p>
          <a:p>
            <a:pPr marL="0" indent="0">
              <a:buNone/>
            </a:pPr>
            <a:r>
              <a:rPr lang="en-US" sz="2900" dirty="0"/>
              <a:t>Heinz could only raise half the money, even after help from family and friends. He explained to the chemist that his wife was dying and asked if he could have the drug cheaper or pay the rest of the money later. The chemist refused saying that he had discovered the drug and was going to make money from it. The husband was desperate to save his wife, so later that night he broke into the chemist’s and stole the drug.</a:t>
            </a:r>
          </a:p>
          <a:p>
            <a:endParaRPr lang="en-US" dirty="0"/>
          </a:p>
        </p:txBody>
      </p:sp>
    </p:spTree>
    <p:extLst>
      <p:ext uri="{BB962C8B-B14F-4D97-AF65-F5344CB8AC3E}">
        <p14:creationId xmlns:p14="http://schemas.microsoft.com/office/powerpoint/2010/main" val="4199095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ptical illusion double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56" y="1191865"/>
            <a:ext cx="3564656" cy="49934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ptical illusion doubl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745" y="3946816"/>
            <a:ext cx="3489846" cy="27065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optical illusion double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637" y="263783"/>
            <a:ext cx="4566738" cy="352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6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5573" y="644046"/>
            <a:ext cx="10108504" cy="1219200"/>
          </a:xfrm>
        </p:spPr>
        <p:txBody>
          <a:bodyPr>
            <a:normAutofit fontScale="90000"/>
          </a:bodyPr>
          <a:lstStyle/>
          <a:p>
            <a:pPr eaLnBrk="1" hangingPunct="1"/>
            <a:r>
              <a:rPr lang="en-US" altLang="en-US" dirty="0" smtClean="0">
                <a:ea typeface="ヒラギノ角ゴ Pro W3" pitchFamily="1" charset="-128"/>
              </a:rPr>
              <a:t>Reamer’</a:t>
            </a:r>
            <a:r>
              <a:rPr lang="en-US" altLang="ja-JP" dirty="0" smtClean="0">
                <a:ea typeface="ヒラギノ角ゴ Pro W3" pitchFamily="1" charset="-128"/>
              </a:rPr>
              <a:t>s Steps in Ethical Decision-Making </a:t>
            </a:r>
            <a:br>
              <a:rPr lang="en-US" altLang="ja-JP" dirty="0" smtClean="0">
                <a:ea typeface="ヒラギノ角ゴ Pro W3" pitchFamily="1" charset="-128"/>
              </a:rPr>
            </a:br>
            <a:r>
              <a:rPr lang="en-US" altLang="ja-JP" sz="1600" dirty="0">
                <a:ea typeface="ヒラギノ角ゴ Pro W3" pitchFamily="1" charset="-128"/>
              </a:rPr>
              <a:t>(</a:t>
            </a:r>
            <a:r>
              <a:rPr lang="en-US" altLang="ja-JP" sz="1600" dirty="0" err="1">
                <a:ea typeface="ヒラギノ角ゴ Pro W3" pitchFamily="1" charset="-128"/>
              </a:rPr>
              <a:t>Birkenmaier</a:t>
            </a:r>
            <a:r>
              <a:rPr lang="en-US" altLang="ja-JP" sz="1600" dirty="0">
                <a:ea typeface="ヒラギノ角ゴ Pro W3" pitchFamily="1" charset="-128"/>
              </a:rPr>
              <a:t>, et. Al.)</a:t>
            </a:r>
            <a:endParaRPr lang="en-US" altLang="en-US" sz="1600" dirty="0">
              <a:ea typeface="ヒラギノ角ゴ Pro W3" pitchFamily="1" charset="-128"/>
            </a:endParaRPr>
          </a:p>
        </p:txBody>
      </p:sp>
      <p:sp>
        <p:nvSpPr>
          <p:cNvPr id="25603" name="Content Placeholder 2"/>
          <p:cNvSpPr>
            <a:spLocks noGrp="1"/>
          </p:cNvSpPr>
          <p:nvPr>
            <p:ph idx="1"/>
          </p:nvPr>
        </p:nvSpPr>
        <p:spPr>
          <a:xfrm>
            <a:off x="826719" y="1863246"/>
            <a:ext cx="9645040" cy="4689953"/>
          </a:xfrm>
        </p:spPr>
        <p:txBody>
          <a:bodyPr>
            <a:normAutofit/>
          </a:bodyPr>
          <a:lstStyle/>
          <a:p>
            <a:pPr eaLnBrk="1" hangingPunct="1"/>
            <a:r>
              <a:rPr lang="en-US" altLang="en-US" sz="2500" dirty="0">
                <a:ea typeface="ヒラギノ角ゴ Pro W3" pitchFamily="1" charset="-128"/>
              </a:rPr>
              <a:t>Identify conflicting ethical issues, values, and duties</a:t>
            </a:r>
          </a:p>
          <a:p>
            <a:pPr eaLnBrk="1" hangingPunct="1"/>
            <a:r>
              <a:rPr lang="en-US" altLang="en-US" sz="2500" dirty="0">
                <a:ea typeface="ヒラギノ角ゴ Pro W3" pitchFamily="1" charset="-128"/>
              </a:rPr>
              <a:t>Identify those who are likely to be affected by the decision</a:t>
            </a:r>
          </a:p>
          <a:p>
            <a:pPr eaLnBrk="1" hangingPunct="1"/>
            <a:r>
              <a:rPr lang="en-US" altLang="en-US" sz="2500" dirty="0">
                <a:ea typeface="ヒラギノ角ゴ Pro W3" pitchFamily="1" charset="-128"/>
              </a:rPr>
              <a:t>Identify possible courses of action and their respective risks and benefits</a:t>
            </a:r>
          </a:p>
          <a:p>
            <a:pPr eaLnBrk="1" hangingPunct="1"/>
            <a:r>
              <a:rPr lang="en-US" altLang="en-US" sz="2500" dirty="0">
                <a:ea typeface="ヒラギノ角ゴ Pro W3" pitchFamily="1" charset="-128"/>
              </a:rPr>
              <a:t>Examine reasons in favor of and opposed to each action</a:t>
            </a:r>
          </a:p>
          <a:p>
            <a:pPr eaLnBrk="1" hangingPunct="1"/>
            <a:r>
              <a:rPr lang="en-US" altLang="en-US" sz="2500" dirty="0">
                <a:ea typeface="ヒラギノ角ゴ Pro W3" pitchFamily="1" charset="-128"/>
              </a:rPr>
              <a:t>Consult with colleagues and experts</a:t>
            </a:r>
          </a:p>
          <a:p>
            <a:pPr eaLnBrk="1" hangingPunct="1"/>
            <a:r>
              <a:rPr lang="en-US" altLang="en-US" sz="2500" dirty="0">
                <a:ea typeface="ヒラギノ角ゴ Pro W3" pitchFamily="1" charset="-128"/>
              </a:rPr>
              <a:t>Document decision</a:t>
            </a:r>
          </a:p>
          <a:p>
            <a:pPr eaLnBrk="1" hangingPunct="1"/>
            <a:r>
              <a:rPr lang="en-US" altLang="en-US" sz="2500" dirty="0">
                <a:ea typeface="ヒラギノ角ゴ Pro W3" pitchFamily="1" charset="-128"/>
              </a:rPr>
              <a:t>Monitor and evaluate decision</a:t>
            </a:r>
          </a:p>
          <a:p>
            <a:pPr lvl="1" eaLnBrk="1" hangingPunct="1"/>
            <a:endParaRPr lang="en-US" altLang="en-US" sz="2800" dirty="0">
              <a:ea typeface="ヒラギノ角ゴ Pro W3" pitchFamily="1" charset="-128"/>
            </a:endParaRPr>
          </a:p>
          <a:p>
            <a:pPr lvl="1" eaLnBrk="1" hangingPunct="1"/>
            <a:endParaRPr lang="en-US" altLang="en-US" dirty="0" smtClean="0">
              <a:ea typeface="ヒラギノ角ゴ Pro W3" pitchFamily="1" charset="-128"/>
            </a:endParaRPr>
          </a:p>
          <a:p>
            <a:pPr eaLnBrk="1" hangingPunct="1">
              <a:buFont typeface="Wingdings" pitchFamily="2" charset="2"/>
              <a:buNone/>
            </a:pPr>
            <a:endParaRPr lang="en-US" altLang="en-US" dirty="0" smtClean="0">
              <a:ea typeface="ヒラギノ角ゴ Pro W3" pitchFamily="1" charset="-128"/>
            </a:endParaRPr>
          </a:p>
          <a:p>
            <a:pPr eaLnBrk="1" hangingPunct="1"/>
            <a:endParaRPr lang="en-US" altLang="en-US" dirty="0" smtClean="0">
              <a:ea typeface="ヒラギノ角ゴ Pro W3" pitchFamily="1" charset="-128"/>
            </a:endParaRPr>
          </a:p>
          <a:p>
            <a:pPr eaLnBrk="1" hangingPunct="1"/>
            <a:endParaRPr lang="en-US" altLang="en-US" dirty="0" smtClean="0">
              <a:ea typeface="ヒラギノ角ゴ Pro W3" pitchFamily="1" charset="-128"/>
            </a:endParaRPr>
          </a:p>
        </p:txBody>
      </p:sp>
    </p:spTree>
    <p:extLst>
      <p:ext uri="{BB962C8B-B14F-4D97-AF65-F5344CB8AC3E}">
        <p14:creationId xmlns:p14="http://schemas.microsoft.com/office/powerpoint/2010/main" val="157499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Guardianship Responsibilities and Ethical Principles and overlap with NASW and ND Social Work Codes of Ethics</a:t>
            </a:r>
          </a:p>
          <a:p>
            <a:r>
              <a:rPr lang="en-US" dirty="0" smtClean="0"/>
              <a:t>Ethical Decision Making Models</a:t>
            </a:r>
          </a:p>
          <a:p>
            <a:r>
              <a:rPr lang="en-US" dirty="0" smtClean="0"/>
              <a:t>Ethical Scenarios and Application of Decision Making Models </a:t>
            </a:r>
            <a:endParaRPr lang="en-US" dirty="0"/>
          </a:p>
        </p:txBody>
      </p:sp>
    </p:spTree>
    <p:extLst>
      <p:ext uri="{BB962C8B-B14F-4D97-AF65-F5344CB8AC3E}">
        <p14:creationId xmlns:p14="http://schemas.microsoft.com/office/powerpoint/2010/main" val="23822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50492" cy="1400530"/>
          </a:xfrm>
        </p:spPr>
        <p:txBody>
          <a:bodyPr/>
          <a:lstStyle/>
          <a:p>
            <a:r>
              <a:rPr lang="en-US" dirty="0" smtClean="0"/>
              <a:t>Principles of Biomedical Ethics (2009)</a:t>
            </a:r>
            <a:endParaRPr lang="en-US" dirty="0"/>
          </a:p>
        </p:txBody>
      </p:sp>
      <p:sp>
        <p:nvSpPr>
          <p:cNvPr id="3" name="Content Placeholder 2"/>
          <p:cNvSpPr>
            <a:spLocks noGrp="1"/>
          </p:cNvSpPr>
          <p:nvPr>
            <p:ph idx="1"/>
          </p:nvPr>
        </p:nvSpPr>
        <p:spPr>
          <a:xfrm>
            <a:off x="1103312" y="1995054"/>
            <a:ext cx="9794332" cy="4505953"/>
          </a:xfrm>
        </p:spPr>
        <p:txBody>
          <a:bodyPr>
            <a:normAutofit/>
          </a:bodyPr>
          <a:lstStyle/>
          <a:p>
            <a:r>
              <a:rPr lang="en-US" sz="4300" dirty="0" smtClean="0"/>
              <a:t>Principle 1: Respect for Autonomy</a:t>
            </a:r>
          </a:p>
          <a:p>
            <a:r>
              <a:rPr lang="en-US" sz="4300" dirty="0" smtClean="0"/>
              <a:t>Principle 2: </a:t>
            </a:r>
            <a:r>
              <a:rPr lang="en-US" sz="4300" dirty="0" err="1" smtClean="0"/>
              <a:t>Nonmaleficence</a:t>
            </a:r>
            <a:endParaRPr lang="en-US" sz="4300" dirty="0" smtClean="0"/>
          </a:p>
          <a:p>
            <a:r>
              <a:rPr lang="en-US" sz="4300" dirty="0" smtClean="0"/>
              <a:t>Principle 3: Beneficence</a:t>
            </a:r>
          </a:p>
          <a:p>
            <a:r>
              <a:rPr lang="en-US" sz="4300" dirty="0" smtClean="0"/>
              <a:t>Principle 4: Justice</a:t>
            </a:r>
          </a:p>
          <a:p>
            <a:endParaRPr lang="en-US" sz="4300" dirty="0"/>
          </a:p>
        </p:txBody>
      </p:sp>
    </p:spTree>
    <p:extLst>
      <p:ext uri="{BB962C8B-B14F-4D97-AF65-F5344CB8AC3E}">
        <p14:creationId xmlns:p14="http://schemas.microsoft.com/office/powerpoint/2010/main" val="364848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090805"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Tree>
    <p:extLst>
      <p:ext uri="{BB962C8B-B14F-4D97-AF65-F5344CB8AC3E}">
        <p14:creationId xmlns:p14="http://schemas.microsoft.com/office/powerpoint/2010/main" val="338813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63374" y="291230"/>
            <a:ext cx="8153400" cy="990600"/>
          </a:xfrm>
        </p:spPr>
        <p:txBody>
          <a:bodyPr>
            <a:normAutofit fontScale="90000"/>
          </a:bodyPr>
          <a:lstStyle/>
          <a:p>
            <a:r>
              <a:rPr lang="en-US" altLang="en-US" dirty="0" smtClean="0">
                <a:ea typeface="ヒラギノ角ゴ Pro W3" pitchFamily="1" charset="-128"/>
              </a:rPr>
              <a:t>Right to Client Self Determination</a:t>
            </a:r>
          </a:p>
        </p:txBody>
      </p:sp>
      <p:sp>
        <p:nvSpPr>
          <p:cNvPr id="33795" name="Content Placeholder 2"/>
          <p:cNvSpPr>
            <a:spLocks noGrp="1"/>
          </p:cNvSpPr>
          <p:nvPr>
            <p:ph idx="1"/>
          </p:nvPr>
        </p:nvSpPr>
        <p:spPr>
          <a:xfrm>
            <a:off x="1189973" y="1600200"/>
            <a:ext cx="9100202" cy="5029200"/>
          </a:xfrm>
        </p:spPr>
        <p:txBody>
          <a:bodyPr/>
          <a:lstStyle/>
          <a:p>
            <a:r>
              <a:rPr lang="en-US" altLang="en-US" sz="2400" dirty="0">
                <a:ea typeface="ヒラギノ角ゴ Pro W3" pitchFamily="1" charset="-128"/>
              </a:rPr>
              <a:t>“This principle means that the client is ultimately in charge of making his own decisions and finding solutions to problems, regardless of whether a social worker agrees with his course of action. A social worker may provide guidance and help clients explore their options, but she may not allow her own opinions and personal biases to influence the client. This is a difficult dilemma that is created by the social worker's desire to act in the client's best interest and the need to respect his right to act in a way that he feels is best.”</a:t>
            </a:r>
          </a:p>
          <a:p>
            <a:pPr marL="114300" indent="0">
              <a:buNone/>
            </a:pPr>
            <a:endParaRPr lang="en-US" altLang="en-US" sz="2400" dirty="0">
              <a:ea typeface="ヒラギノ角ゴ Pro W3" pitchFamily="1" charset="-128"/>
            </a:endParaRPr>
          </a:p>
          <a:p>
            <a:r>
              <a:rPr lang="en-US" altLang="en-US" sz="1200" dirty="0">
                <a:ea typeface="ヒラギノ角ゴ Pro W3" pitchFamily="1" charset="-128"/>
              </a:rPr>
              <a:t>http://work.chron.com/list-ethical-dilemmas-facing-social-work-21946.html</a:t>
            </a:r>
          </a:p>
        </p:txBody>
      </p:sp>
    </p:spTree>
    <p:extLst>
      <p:ext uri="{BB962C8B-B14F-4D97-AF65-F5344CB8AC3E}">
        <p14:creationId xmlns:p14="http://schemas.microsoft.com/office/powerpoint/2010/main" val="327729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Best Interest </a:t>
            </a:r>
            <a:r>
              <a:rPr lang="en-US" dirty="0" smtClean="0"/>
              <a:t/>
            </a:r>
            <a:br>
              <a:rPr lang="en-US" dirty="0" smtClean="0"/>
            </a:br>
            <a:r>
              <a:rPr lang="en-US" sz="2500" dirty="0" smtClean="0"/>
              <a:t>(National Guardianship Association)</a:t>
            </a:r>
            <a:endParaRPr lang="en-US" sz="2500" dirty="0"/>
          </a:p>
        </p:txBody>
      </p:sp>
      <p:sp>
        <p:nvSpPr>
          <p:cNvPr id="3" name="Content Placeholder 2"/>
          <p:cNvSpPr>
            <a:spLocks noGrp="1"/>
          </p:cNvSpPr>
          <p:nvPr>
            <p:ph idx="1"/>
          </p:nvPr>
        </p:nvSpPr>
        <p:spPr>
          <a:xfrm>
            <a:off x="1103312" y="2052918"/>
            <a:ext cx="9255713" cy="4195481"/>
          </a:xfrm>
        </p:spPr>
        <p:txBody>
          <a:bodyPr>
            <a:noAutofit/>
          </a:bodyPr>
          <a:lstStyle/>
          <a:p>
            <a:r>
              <a:rPr lang="en-US" sz="3500" dirty="0" smtClean="0"/>
              <a:t>to </a:t>
            </a:r>
            <a:r>
              <a:rPr lang="en-US" sz="3500" dirty="0"/>
              <a:t>be used in decision-making when the guardian cannot determine the preference of the ward, or when the ward’s preference will cause substantial harm. Choices should reflect the least intrusive, least restrictive options that promote the ward’s wellbeing.</a:t>
            </a:r>
          </a:p>
        </p:txBody>
      </p:sp>
    </p:spTree>
    <p:extLst>
      <p:ext uri="{BB962C8B-B14F-4D97-AF65-F5344CB8AC3E}">
        <p14:creationId xmlns:p14="http://schemas.microsoft.com/office/powerpoint/2010/main" val="3958483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Substituted Judgement </a:t>
            </a:r>
            <a:br>
              <a:rPr lang="en-US" dirty="0" smtClean="0"/>
            </a:br>
            <a:r>
              <a:rPr lang="en-US" sz="2000" dirty="0" smtClean="0"/>
              <a:t>(National Guardianship Association)</a:t>
            </a:r>
            <a:endParaRPr lang="en-US" sz="2000" dirty="0"/>
          </a:p>
        </p:txBody>
      </p:sp>
      <p:sp>
        <p:nvSpPr>
          <p:cNvPr id="3" name="Content Placeholder 2"/>
          <p:cNvSpPr>
            <a:spLocks noGrp="1"/>
          </p:cNvSpPr>
          <p:nvPr>
            <p:ph idx="1"/>
          </p:nvPr>
        </p:nvSpPr>
        <p:spPr>
          <a:xfrm>
            <a:off x="1103312" y="1853248"/>
            <a:ext cx="9305817" cy="4395151"/>
          </a:xfrm>
        </p:spPr>
        <p:txBody>
          <a:bodyPr>
            <a:noAutofit/>
          </a:bodyPr>
          <a:lstStyle/>
          <a:p>
            <a:r>
              <a:rPr lang="en-US" sz="3500" dirty="0"/>
              <a:t>T</a:t>
            </a:r>
            <a:r>
              <a:rPr lang="en-US" sz="3500" dirty="0" smtClean="0"/>
              <a:t>his </a:t>
            </a:r>
            <a:r>
              <a:rPr lang="en-US" sz="3500" dirty="0"/>
              <a:t>decision-making tool promotes the self-determination of the ward in instances where the ward’s preference is known or can be determined. This option is ethically preferred and, when possible, the guardian shall make choices in conformity with the preference of the ward. </a:t>
            </a:r>
          </a:p>
        </p:txBody>
      </p:sp>
    </p:spTree>
    <p:extLst>
      <p:ext uri="{BB962C8B-B14F-4D97-AF65-F5344CB8AC3E}">
        <p14:creationId xmlns:p14="http://schemas.microsoft.com/office/powerpoint/2010/main" val="236295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549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to Consider </a:t>
            </a:r>
            <a:endParaRPr lang="en-US" dirty="0"/>
          </a:p>
        </p:txBody>
      </p:sp>
      <p:sp>
        <p:nvSpPr>
          <p:cNvPr id="3" name="Content Placeholder 2"/>
          <p:cNvSpPr>
            <a:spLocks noGrp="1"/>
          </p:cNvSpPr>
          <p:nvPr>
            <p:ph idx="1"/>
          </p:nvPr>
        </p:nvSpPr>
        <p:spPr/>
        <p:txBody>
          <a:bodyPr>
            <a:normAutofit/>
          </a:bodyPr>
          <a:lstStyle/>
          <a:p>
            <a:r>
              <a:rPr lang="en-US" sz="2600" dirty="0" smtClean="0"/>
              <a:t>Applicable laws</a:t>
            </a:r>
          </a:p>
          <a:p>
            <a:r>
              <a:rPr lang="en-US" sz="2600" dirty="0" smtClean="0"/>
              <a:t>Professional Codes of Ethics</a:t>
            </a:r>
          </a:p>
          <a:p>
            <a:r>
              <a:rPr lang="en-US" sz="2600" dirty="0" smtClean="0"/>
              <a:t>Agency Policy</a:t>
            </a:r>
          </a:p>
          <a:p>
            <a:r>
              <a:rPr lang="en-US" sz="2600" dirty="0" smtClean="0"/>
              <a:t>Evidence Based Practice</a:t>
            </a:r>
          </a:p>
          <a:p>
            <a:r>
              <a:rPr lang="en-US" sz="2600" dirty="0" smtClean="0"/>
              <a:t>Best Practice Guidelines</a:t>
            </a:r>
          </a:p>
          <a:p>
            <a:pPr lvl="1"/>
            <a:r>
              <a:rPr lang="en-US" sz="2600" dirty="0" smtClean="0"/>
              <a:t>NGA Standards of Practice</a:t>
            </a:r>
          </a:p>
          <a:p>
            <a:pPr marL="0" indent="0">
              <a:buNone/>
            </a:pPr>
            <a:endParaRPr lang="en-US" sz="2600" dirty="0" smtClean="0"/>
          </a:p>
        </p:txBody>
      </p:sp>
    </p:spTree>
    <p:extLst>
      <p:ext uri="{BB962C8B-B14F-4D97-AF65-F5344CB8AC3E}">
        <p14:creationId xmlns:p14="http://schemas.microsoft.com/office/powerpoint/2010/main" val="409463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How do I handle a situation when the ward’s values differ from my own values, or those of their involved family members?</a:t>
            </a:r>
            <a:endParaRPr lang="en-US" sz="4000" dirty="0"/>
          </a:p>
        </p:txBody>
      </p:sp>
    </p:spTree>
    <p:extLst>
      <p:ext uri="{BB962C8B-B14F-4D97-AF65-F5344CB8AC3E}">
        <p14:creationId xmlns:p14="http://schemas.microsoft.com/office/powerpoint/2010/main" val="342233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Ethical Principles</a:t>
            </a:r>
            <a:endParaRPr lang="en-US" dirty="0"/>
          </a:p>
        </p:txBody>
      </p:sp>
      <p:sp>
        <p:nvSpPr>
          <p:cNvPr id="3" name="Content Placeholder 2"/>
          <p:cNvSpPr>
            <a:spLocks noGrp="1"/>
          </p:cNvSpPr>
          <p:nvPr>
            <p:ph idx="1"/>
          </p:nvPr>
        </p:nvSpPr>
        <p:spPr>
          <a:xfrm>
            <a:off x="1103312" y="1615858"/>
            <a:ext cx="9969696" cy="5098093"/>
          </a:xfrm>
        </p:spPr>
        <p:txBody>
          <a:bodyPr>
            <a:normAutofit/>
          </a:bodyPr>
          <a:lstStyle/>
          <a:p>
            <a:r>
              <a:rPr lang="en-US" b="1" dirty="0" smtClean="0"/>
              <a:t>Client Right to Self Determination </a:t>
            </a:r>
            <a:r>
              <a:rPr lang="en-US" dirty="0" smtClean="0"/>
              <a:t>(NASW/ND Code of Ethics)</a:t>
            </a:r>
          </a:p>
          <a:p>
            <a:pPr lvl="1"/>
            <a:r>
              <a:rPr lang="en-US" dirty="0"/>
              <a:t>Self Determination comes from the core value of Dignity and Worth of the </a:t>
            </a:r>
            <a:r>
              <a:rPr lang="en-US" dirty="0" smtClean="0"/>
              <a:t>Person</a:t>
            </a:r>
          </a:p>
          <a:p>
            <a:r>
              <a:rPr lang="en-US" b="1" dirty="0" smtClean="0"/>
              <a:t>Acting in Client’s Best Interest </a:t>
            </a:r>
            <a:r>
              <a:rPr lang="en-US" dirty="0" smtClean="0"/>
              <a:t>(NASW Code of Ethics)</a:t>
            </a:r>
          </a:p>
          <a:p>
            <a:pPr lvl="1"/>
            <a:r>
              <a:rPr lang="en-US" dirty="0"/>
              <a:t>Our need to act in a client’s best interest comes from the core value of Service (Bryan, et. Al</a:t>
            </a:r>
            <a:r>
              <a:rPr lang="en-US" dirty="0" smtClean="0"/>
              <a:t>.)</a:t>
            </a:r>
          </a:p>
          <a:p>
            <a:pPr lvl="1"/>
            <a:endParaRPr lang="en-US" dirty="0" smtClean="0"/>
          </a:p>
          <a:p>
            <a:r>
              <a:rPr lang="en-US" b="1" dirty="0" smtClean="0"/>
              <a:t>National Guardianship Ethical Principles:</a:t>
            </a:r>
          </a:p>
          <a:p>
            <a:pPr lvl="1"/>
            <a:r>
              <a:rPr lang="en-US" dirty="0" smtClean="0"/>
              <a:t>A </a:t>
            </a:r>
            <a:r>
              <a:rPr lang="en-US" dirty="0"/>
              <a:t>guardian involves the person to the greatest extent possible in all decision </a:t>
            </a:r>
            <a:r>
              <a:rPr lang="en-US" dirty="0" smtClean="0"/>
              <a:t>making</a:t>
            </a:r>
          </a:p>
          <a:p>
            <a:pPr lvl="1"/>
            <a:r>
              <a:rPr lang="en-US" dirty="0"/>
              <a:t>4. A guardian identifies and advocates for the person’s goals, needs, and preferences. </a:t>
            </a:r>
            <a:endParaRPr lang="en-US" dirty="0" smtClean="0"/>
          </a:p>
          <a:p>
            <a:pPr lvl="1"/>
            <a:endParaRPr lang="en-US" dirty="0" smtClean="0"/>
          </a:p>
          <a:p>
            <a:r>
              <a:rPr lang="en-US" dirty="0"/>
              <a:t>Autonomy and Freedom (Ethical Principles Screen) </a:t>
            </a:r>
            <a:endParaRPr lang="en-US" dirty="0" smtClean="0"/>
          </a:p>
          <a:p>
            <a:endParaRPr lang="en-US" dirty="0"/>
          </a:p>
          <a:p>
            <a:pPr lvl="1"/>
            <a:endParaRPr lang="en-US" sz="2500" dirty="0"/>
          </a:p>
          <a:p>
            <a:endParaRPr lang="en-US" dirty="0"/>
          </a:p>
          <a:p>
            <a:endParaRPr lang="en-US" dirty="0"/>
          </a:p>
        </p:txBody>
      </p:sp>
    </p:spTree>
    <p:extLst>
      <p:ext uri="{BB962C8B-B14F-4D97-AF65-F5344CB8AC3E}">
        <p14:creationId xmlns:p14="http://schemas.microsoft.com/office/powerpoint/2010/main" val="217970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a:t>
            </a:r>
            <a:r>
              <a:rPr lang="en-US" dirty="0" smtClean="0"/>
              <a:t>Checklist</a:t>
            </a:r>
            <a:endParaRPr lang="en-US" dirty="0"/>
          </a:p>
        </p:txBody>
      </p:sp>
      <p:sp>
        <p:nvSpPr>
          <p:cNvPr id="3" name="Content Placeholder 2"/>
          <p:cNvSpPr>
            <a:spLocks noGrp="1"/>
          </p:cNvSpPr>
          <p:nvPr>
            <p:ph idx="1"/>
          </p:nvPr>
        </p:nvSpPr>
        <p:spPr/>
        <p:txBody>
          <a:bodyPr>
            <a:normAutofit lnSpcReduction="10000"/>
          </a:bodyPr>
          <a:lstStyle/>
          <a:p>
            <a:r>
              <a:rPr lang="en-US" dirty="0" smtClean="0"/>
              <a:t>Is </a:t>
            </a:r>
            <a:r>
              <a:rPr lang="en-US" dirty="0"/>
              <a:t>this decision within the limits of the guardian's authority?</a:t>
            </a:r>
          </a:p>
          <a:p>
            <a:pPr lvl="0"/>
            <a:r>
              <a:rPr lang="en-US" dirty="0"/>
              <a:t> What are the alternatives or options and possible outcomes of each action?</a:t>
            </a:r>
          </a:p>
          <a:p>
            <a:pPr lvl="0"/>
            <a:r>
              <a:rPr lang="en-US" dirty="0"/>
              <a:t> Is the action or treatment congruent with the values and beliefs of the ward?</a:t>
            </a:r>
          </a:p>
          <a:p>
            <a:pPr lvl="0"/>
            <a:r>
              <a:rPr lang="en-US" dirty="0"/>
              <a:t> What are the ward's feelings and wishes about it?</a:t>
            </a:r>
          </a:p>
          <a:p>
            <a:pPr lvl="0"/>
            <a:r>
              <a:rPr lang="en-US" dirty="0"/>
              <a:t> What are the risks and benefits to the ward if the action is taken?</a:t>
            </a:r>
          </a:p>
          <a:p>
            <a:pPr lvl="0"/>
            <a:r>
              <a:rPr lang="en-US" dirty="0"/>
              <a:t> What are the risks and benefits to the ward if no action is taken?</a:t>
            </a:r>
          </a:p>
          <a:p>
            <a:pPr lvl="0"/>
            <a:r>
              <a:rPr lang="en-US" dirty="0"/>
              <a:t> Is it the least restrictive/intrusive action or treatment available?</a:t>
            </a:r>
          </a:p>
          <a:p>
            <a:pPr lvl="0"/>
            <a:r>
              <a:rPr lang="en-US" dirty="0"/>
              <a:t> If the ward’s preference is unknown, is this action in the best interest of the ward?</a:t>
            </a:r>
          </a:p>
          <a:p>
            <a:endParaRPr lang="en-US" dirty="0"/>
          </a:p>
        </p:txBody>
      </p:sp>
    </p:spTree>
    <p:extLst>
      <p:ext uri="{BB962C8B-B14F-4D97-AF65-F5344CB8AC3E}">
        <p14:creationId xmlns:p14="http://schemas.microsoft.com/office/powerpoint/2010/main" val="283949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bkrukenberg\AppData\Local\Microsoft\Windows\Temporary Internet Files\Content.IE5\I0YSXLYR\mEcI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1524000"/>
            <a:ext cx="4158371" cy="401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3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a:bodyPr>
          <a:lstStyle/>
          <a:p>
            <a:r>
              <a:rPr lang="en-US" altLang="en-US" dirty="0" smtClean="0"/>
              <a:t>NASW Directives for Clients Lacking Decision Making Capacity </a:t>
            </a:r>
            <a:r>
              <a:rPr lang="en-US" altLang="en-US" sz="1800" dirty="0" smtClean="0"/>
              <a:t>(</a:t>
            </a:r>
            <a:r>
              <a:rPr lang="en-US" altLang="en-US" sz="1800" dirty="0" err="1" smtClean="0"/>
              <a:t>Bonifas</a:t>
            </a:r>
            <a:r>
              <a:rPr lang="en-US" altLang="en-US" sz="1800" dirty="0"/>
              <a:t>)</a:t>
            </a:r>
          </a:p>
        </p:txBody>
      </p:sp>
      <p:sp>
        <p:nvSpPr>
          <p:cNvPr id="362499" name="Rectangle 3"/>
          <p:cNvSpPr>
            <a:spLocks noGrp="1" noChangeArrowheads="1"/>
          </p:cNvSpPr>
          <p:nvPr>
            <p:ph idx="1"/>
          </p:nvPr>
        </p:nvSpPr>
        <p:spPr>
          <a:xfrm>
            <a:off x="739036" y="2342366"/>
            <a:ext cx="10246290" cy="4171167"/>
          </a:xfrm>
        </p:spPr>
        <p:txBody>
          <a:bodyPr>
            <a:normAutofit/>
          </a:bodyPr>
          <a:lstStyle/>
          <a:p>
            <a:r>
              <a:rPr lang="en-US" altLang="en-US" i="1" dirty="0" smtClean="0"/>
              <a:t>When </a:t>
            </a:r>
            <a:r>
              <a:rPr lang="en-US" altLang="en-US" i="1" dirty="0"/>
              <a:t>social workers act on behalf of clients who lack the capacity to make informed decisions, social workers should take reasonable steps to safeguard the interests and rights of those clients</a:t>
            </a:r>
            <a:r>
              <a:rPr lang="en-US" altLang="en-US" i="1" dirty="0" smtClean="0"/>
              <a:t>.</a:t>
            </a:r>
          </a:p>
          <a:p>
            <a:endParaRPr lang="en-US" altLang="en-US" sz="2200" i="1" dirty="0"/>
          </a:p>
          <a:p>
            <a:r>
              <a:rPr lang="en-US" altLang="en-US" i="1" dirty="0"/>
              <a:t>In instances when clients lack the capacity to provide informed consent, social workers should protect clients</a:t>
            </a:r>
            <a:r>
              <a:rPr lang="en-US" altLang="en-US" i="1" dirty="0">
                <a:latin typeface="Lucida Grande" pitchFamily="1" charset="0"/>
              </a:rPr>
              <a:t>’</a:t>
            </a:r>
            <a:r>
              <a:rPr lang="en-US" altLang="en-US" i="1" dirty="0"/>
              <a:t> interests by seeking permission from an appropriate third party, informing clients consistent with the clients</a:t>
            </a:r>
            <a:r>
              <a:rPr lang="en-US" altLang="en-US" i="1" dirty="0">
                <a:latin typeface="Lucida Grande" pitchFamily="1" charset="0"/>
              </a:rPr>
              <a:t>’</a:t>
            </a:r>
            <a:r>
              <a:rPr lang="en-US" altLang="en-US" i="1" dirty="0"/>
              <a:t> level of understanding. In such instances…seek to ensure that the third party acts in a manner consistent with clients</a:t>
            </a:r>
            <a:r>
              <a:rPr lang="en-US" altLang="en-US" i="1" dirty="0">
                <a:latin typeface="Lucida Grande" pitchFamily="1" charset="0"/>
              </a:rPr>
              <a:t>’</a:t>
            </a:r>
            <a:r>
              <a:rPr lang="en-US" altLang="en-US" i="1" dirty="0"/>
              <a:t> wishes and interests…take reasonable steps to enhance such clients</a:t>
            </a:r>
            <a:r>
              <a:rPr lang="en-US" altLang="en-US" i="1" dirty="0">
                <a:latin typeface="Lucida Grande" pitchFamily="1" charset="0"/>
              </a:rPr>
              <a:t>’</a:t>
            </a:r>
            <a:r>
              <a:rPr lang="en-US" altLang="en-US" i="1" dirty="0"/>
              <a:t> ability to give informed consent.</a:t>
            </a:r>
            <a:endParaRPr lang="en-US" altLang="en-US" dirty="0"/>
          </a:p>
          <a:p>
            <a:endParaRPr lang="en-US" altLang="en-US" dirty="0"/>
          </a:p>
        </p:txBody>
      </p:sp>
      <p:sp>
        <p:nvSpPr>
          <p:cNvPr id="362500" name="Rectangle 4"/>
          <p:cNvSpPr>
            <a:spLocks noChangeArrowheads="1"/>
          </p:cNvSpPr>
          <p:nvPr/>
        </p:nvSpPr>
        <p:spPr bwMode="auto">
          <a:xfrm>
            <a:off x="1666875" y="62753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spcBef>
                <a:spcPct val="0"/>
              </a:spcBef>
              <a:buClrTx/>
              <a:buSzTx/>
              <a:buFontTx/>
              <a:buNone/>
            </a:pPr>
            <a:endParaRPr lang="en-US" altLang="en-US" sz="2400">
              <a:latin typeface="Arial" charset="0"/>
              <a:ea typeface="ＭＳ Ｐゴシック" pitchFamily="1" charset="-128"/>
            </a:endParaRPr>
          </a:p>
        </p:txBody>
      </p:sp>
    </p:spTree>
    <p:extLst>
      <p:ext uri="{BB962C8B-B14F-4D97-AF65-F5344CB8AC3E}">
        <p14:creationId xmlns:p14="http://schemas.microsoft.com/office/powerpoint/2010/main" val="698764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Substituted Judgement</a:t>
            </a:r>
            <a:endParaRPr lang="en-US" dirty="0"/>
          </a:p>
        </p:txBody>
      </p:sp>
      <p:sp>
        <p:nvSpPr>
          <p:cNvPr id="3" name="Content Placeholder 2"/>
          <p:cNvSpPr>
            <a:spLocks noGrp="1"/>
          </p:cNvSpPr>
          <p:nvPr>
            <p:ph idx="1"/>
          </p:nvPr>
        </p:nvSpPr>
        <p:spPr>
          <a:xfrm>
            <a:off x="1103312" y="1653436"/>
            <a:ext cx="8946541" cy="4594963"/>
          </a:xfrm>
        </p:spPr>
        <p:txBody>
          <a:bodyPr>
            <a:normAutofit/>
          </a:bodyPr>
          <a:lstStyle/>
          <a:p>
            <a:r>
              <a:rPr lang="en-US" dirty="0" smtClean="0"/>
              <a:t>Refers </a:t>
            </a:r>
            <a:r>
              <a:rPr lang="en-US" dirty="0"/>
              <a:t>to the requirement that the guardian make decisions that reflect what the ward would have decided if he or she were capable of making the </a:t>
            </a:r>
            <a:r>
              <a:rPr lang="en-US" dirty="0" smtClean="0"/>
              <a:t>decision</a:t>
            </a:r>
          </a:p>
          <a:p>
            <a:r>
              <a:rPr lang="en-US" dirty="0" smtClean="0"/>
              <a:t>If unable </a:t>
            </a:r>
            <a:r>
              <a:rPr lang="en-US" dirty="0"/>
              <a:t>to determine what the ward would have decided, </a:t>
            </a:r>
            <a:r>
              <a:rPr lang="en-US" dirty="0" smtClean="0"/>
              <a:t>required </a:t>
            </a:r>
            <a:r>
              <a:rPr lang="en-US" dirty="0"/>
              <a:t>to make decisions based on the best interest of the ward. You are always encouraged to discuss situations with the ward’s caregivers, family, and friends unless doing so would violate the ward’s </a:t>
            </a:r>
            <a:r>
              <a:rPr lang="en-US" dirty="0" smtClean="0"/>
              <a:t>privacy</a:t>
            </a:r>
          </a:p>
          <a:p>
            <a:r>
              <a:rPr lang="en-US" dirty="0" smtClean="0"/>
              <a:t>When </a:t>
            </a:r>
            <a:r>
              <a:rPr lang="en-US" dirty="0"/>
              <a:t>making decisions based on the best interest of the ward, you must select the least intrusive, least restrictive course of action</a:t>
            </a:r>
            <a:r>
              <a:rPr lang="en-US" dirty="0" smtClean="0"/>
              <a:t>.</a:t>
            </a:r>
          </a:p>
          <a:p>
            <a:endParaRPr lang="en-US" dirty="0"/>
          </a:p>
          <a:p>
            <a:pPr marL="0" indent="0">
              <a:buNone/>
            </a:pPr>
            <a:r>
              <a:rPr lang="en-US" dirty="0" smtClean="0"/>
              <a:t>(New Guardian Guidelines, ND Courts Adult Guardianship)</a:t>
            </a:r>
            <a:endParaRPr lang="en-US" dirty="0"/>
          </a:p>
        </p:txBody>
      </p:sp>
    </p:spTree>
    <p:extLst>
      <p:ext uri="{BB962C8B-B14F-4D97-AF65-F5344CB8AC3E}">
        <p14:creationId xmlns:p14="http://schemas.microsoft.com/office/powerpoint/2010/main" val="204460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500" dirty="0" smtClean="0"/>
              <a:t>What guidance is there for decisions pertaining to medication permissions/administration? </a:t>
            </a:r>
            <a:endParaRPr lang="en-US" sz="4500" dirty="0"/>
          </a:p>
        </p:txBody>
      </p:sp>
    </p:spTree>
    <p:extLst>
      <p:ext uri="{BB962C8B-B14F-4D97-AF65-F5344CB8AC3E}">
        <p14:creationId xmlns:p14="http://schemas.microsoft.com/office/powerpoint/2010/main" val="1080954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Ethical Principles</a:t>
            </a:r>
            <a:endParaRPr lang="en-US" dirty="0"/>
          </a:p>
        </p:txBody>
      </p:sp>
      <p:sp>
        <p:nvSpPr>
          <p:cNvPr id="3" name="Content Placeholder 2"/>
          <p:cNvSpPr>
            <a:spLocks noGrp="1"/>
          </p:cNvSpPr>
          <p:nvPr>
            <p:ph idx="1"/>
          </p:nvPr>
        </p:nvSpPr>
        <p:spPr>
          <a:xfrm>
            <a:off x="1103312" y="1716066"/>
            <a:ext cx="9907066" cy="4532333"/>
          </a:xfrm>
        </p:spPr>
        <p:txBody>
          <a:bodyPr>
            <a:normAutofit/>
          </a:bodyPr>
          <a:lstStyle/>
          <a:p>
            <a:r>
              <a:rPr lang="en-US" dirty="0" smtClean="0"/>
              <a:t>NASW/ND Code of Ethics</a:t>
            </a:r>
          </a:p>
          <a:p>
            <a:pPr lvl="1"/>
            <a:r>
              <a:rPr lang="en-US" dirty="0" smtClean="0"/>
              <a:t>Informed Consent</a:t>
            </a:r>
          </a:p>
          <a:p>
            <a:pPr lvl="1"/>
            <a:r>
              <a:rPr lang="en-US" dirty="0" smtClean="0"/>
              <a:t>Client Right to Self Determination</a:t>
            </a:r>
          </a:p>
          <a:p>
            <a:pPr lvl="1"/>
            <a:r>
              <a:rPr lang="en-US" dirty="0" smtClean="0"/>
              <a:t>Acting in Client’s Beset Interest</a:t>
            </a:r>
          </a:p>
          <a:p>
            <a:endParaRPr lang="en-US" dirty="0"/>
          </a:p>
          <a:p>
            <a:r>
              <a:rPr lang="en-US" dirty="0" smtClean="0"/>
              <a:t>National Guardianship Association Ethical Principles</a:t>
            </a:r>
          </a:p>
          <a:p>
            <a:pPr lvl="1"/>
            <a:r>
              <a:rPr lang="en-US" dirty="0" smtClean="0"/>
              <a:t>2</a:t>
            </a:r>
            <a:r>
              <a:rPr lang="en-US" dirty="0"/>
              <a:t>. A guardian involves the person to the greatest extent possible in all decision making. </a:t>
            </a:r>
          </a:p>
          <a:p>
            <a:pPr lvl="1"/>
            <a:r>
              <a:rPr lang="en-US" dirty="0" smtClean="0"/>
              <a:t>4</a:t>
            </a:r>
            <a:r>
              <a:rPr lang="en-US" dirty="0"/>
              <a:t>. A guardian identifies and advocates for the person’s goals, needs, and preferences. </a:t>
            </a:r>
          </a:p>
          <a:p>
            <a:endParaRPr lang="en-US" dirty="0" smtClean="0"/>
          </a:p>
          <a:p>
            <a:endParaRPr lang="en-US" dirty="0"/>
          </a:p>
        </p:txBody>
      </p:sp>
    </p:spTree>
    <p:extLst>
      <p:ext uri="{BB962C8B-B14F-4D97-AF65-F5344CB8AC3E}">
        <p14:creationId xmlns:p14="http://schemas.microsoft.com/office/powerpoint/2010/main" val="1477270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to Consider</a:t>
            </a:r>
            <a:endParaRPr lang="en-US" dirty="0"/>
          </a:p>
        </p:txBody>
      </p:sp>
      <p:sp>
        <p:nvSpPr>
          <p:cNvPr id="3" name="Content Placeholder 2"/>
          <p:cNvSpPr>
            <a:spLocks noGrp="1"/>
          </p:cNvSpPr>
          <p:nvPr>
            <p:ph idx="1"/>
          </p:nvPr>
        </p:nvSpPr>
        <p:spPr/>
        <p:txBody>
          <a:bodyPr>
            <a:normAutofit fontScale="92500"/>
          </a:bodyPr>
          <a:lstStyle/>
          <a:p>
            <a:r>
              <a:rPr lang="en-US" sz="3000" dirty="0"/>
              <a:t>In deciding whether or not it is in the ward's best interests, the guardian must consider:</a:t>
            </a:r>
          </a:p>
          <a:p>
            <a:pPr lvl="1"/>
            <a:r>
              <a:rPr lang="en-US" sz="2800" dirty="0"/>
              <a:t>The invasiveness of the medication or treatment.</a:t>
            </a:r>
          </a:p>
          <a:p>
            <a:pPr lvl="1"/>
            <a:r>
              <a:rPr lang="en-US" sz="2800" dirty="0"/>
              <a:t>The likely benefits of the medication or treatment.</a:t>
            </a:r>
          </a:p>
          <a:p>
            <a:pPr lvl="1"/>
            <a:r>
              <a:rPr lang="en-US" sz="2800" dirty="0"/>
              <a:t>The side effects of the medication or treatment</a:t>
            </a:r>
          </a:p>
          <a:p>
            <a:endParaRPr lang="en-US" dirty="0" smtClean="0"/>
          </a:p>
          <a:p>
            <a:endParaRPr lang="en-US" dirty="0"/>
          </a:p>
          <a:p>
            <a:pPr marL="0" indent="0">
              <a:buNone/>
            </a:pPr>
            <a:r>
              <a:rPr lang="en-US" dirty="0" smtClean="0"/>
              <a:t>(Wisconsin DHS, 2014)</a:t>
            </a:r>
            <a:endParaRPr lang="en-US" dirty="0"/>
          </a:p>
        </p:txBody>
      </p:sp>
    </p:spTree>
    <p:extLst>
      <p:ext uri="{BB962C8B-B14F-4D97-AF65-F5344CB8AC3E}">
        <p14:creationId xmlns:p14="http://schemas.microsoft.com/office/powerpoint/2010/main" val="22373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25440" cy="1400530"/>
          </a:xfrm>
        </p:spPr>
        <p:txBody>
          <a:bodyPr/>
          <a:lstStyle/>
          <a:p>
            <a:r>
              <a:rPr lang="en-US" dirty="0" smtClean="0"/>
              <a:t>NGA Standards of Practice Checklist</a:t>
            </a:r>
            <a:endParaRPr lang="en-US" dirty="0"/>
          </a:p>
        </p:txBody>
      </p:sp>
      <p:sp>
        <p:nvSpPr>
          <p:cNvPr id="3" name="Content Placeholder 2"/>
          <p:cNvSpPr>
            <a:spLocks noGrp="1"/>
          </p:cNvSpPr>
          <p:nvPr>
            <p:ph idx="1"/>
          </p:nvPr>
        </p:nvSpPr>
        <p:spPr>
          <a:xfrm>
            <a:off x="87681" y="1227552"/>
            <a:ext cx="11386159" cy="5311034"/>
          </a:xfrm>
        </p:spPr>
        <p:txBody>
          <a:bodyPr>
            <a:normAutofit fontScale="85000" lnSpcReduction="10000"/>
          </a:bodyPr>
          <a:lstStyle/>
          <a:p>
            <a:pPr marL="0" indent="0">
              <a:lnSpc>
                <a:spcPct val="110000"/>
              </a:lnSpc>
              <a:spcBef>
                <a:spcPts val="0"/>
              </a:spcBef>
              <a:buNone/>
            </a:pPr>
            <a:r>
              <a:rPr lang="en-US" dirty="0"/>
              <a:t>NGA Standard 14 </a:t>
            </a:r>
            <a:r>
              <a:rPr lang="en-US" dirty="0" smtClean="0"/>
              <a:t>– Decision</a:t>
            </a:r>
            <a:r>
              <a:rPr lang="en-US" dirty="0"/>
              <a:t> Making About Medical Treatment </a:t>
            </a:r>
            <a:endParaRPr lang="en-US" dirty="0" smtClean="0"/>
          </a:p>
          <a:p>
            <a:pPr marL="0" indent="0">
              <a:lnSpc>
                <a:spcPct val="110000"/>
              </a:lnSpc>
              <a:spcBef>
                <a:spcPts val="0"/>
              </a:spcBef>
              <a:buNone/>
            </a:pPr>
            <a:r>
              <a:rPr lang="en-US" dirty="0" smtClean="0"/>
              <a:t> </a:t>
            </a:r>
          </a:p>
          <a:p>
            <a:pPr marL="0" indent="0">
              <a:lnSpc>
                <a:spcPct val="110000"/>
              </a:lnSpc>
              <a:spcBef>
                <a:spcPts val="0"/>
              </a:spcBef>
              <a:buNone/>
            </a:pPr>
            <a:r>
              <a:rPr lang="en-US" dirty="0" smtClean="0"/>
              <a:t>___</a:t>
            </a:r>
            <a:r>
              <a:rPr lang="en-US" dirty="0"/>
              <a:t>Yes  ___No  ___N/A  Does person have duly executed living will, durable power of attorney or oral           declaration of intent? ___Yes  ___No  ___N/A  Have person’s wishes been requested for consideration in decision process? ___Yes  ___No  ___N/A  Does guardian have a clear understanding of the medical issues and </a:t>
            </a:r>
            <a:r>
              <a:rPr lang="en-US" dirty="0" smtClean="0"/>
              <a:t>discussed  </a:t>
            </a:r>
            <a:r>
              <a:rPr lang="en-US" dirty="0"/>
              <a:t>the medical condition, proposed treatment options and preferences with the </a:t>
            </a:r>
            <a:r>
              <a:rPr lang="en-US" dirty="0" smtClean="0"/>
              <a:t>person</a:t>
            </a:r>
            <a:r>
              <a:rPr lang="en-US" dirty="0"/>
              <a:t> placed under a </a:t>
            </a:r>
            <a:endParaRPr lang="en-US" dirty="0" smtClean="0"/>
          </a:p>
          <a:p>
            <a:pPr marL="0" indent="0">
              <a:lnSpc>
                <a:spcPct val="110000"/>
              </a:lnSpc>
              <a:spcBef>
                <a:spcPts val="0"/>
              </a:spcBef>
              <a:buNone/>
            </a:pPr>
            <a:r>
              <a:rPr lang="en-US" dirty="0" smtClean="0"/>
              <a:t>guardianship</a:t>
            </a:r>
            <a:r>
              <a:rPr lang="en-US" dirty="0"/>
              <a:t> order? ___Yes  ___No  ___N/A  Has guardian received an independent second medical opinion </a:t>
            </a:r>
            <a:r>
              <a:rPr lang="en-US" dirty="0" smtClean="0"/>
              <a:t>when appropriate</a:t>
            </a:r>
            <a:r>
              <a:rPr lang="en-US" dirty="0"/>
              <a:t> and discussed the person’s preference with the </a:t>
            </a:r>
            <a:r>
              <a:rPr lang="en-US" dirty="0" smtClean="0"/>
              <a:t>physician providing</a:t>
            </a:r>
            <a:r>
              <a:rPr lang="en-US" dirty="0"/>
              <a:t> the consultation? ___Yes  ___No  ___N/A  Have legal/ethical considerations been identified and discussed with hospital          ethics committee or legal counsel? ___Yes  ___No  ___N/A  Has the guardian only denied medical treatment after doing a thorough review         of person’s history and determined what the person’s preference would be </a:t>
            </a:r>
            <a:r>
              <a:rPr lang="en-US" dirty="0" smtClean="0"/>
              <a:t>if</a:t>
            </a:r>
            <a:r>
              <a:rPr lang="en-US" dirty="0"/>
              <a:t> he/she was still </a:t>
            </a:r>
            <a:r>
              <a:rPr lang="en-US" dirty="0" smtClean="0"/>
              <a:t>competent</a:t>
            </a:r>
            <a:r>
              <a:rPr lang="en-US" dirty="0"/>
              <a:t>? </a:t>
            </a:r>
            <a:endParaRPr lang="en-US" dirty="0" smtClean="0"/>
          </a:p>
          <a:p>
            <a:pPr marL="0" indent="0">
              <a:lnSpc>
                <a:spcPct val="110000"/>
              </a:lnSpc>
              <a:spcBef>
                <a:spcPts val="0"/>
              </a:spcBef>
              <a:buNone/>
            </a:pPr>
            <a:r>
              <a:rPr lang="en-US" dirty="0" smtClean="0"/>
              <a:t>___</a:t>
            </a:r>
            <a:r>
              <a:rPr lang="en-US" dirty="0"/>
              <a:t>Yes  ___No  ___N/A  Has the guardian sought court authorization for extraordinary procedures? ___Yes  ___No  ___N/A  Has the guardian done everything he/she could to inform the person and get         </a:t>
            </a:r>
            <a:endParaRPr lang="en-US" dirty="0" smtClean="0"/>
          </a:p>
          <a:p>
            <a:pPr marL="0" indent="0">
              <a:lnSpc>
                <a:spcPct val="110000"/>
              </a:lnSpc>
              <a:spcBef>
                <a:spcPts val="0"/>
              </a:spcBef>
              <a:buNone/>
            </a:pPr>
            <a:r>
              <a:rPr lang="en-US" dirty="0" smtClean="0"/>
              <a:t>feedback</a:t>
            </a:r>
            <a:r>
              <a:rPr lang="en-US" dirty="0"/>
              <a:t> from the person concerning medical treatment? ___Yes  ___No  ___N/A  Has the guardian discussed palliative care with the person under guardianship        order to determine preferences and values and in keeping with those wishes, </a:t>
            </a:r>
            <a:r>
              <a:rPr lang="en-US" dirty="0" smtClean="0"/>
              <a:t>incorporate</a:t>
            </a:r>
            <a:r>
              <a:rPr lang="en-US" dirty="0"/>
              <a:t> palliative care in the health plan?</a:t>
            </a:r>
          </a:p>
        </p:txBody>
      </p:sp>
    </p:spTree>
    <p:extLst>
      <p:ext uri="{BB962C8B-B14F-4D97-AF65-F5344CB8AC3E}">
        <p14:creationId xmlns:p14="http://schemas.microsoft.com/office/powerpoint/2010/main" val="3573938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090805"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Tree>
    <p:extLst>
      <p:ext uri="{BB962C8B-B14F-4D97-AF65-F5344CB8AC3E}">
        <p14:creationId xmlns:p14="http://schemas.microsoft.com/office/powerpoint/2010/main" val="412323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203018"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
        <p:nvSpPr>
          <p:cNvPr id="2" name="Oval 1"/>
          <p:cNvSpPr/>
          <p:nvPr/>
        </p:nvSpPr>
        <p:spPr>
          <a:xfrm>
            <a:off x="4809995" y="1728592"/>
            <a:ext cx="2342367" cy="6513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09995" y="3118981"/>
            <a:ext cx="2530257" cy="6263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03938" y="4534422"/>
            <a:ext cx="2342367" cy="6513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03938" y="3765637"/>
            <a:ext cx="2342367" cy="6513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336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500" dirty="0" smtClean="0"/>
              <a:t>Rights of wards in long term care centers pertaining to mail and visitors</a:t>
            </a:r>
          </a:p>
          <a:p>
            <a:endParaRPr lang="en-US" sz="4500" dirty="0"/>
          </a:p>
          <a:p>
            <a:r>
              <a:rPr lang="en-US" sz="4500" dirty="0" smtClean="0"/>
              <a:t>Any times where limitations needed?</a:t>
            </a:r>
            <a:endParaRPr lang="en-US" sz="4500" dirty="0"/>
          </a:p>
        </p:txBody>
      </p:sp>
    </p:spTree>
    <p:extLst>
      <p:ext uri="{BB962C8B-B14F-4D97-AF65-F5344CB8AC3E}">
        <p14:creationId xmlns:p14="http://schemas.microsoft.com/office/powerpoint/2010/main" val="2727939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in Long Term Care Facilities</a:t>
            </a:r>
            <a:endParaRPr lang="en-US" dirty="0"/>
          </a:p>
        </p:txBody>
      </p:sp>
      <p:sp>
        <p:nvSpPr>
          <p:cNvPr id="3" name="Content Placeholder 2"/>
          <p:cNvSpPr>
            <a:spLocks noGrp="1"/>
          </p:cNvSpPr>
          <p:nvPr>
            <p:ph idx="1"/>
          </p:nvPr>
        </p:nvSpPr>
        <p:spPr/>
        <p:txBody>
          <a:bodyPr/>
          <a:lstStyle/>
          <a:p>
            <a:pPr marL="0" indent="0">
              <a:buNone/>
            </a:pPr>
            <a:r>
              <a:rPr lang="en-US" dirty="0" smtClean="0"/>
              <a:t>From National Long Term Care Ombudsman Resource Center “Nursing Home Resident Rights”</a:t>
            </a:r>
          </a:p>
          <a:p>
            <a:r>
              <a:rPr lang="en-US" dirty="0"/>
              <a:t>privacy in written communications, including the right to send and receive unopened mail promptly</a:t>
            </a:r>
            <a:r>
              <a:rPr lang="en-US" dirty="0" smtClean="0"/>
              <a:t>;</a:t>
            </a:r>
          </a:p>
          <a:p>
            <a:r>
              <a:rPr lang="en-US" dirty="0"/>
              <a:t>A resident shall have the right to receive and send mail or any other correspondence unopened and without interception or interference</a:t>
            </a:r>
            <a:r>
              <a:rPr lang="en-US" dirty="0" smtClean="0"/>
              <a:t>.</a:t>
            </a:r>
          </a:p>
          <a:p>
            <a:r>
              <a:rPr lang="en-US" dirty="0"/>
              <a:t>to have private written and verbal communications or visits with anyone of your choice, or to deny or end such communications or visits.</a:t>
            </a:r>
          </a:p>
        </p:txBody>
      </p:sp>
    </p:spTree>
    <p:extLst>
      <p:ext uri="{BB962C8B-B14F-4D97-AF65-F5344CB8AC3E}">
        <p14:creationId xmlns:p14="http://schemas.microsoft.com/office/powerpoint/2010/main" val="23025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Guardianship Ethical Principles</a:t>
            </a:r>
            <a:br>
              <a:rPr lang="en-US" dirty="0" smtClean="0"/>
            </a:br>
            <a:r>
              <a:rPr lang="en-US" dirty="0" smtClean="0"/>
              <a:t>NASW Code of Ethics</a:t>
            </a:r>
            <a:br>
              <a:rPr lang="en-US" dirty="0" smtClean="0"/>
            </a:br>
            <a:r>
              <a:rPr lang="en-US" dirty="0" smtClean="0"/>
              <a:t>ND Social Work Code of Ethics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9800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Ethical Principles</a:t>
            </a:r>
            <a:endParaRPr lang="en-US" dirty="0"/>
          </a:p>
        </p:txBody>
      </p:sp>
      <p:sp>
        <p:nvSpPr>
          <p:cNvPr id="3" name="Content Placeholder 2"/>
          <p:cNvSpPr>
            <a:spLocks noGrp="1"/>
          </p:cNvSpPr>
          <p:nvPr>
            <p:ph idx="1"/>
          </p:nvPr>
        </p:nvSpPr>
        <p:spPr>
          <a:xfrm>
            <a:off x="1103312" y="1615858"/>
            <a:ext cx="9969696" cy="5098093"/>
          </a:xfrm>
        </p:spPr>
        <p:txBody>
          <a:bodyPr>
            <a:normAutofit/>
          </a:bodyPr>
          <a:lstStyle/>
          <a:p>
            <a:r>
              <a:rPr lang="en-US" b="1" dirty="0" smtClean="0"/>
              <a:t>Client Right to Self Determination </a:t>
            </a:r>
            <a:r>
              <a:rPr lang="en-US" dirty="0" smtClean="0"/>
              <a:t>(NASW/ND Code of Ethics)</a:t>
            </a:r>
          </a:p>
          <a:p>
            <a:pPr lvl="1"/>
            <a:r>
              <a:rPr lang="en-US" dirty="0"/>
              <a:t>Self Determination comes from the core value of Dignity and Worth of the </a:t>
            </a:r>
            <a:r>
              <a:rPr lang="en-US" dirty="0" smtClean="0"/>
              <a:t>Person</a:t>
            </a:r>
          </a:p>
          <a:p>
            <a:r>
              <a:rPr lang="en-US" b="1" dirty="0" smtClean="0"/>
              <a:t>Acting in Client’s Best Interest </a:t>
            </a:r>
            <a:r>
              <a:rPr lang="en-US" dirty="0" smtClean="0"/>
              <a:t>(NASW Code of Ethics)</a:t>
            </a:r>
          </a:p>
          <a:p>
            <a:pPr lvl="1"/>
            <a:r>
              <a:rPr lang="en-US" dirty="0"/>
              <a:t>Our need to act in a client’s best interest comes from the core value of Service (Bryan, et. Al</a:t>
            </a:r>
            <a:r>
              <a:rPr lang="en-US" dirty="0" smtClean="0"/>
              <a:t>.)</a:t>
            </a:r>
          </a:p>
          <a:p>
            <a:r>
              <a:rPr lang="en-US" b="1" dirty="0" smtClean="0"/>
              <a:t>Privacy and Confidentiality</a:t>
            </a:r>
          </a:p>
          <a:p>
            <a:r>
              <a:rPr lang="en-US" b="1" dirty="0" smtClean="0"/>
              <a:t>Duty to Protect</a:t>
            </a:r>
          </a:p>
          <a:p>
            <a:pPr lvl="1"/>
            <a:endParaRPr lang="en-US" dirty="0" smtClean="0"/>
          </a:p>
          <a:p>
            <a:r>
              <a:rPr lang="en-US" b="1" dirty="0" smtClean="0"/>
              <a:t>National Guardianship Ethical Principles:</a:t>
            </a:r>
          </a:p>
          <a:p>
            <a:pPr lvl="1"/>
            <a:r>
              <a:rPr lang="en-US" dirty="0" smtClean="0"/>
              <a:t>A </a:t>
            </a:r>
            <a:r>
              <a:rPr lang="en-US" dirty="0"/>
              <a:t>guardian involves the person to the greatest extent possible in all decision </a:t>
            </a:r>
            <a:r>
              <a:rPr lang="en-US" dirty="0" smtClean="0"/>
              <a:t>making</a:t>
            </a:r>
          </a:p>
          <a:p>
            <a:pPr lvl="1"/>
            <a:r>
              <a:rPr lang="en-US" dirty="0"/>
              <a:t>4. A guardian identifies and advocates for the person’s goals, needs, and preferences. </a:t>
            </a:r>
            <a:endParaRPr lang="en-US" dirty="0" smtClean="0"/>
          </a:p>
          <a:p>
            <a:pPr lvl="1"/>
            <a:endParaRPr lang="en-US" dirty="0" smtClean="0"/>
          </a:p>
          <a:p>
            <a:endParaRPr lang="en-US" dirty="0"/>
          </a:p>
          <a:p>
            <a:pPr lvl="1"/>
            <a:endParaRPr lang="en-US" sz="2500" dirty="0"/>
          </a:p>
          <a:p>
            <a:endParaRPr lang="en-US" dirty="0"/>
          </a:p>
          <a:p>
            <a:endParaRPr lang="en-US" dirty="0"/>
          </a:p>
        </p:txBody>
      </p:sp>
    </p:spTree>
    <p:extLst>
      <p:ext uri="{BB962C8B-B14F-4D97-AF65-F5344CB8AC3E}">
        <p14:creationId xmlns:p14="http://schemas.microsoft.com/office/powerpoint/2010/main" val="2350521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090805"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Tree>
    <p:extLst>
      <p:ext uri="{BB962C8B-B14F-4D97-AF65-F5344CB8AC3E}">
        <p14:creationId xmlns:p14="http://schemas.microsoft.com/office/powerpoint/2010/main" val="2869190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203018"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
        <p:nvSpPr>
          <p:cNvPr id="3" name="Oval 2"/>
          <p:cNvSpPr/>
          <p:nvPr/>
        </p:nvSpPr>
        <p:spPr>
          <a:xfrm>
            <a:off x="4809995" y="3118981"/>
            <a:ext cx="2530257" cy="6263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03938" y="3765637"/>
            <a:ext cx="2342367" cy="6513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73880" y="5303207"/>
            <a:ext cx="3317309" cy="659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19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500" dirty="0" smtClean="0"/>
              <a:t>When communicating with client’s with dementia, it is challenging to know if it is best to continue to attempt to relay information to them and solicit their input, if this is creating confusion, agitation, or distress due to features of dementia.</a:t>
            </a:r>
            <a:endParaRPr lang="en-US" sz="3500" dirty="0"/>
          </a:p>
        </p:txBody>
      </p:sp>
    </p:spTree>
    <p:extLst>
      <p:ext uri="{BB962C8B-B14F-4D97-AF65-F5344CB8AC3E}">
        <p14:creationId xmlns:p14="http://schemas.microsoft.com/office/powerpoint/2010/main" val="3782715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Ethical Principles</a:t>
            </a:r>
            <a:endParaRPr lang="en-US" dirty="0"/>
          </a:p>
        </p:txBody>
      </p:sp>
      <p:sp>
        <p:nvSpPr>
          <p:cNvPr id="3" name="Content Placeholder 2"/>
          <p:cNvSpPr>
            <a:spLocks noGrp="1"/>
          </p:cNvSpPr>
          <p:nvPr>
            <p:ph idx="1"/>
          </p:nvPr>
        </p:nvSpPr>
        <p:spPr>
          <a:xfrm>
            <a:off x="1103312" y="1615858"/>
            <a:ext cx="9969696" cy="5098093"/>
          </a:xfrm>
        </p:spPr>
        <p:txBody>
          <a:bodyPr>
            <a:normAutofit/>
          </a:bodyPr>
          <a:lstStyle/>
          <a:p>
            <a:r>
              <a:rPr lang="en-US" b="1" dirty="0" smtClean="0"/>
              <a:t>Acting in Client’s Best Interest </a:t>
            </a:r>
            <a:r>
              <a:rPr lang="en-US" dirty="0" smtClean="0"/>
              <a:t>(NASW Code of Ethics)</a:t>
            </a:r>
          </a:p>
          <a:p>
            <a:pPr lvl="1"/>
            <a:r>
              <a:rPr lang="en-US" dirty="0"/>
              <a:t>Our need to act in a client’s best interest comes from the core value of Service (Bryan, et. Al</a:t>
            </a:r>
            <a:r>
              <a:rPr lang="en-US" dirty="0" smtClean="0"/>
              <a:t>.)</a:t>
            </a:r>
          </a:p>
          <a:p>
            <a:pPr marL="457200" lvl="1" indent="0">
              <a:buNone/>
            </a:pPr>
            <a:endParaRPr lang="en-US" dirty="0" smtClean="0"/>
          </a:p>
          <a:p>
            <a:r>
              <a:rPr lang="en-US" b="1" dirty="0" smtClean="0"/>
              <a:t>National Guardianship Ethical Principles:</a:t>
            </a:r>
          </a:p>
          <a:p>
            <a:pPr lvl="1"/>
            <a:r>
              <a:rPr lang="en-US" dirty="0"/>
              <a:t>1. A guardian treats the person with dignity. </a:t>
            </a:r>
            <a:endParaRPr lang="en-US" dirty="0" smtClean="0"/>
          </a:p>
          <a:p>
            <a:pPr lvl="1"/>
            <a:r>
              <a:rPr lang="en-US" dirty="0" smtClean="0"/>
              <a:t>4</a:t>
            </a:r>
            <a:r>
              <a:rPr lang="en-US" dirty="0"/>
              <a:t>. A guardian identifies and advocates for the person’s goals, needs, and preferences. </a:t>
            </a:r>
            <a:endParaRPr lang="en-US" dirty="0" smtClean="0"/>
          </a:p>
          <a:p>
            <a:pPr lvl="1"/>
            <a:endParaRPr lang="en-US" dirty="0" smtClean="0"/>
          </a:p>
          <a:p>
            <a:endParaRPr lang="en-US" dirty="0"/>
          </a:p>
          <a:p>
            <a:pPr lvl="1"/>
            <a:endParaRPr lang="en-US" sz="2500" dirty="0"/>
          </a:p>
          <a:p>
            <a:endParaRPr lang="en-US" dirty="0"/>
          </a:p>
          <a:p>
            <a:endParaRPr lang="en-US" dirty="0"/>
          </a:p>
        </p:txBody>
      </p:sp>
    </p:spTree>
    <p:extLst>
      <p:ext uri="{BB962C8B-B14F-4D97-AF65-F5344CB8AC3E}">
        <p14:creationId xmlns:p14="http://schemas.microsoft.com/office/powerpoint/2010/main" val="2208658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090805"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Tree>
    <p:extLst>
      <p:ext uri="{BB962C8B-B14F-4D97-AF65-F5344CB8AC3E}">
        <p14:creationId xmlns:p14="http://schemas.microsoft.com/office/powerpoint/2010/main" val="2478985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203018"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
        <p:nvSpPr>
          <p:cNvPr id="7" name="Oval 6"/>
          <p:cNvSpPr/>
          <p:nvPr/>
        </p:nvSpPr>
        <p:spPr>
          <a:xfrm>
            <a:off x="4903938" y="3765637"/>
            <a:ext cx="2342367" cy="6513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73047" y="5967086"/>
            <a:ext cx="4244235" cy="659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18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Additional ethical dilemmas you’ve encountered?</a:t>
            </a:r>
            <a:endParaRPr lang="en-US" sz="4000" dirty="0"/>
          </a:p>
        </p:txBody>
      </p:sp>
    </p:spTree>
    <p:extLst>
      <p:ext uri="{BB962C8B-B14F-4D97-AF65-F5344CB8AC3E}">
        <p14:creationId xmlns:p14="http://schemas.microsoft.com/office/powerpoint/2010/main" val="2421755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thical principles screen dolgoff"/>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18580" r="3208" b="8726"/>
          <a:stretch/>
        </p:blipFill>
        <p:spPr bwMode="auto">
          <a:xfrm>
            <a:off x="1090805" y="1229271"/>
            <a:ext cx="9744209" cy="5628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205625" y="105427"/>
            <a:ext cx="8153400"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ea typeface="ヒラギノ角ゴ Pro W3" pitchFamily="1" charset="-128"/>
              </a:rPr>
              <a:t>Ethical Principles Screen</a:t>
            </a:r>
            <a:br>
              <a:rPr lang="en-US" altLang="en-US" dirty="0" smtClean="0">
                <a:ea typeface="ヒラギノ角ゴ Pro W3" pitchFamily="1" charset="-128"/>
              </a:rPr>
            </a:br>
            <a:r>
              <a:rPr lang="en-US" altLang="en-US" sz="1400" dirty="0" smtClean="0">
                <a:ea typeface="ヒラギノ角ゴ Pro W3" pitchFamily="1" charset="-128"/>
              </a:rPr>
              <a:t>(</a:t>
            </a:r>
            <a:r>
              <a:rPr lang="en-US" altLang="en-US" sz="1400" dirty="0" err="1" smtClean="0">
                <a:ea typeface="ヒラギノ角ゴ Pro W3" pitchFamily="1" charset="-128"/>
              </a:rPr>
              <a:t>Dolgoff</a:t>
            </a:r>
            <a:r>
              <a:rPr lang="en-US" altLang="en-US" sz="1400" dirty="0" smtClean="0">
                <a:ea typeface="ヒラギノ角ゴ Pro W3" pitchFamily="1" charset="-128"/>
              </a:rPr>
              <a:t>, et. Al.)</a:t>
            </a:r>
            <a:endParaRPr lang="en-US" altLang="en-US" sz="1400" dirty="0">
              <a:ea typeface="ヒラギノ角ゴ Pro W3" pitchFamily="1" charset="-128"/>
            </a:endParaRPr>
          </a:p>
        </p:txBody>
      </p:sp>
    </p:spTree>
    <p:extLst>
      <p:ext uri="{BB962C8B-B14F-4D97-AF65-F5344CB8AC3E}">
        <p14:creationId xmlns:p14="http://schemas.microsoft.com/office/powerpoint/2010/main" val="2008384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930" y="609600"/>
            <a:ext cx="823445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8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3289" cy="1400530"/>
          </a:xfrm>
        </p:spPr>
        <p:txBody>
          <a:bodyPr>
            <a:normAutofit/>
          </a:bodyPr>
          <a:lstStyle/>
          <a:p>
            <a:r>
              <a:rPr lang="en-US" dirty="0" smtClean="0"/>
              <a:t>Purpose of a Code of Ethics </a:t>
            </a:r>
            <a:r>
              <a:rPr lang="en-US" sz="1800" dirty="0"/>
              <a:t>(</a:t>
            </a:r>
            <a:r>
              <a:rPr lang="en-US" sz="1800" dirty="0" err="1"/>
              <a:t>Birkenmaier</a:t>
            </a:r>
            <a:r>
              <a:rPr lang="en-US" sz="1800" dirty="0"/>
              <a:t>, et. Al.)</a:t>
            </a:r>
          </a:p>
        </p:txBody>
      </p:sp>
      <p:sp>
        <p:nvSpPr>
          <p:cNvPr id="3" name="Content Placeholder 2"/>
          <p:cNvSpPr>
            <a:spLocks noGrp="1"/>
          </p:cNvSpPr>
          <p:nvPr>
            <p:ph idx="1"/>
          </p:nvPr>
        </p:nvSpPr>
        <p:spPr>
          <a:xfrm>
            <a:off x="1103312" y="1578280"/>
            <a:ext cx="8946541" cy="4670120"/>
          </a:xfrm>
        </p:spPr>
        <p:txBody>
          <a:bodyPr>
            <a:normAutofit/>
          </a:bodyPr>
          <a:lstStyle/>
          <a:p>
            <a:r>
              <a:rPr lang="en-US" sz="2500" dirty="0" smtClean="0"/>
              <a:t>Affirms role as a legitimate profession</a:t>
            </a:r>
          </a:p>
          <a:p>
            <a:pPr marL="114300" indent="0">
              <a:buNone/>
            </a:pPr>
            <a:endParaRPr lang="en-US" sz="2500" dirty="0" smtClean="0"/>
          </a:p>
          <a:p>
            <a:r>
              <a:rPr lang="en-US" sz="2500" dirty="0" smtClean="0"/>
              <a:t>Provides guidance for practice circumstances</a:t>
            </a:r>
          </a:p>
          <a:p>
            <a:pPr marL="114300" indent="0">
              <a:buNone/>
            </a:pPr>
            <a:endParaRPr lang="en-US" sz="2500" dirty="0" smtClean="0"/>
          </a:p>
          <a:p>
            <a:r>
              <a:rPr lang="en-US" sz="2500" dirty="0" smtClean="0"/>
              <a:t>Sets standards by which public can hold professionals accountable</a:t>
            </a:r>
            <a:endParaRPr lang="en-US" sz="2500" dirty="0"/>
          </a:p>
        </p:txBody>
      </p:sp>
      <p:sp>
        <p:nvSpPr>
          <p:cNvPr id="4" name="TextBox 3"/>
          <p:cNvSpPr txBox="1"/>
          <p:nvPr/>
        </p:nvSpPr>
        <p:spPr>
          <a:xfrm>
            <a:off x="4934147" y="4689884"/>
            <a:ext cx="6849226" cy="1846659"/>
          </a:xfrm>
          <a:prstGeom prst="rect">
            <a:avLst/>
          </a:prstGeom>
          <a:solidFill>
            <a:srgbClr val="92D050"/>
          </a:solidFill>
          <a:ln>
            <a:solidFill>
              <a:srgbClr val="92D050"/>
            </a:solidFill>
          </a:ln>
        </p:spPr>
        <p:txBody>
          <a:bodyPr wrap="square" rtlCol="0">
            <a:spAutoFit/>
          </a:bodyPr>
          <a:lstStyle/>
          <a:p>
            <a:pPr algn="ctr"/>
            <a:r>
              <a:rPr lang="en-US" sz="2400" b="1" i="1" dirty="0"/>
              <a:t>“Hasn’t the public a right to know how the ordinary social worker is likely to act under ordinary circumstances?”</a:t>
            </a:r>
          </a:p>
          <a:p>
            <a:pPr algn="ctr"/>
            <a:r>
              <a:rPr lang="en-US" sz="2400" b="1" i="1" dirty="0"/>
              <a:t>		The Compass , April 1924</a:t>
            </a:r>
          </a:p>
          <a:p>
            <a:endParaRPr lang="en-US" dirty="0"/>
          </a:p>
        </p:txBody>
      </p:sp>
    </p:spTree>
    <p:extLst>
      <p:ext uri="{BB962C8B-B14F-4D97-AF65-F5344CB8AC3E}">
        <p14:creationId xmlns:p14="http://schemas.microsoft.com/office/powerpoint/2010/main" val="1508303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364" y="864296"/>
            <a:ext cx="10383055" cy="5010410"/>
          </a:xfrm>
        </p:spPr>
        <p:txBody>
          <a:bodyPr>
            <a:noAutofit/>
          </a:bodyPr>
          <a:lstStyle/>
          <a:p>
            <a:pPr marL="0" indent="0" algn="ctr">
              <a:buNone/>
            </a:pPr>
            <a:r>
              <a:rPr lang="en-US" sz="3500" dirty="0"/>
              <a:t> </a:t>
            </a:r>
          </a:p>
          <a:p>
            <a:pPr marL="0" indent="0" algn="ctr">
              <a:buNone/>
            </a:pPr>
            <a:r>
              <a:rPr lang="en-US" sz="4000" dirty="0"/>
              <a:t>Katie Krukenberg, MSW, LCSW</a:t>
            </a:r>
          </a:p>
          <a:p>
            <a:pPr marL="0" indent="0" algn="ctr">
              <a:buNone/>
            </a:pPr>
            <a:r>
              <a:rPr lang="en-US" sz="2800" dirty="0"/>
              <a:t>Asst. Professor of Social Work, Director of Field Education</a:t>
            </a:r>
          </a:p>
          <a:p>
            <a:pPr marL="0" indent="0" algn="ctr">
              <a:buNone/>
            </a:pPr>
            <a:r>
              <a:rPr lang="en-US" sz="3500" dirty="0"/>
              <a:t>University of Mary </a:t>
            </a:r>
          </a:p>
          <a:p>
            <a:pPr marL="0" indent="0" algn="ctr">
              <a:buNone/>
            </a:pPr>
            <a:r>
              <a:rPr lang="en-US" sz="3500" dirty="0" smtClean="0"/>
              <a:t>701-355-8087</a:t>
            </a:r>
          </a:p>
          <a:p>
            <a:pPr marL="0" indent="0" algn="ctr">
              <a:buNone/>
            </a:pPr>
            <a:r>
              <a:rPr lang="en-US" sz="3500" dirty="0" smtClean="0"/>
              <a:t>kbkrukenberg@umary.edu</a:t>
            </a:r>
            <a:endParaRPr lang="en-US" sz="3500" dirty="0"/>
          </a:p>
          <a:p>
            <a:pPr marL="0" indent="0" algn="ctr">
              <a:buNone/>
            </a:pPr>
            <a:endParaRPr lang="en-US" sz="3500" dirty="0"/>
          </a:p>
        </p:txBody>
      </p:sp>
    </p:spTree>
    <p:extLst>
      <p:ext uri="{BB962C8B-B14F-4D97-AF65-F5344CB8AC3E}">
        <p14:creationId xmlns:p14="http://schemas.microsoft.com/office/powerpoint/2010/main" val="3662446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ltLang="en-US" b="1"/>
              <a:t>References</a:t>
            </a:r>
          </a:p>
        </p:txBody>
      </p:sp>
      <p:sp>
        <p:nvSpPr>
          <p:cNvPr id="389123" name="Rectangle 3"/>
          <p:cNvSpPr>
            <a:spLocks noGrp="1" noChangeArrowheads="1"/>
          </p:cNvSpPr>
          <p:nvPr>
            <p:ph idx="1"/>
          </p:nvPr>
        </p:nvSpPr>
        <p:spPr>
          <a:xfrm>
            <a:off x="1752600" y="1752600"/>
            <a:ext cx="8686800" cy="4876800"/>
          </a:xfrm>
        </p:spPr>
        <p:txBody>
          <a:bodyPr>
            <a:normAutofit fontScale="92500"/>
          </a:bodyPr>
          <a:lstStyle/>
          <a:p>
            <a:r>
              <a:rPr lang="en-US" dirty="0" err="1"/>
              <a:t>Birkenmaier</a:t>
            </a:r>
            <a:r>
              <a:rPr lang="en-US" dirty="0"/>
              <a:t>, J., Berg-</a:t>
            </a:r>
            <a:r>
              <a:rPr lang="en-US" dirty="0" err="1"/>
              <a:t>Weger</a:t>
            </a:r>
            <a:r>
              <a:rPr lang="en-US" dirty="0"/>
              <a:t>, M., &amp;</a:t>
            </a:r>
            <a:r>
              <a:rPr lang="en-US" dirty="0" err="1"/>
              <a:t>Dewees</a:t>
            </a:r>
            <a:r>
              <a:rPr lang="en-US" dirty="0"/>
              <a:t>, M. (2014). </a:t>
            </a:r>
            <a:r>
              <a:rPr lang="en-US" i="1" dirty="0"/>
              <a:t>The Practice of Generalist Social Work</a:t>
            </a:r>
            <a:r>
              <a:rPr lang="en-US" dirty="0"/>
              <a:t>. New York, NY: Routledge.</a:t>
            </a:r>
            <a:endParaRPr lang="en-US" altLang="en-US" dirty="0"/>
          </a:p>
          <a:p>
            <a:r>
              <a:rPr lang="en-US" dirty="0" err="1"/>
              <a:t>Bonifas</a:t>
            </a:r>
            <a:r>
              <a:rPr lang="en-US" dirty="0"/>
              <a:t>, R. (</a:t>
            </a:r>
            <a:r>
              <a:rPr lang="en-US" dirty="0" err="1"/>
              <a:t>n.d.</a:t>
            </a:r>
            <a:r>
              <a:rPr lang="en-US" dirty="0"/>
              <a:t>). Ethical Issues in Discharge Planning. Retrieved March 1, 2016, from </a:t>
            </a:r>
            <a:r>
              <a:rPr lang="en-US" dirty="0">
                <a:hlinkClick r:id="rId3"/>
              </a:rPr>
              <a:t>www.cswe.org/File.aspx?id=37519</a:t>
            </a:r>
            <a:endParaRPr lang="en-US" dirty="0"/>
          </a:p>
          <a:p>
            <a:r>
              <a:rPr lang="en-US" dirty="0"/>
              <a:t>Bryan, V., Sanders, S., &amp; Kaplan, L. (2016). </a:t>
            </a:r>
            <a:r>
              <a:rPr lang="en-US" i="1" dirty="0"/>
              <a:t>The Helping Professional's Guide to Ethics: A New Perspective</a:t>
            </a:r>
            <a:r>
              <a:rPr lang="en-US" dirty="0"/>
              <a:t>.  Chicago, IL: Lyceum.</a:t>
            </a:r>
            <a:r>
              <a:rPr lang="en-US" altLang="en-US" dirty="0"/>
              <a:t> </a:t>
            </a:r>
          </a:p>
          <a:p>
            <a:r>
              <a:rPr lang="en-US" altLang="en-US" dirty="0"/>
              <a:t>Corey, G., Corey, M., &amp; </a:t>
            </a:r>
            <a:r>
              <a:rPr lang="en-US" altLang="en-US" dirty="0" err="1"/>
              <a:t>Callanan</a:t>
            </a:r>
            <a:r>
              <a:rPr lang="en-US" altLang="en-US" dirty="0"/>
              <a:t>, P. (2003).  </a:t>
            </a:r>
            <a:r>
              <a:rPr lang="en-US" altLang="en-US" i="1" dirty="0"/>
              <a:t>Issues and Ethics in the Helping Professions, 6th edition</a:t>
            </a:r>
            <a:r>
              <a:rPr lang="en-US" altLang="en-US" dirty="0"/>
              <a:t>.  Pacific Grove, CA:  Brooks/Cole. </a:t>
            </a:r>
          </a:p>
          <a:p>
            <a:r>
              <a:rPr lang="en-US" dirty="0"/>
              <a:t>Hardy, M. (2013). </a:t>
            </a:r>
            <a:r>
              <a:rPr lang="en-US" i="1" dirty="0"/>
              <a:t>Ethics In-service</a:t>
            </a:r>
            <a:r>
              <a:rPr lang="en-US" dirty="0"/>
              <a:t> [PPT]. Beach, ND</a:t>
            </a:r>
            <a:r>
              <a:rPr lang="en-US" b="1" dirty="0"/>
              <a:t>.</a:t>
            </a:r>
            <a:endParaRPr lang="en-US" altLang="en-US" dirty="0"/>
          </a:p>
          <a:p>
            <a:r>
              <a:rPr lang="en-US" altLang="en-US" dirty="0" err="1"/>
              <a:t>Mattison</a:t>
            </a:r>
            <a:r>
              <a:rPr lang="en-US" altLang="en-US" dirty="0"/>
              <a:t>, M. (2000). Ethical Decision-Making: The Person in the Process. </a:t>
            </a:r>
            <a:r>
              <a:rPr lang="en-US" altLang="en-US" i="1" dirty="0"/>
              <a:t>Social Work, 45</a:t>
            </a:r>
            <a:r>
              <a:rPr lang="en-US" altLang="en-US" dirty="0"/>
              <a:t>(3), 201-212. </a:t>
            </a:r>
          </a:p>
          <a:p>
            <a:r>
              <a:rPr lang="en-US" altLang="en-US" dirty="0"/>
              <a:t>National Association of Social Workers (1996).  </a:t>
            </a:r>
            <a:r>
              <a:rPr lang="en-US" altLang="en-US" i="1" dirty="0"/>
              <a:t>Code of Ethics.</a:t>
            </a:r>
            <a:r>
              <a:rPr lang="en-US" altLang="en-US" dirty="0"/>
              <a:t>  Retrieved from </a:t>
            </a:r>
            <a:r>
              <a:rPr lang="en-US" altLang="en-US" dirty="0">
                <a:hlinkClick r:id="rId4"/>
              </a:rPr>
              <a:t>http://www.naswdc.org/pubs/code/code.asp</a:t>
            </a:r>
            <a:r>
              <a:rPr lang="en-US" altLang="en-US" dirty="0"/>
              <a:t>.</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094619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90" y="1240077"/>
            <a:ext cx="11210794" cy="5008322"/>
          </a:xfrm>
        </p:spPr>
        <p:txBody>
          <a:bodyPr>
            <a:normAutofit/>
          </a:bodyPr>
          <a:lstStyle/>
          <a:p>
            <a:r>
              <a:rPr lang="en-US" dirty="0" smtClean="0"/>
              <a:t>New Guardian Guidelines Packet.  </a:t>
            </a:r>
            <a:r>
              <a:rPr lang="en-US" dirty="0" smtClean="0">
                <a:hlinkClick r:id="rId2"/>
              </a:rPr>
              <a:t>https</a:t>
            </a:r>
            <a:r>
              <a:rPr lang="en-US" dirty="0">
                <a:hlinkClick r:id="rId2"/>
              </a:rPr>
              <a:t>://</a:t>
            </a:r>
            <a:r>
              <a:rPr lang="en-US" dirty="0" smtClean="0">
                <a:hlinkClick r:id="rId2"/>
              </a:rPr>
              <a:t>www.ndcourts.gov/Media/Default/Legal%20Resources/Legal%20Self%20Help/Adult%20Guardianship/New-Guardian-Guidelines-Packet.pdf</a:t>
            </a:r>
            <a:endParaRPr lang="en-US" dirty="0" smtClean="0"/>
          </a:p>
          <a:p>
            <a:r>
              <a:rPr lang="en-US" dirty="0" smtClean="0"/>
              <a:t>Long Term Care Ombudsman.  “Nursing Home Residents’ Rights.”  </a:t>
            </a:r>
            <a:r>
              <a:rPr lang="en-US" dirty="0">
                <a:hlinkClick r:id="rId3"/>
              </a:rPr>
              <a:t>https://</a:t>
            </a:r>
            <a:r>
              <a:rPr lang="en-US" dirty="0" smtClean="0">
                <a:hlinkClick r:id="rId3"/>
              </a:rPr>
              <a:t>ltcombudsman.org/uploads/files/support/Module-2.pdf</a:t>
            </a:r>
            <a:endParaRPr lang="en-US" dirty="0" smtClean="0"/>
          </a:p>
          <a:p>
            <a:r>
              <a:rPr lang="en-US" dirty="0"/>
              <a:t>Guardian Consent For Psychotropic Medications For Developmentally Disabled </a:t>
            </a:r>
            <a:r>
              <a:rPr lang="en-US" dirty="0" smtClean="0"/>
              <a:t>Clients </a:t>
            </a:r>
            <a:r>
              <a:rPr lang="en-US" dirty="0" smtClean="0">
                <a:hlinkClick r:id="rId4"/>
              </a:rPr>
              <a:t>https</a:t>
            </a:r>
            <a:r>
              <a:rPr lang="en-US" dirty="0">
                <a:hlinkClick r:id="rId4"/>
              </a:rPr>
              <a:t>://</a:t>
            </a:r>
            <a:r>
              <a:rPr lang="en-US" dirty="0" smtClean="0">
                <a:hlinkClick r:id="rId4"/>
              </a:rPr>
              <a:t>www.dhs.wisconsin.gov/clientrights/psychotropic-meds.htm</a:t>
            </a:r>
            <a:endParaRPr lang="en-US" dirty="0" smtClean="0"/>
          </a:p>
          <a:p>
            <a:r>
              <a:rPr lang="en-US" dirty="0"/>
              <a:t>Communication and Alzheimer's. Alzheimer's Association. http://www.alz.org/care/dementia-communication-tips.asp. Accessed April 6, 2016.</a:t>
            </a:r>
          </a:p>
          <a:p>
            <a:r>
              <a:rPr lang="en-US" dirty="0"/>
              <a:t>Caregiver guide. National Institute on Aging. http://www.nia.nih.gov/alzheimers/publication/caring-person-alzheimers-disease. Accessed April 7, 2016.</a:t>
            </a:r>
          </a:p>
          <a:p>
            <a:r>
              <a:rPr lang="en-US" dirty="0" err="1"/>
              <a:t>Voyer</a:t>
            </a:r>
            <a:r>
              <a:rPr lang="en-US" dirty="0"/>
              <a:t> P. Communicating with people with dementia: Avoiding mistakes. Canadian Nurse. 2015;111:10.</a:t>
            </a:r>
          </a:p>
          <a:p>
            <a:endParaRPr lang="en-US" dirty="0"/>
          </a:p>
          <a:p>
            <a:endParaRPr lang="en-US" dirty="0" smtClean="0"/>
          </a:p>
          <a:p>
            <a:endParaRPr lang="en-US" dirty="0"/>
          </a:p>
        </p:txBody>
      </p:sp>
    </p:spTree>
    <p:extLst>
      <p:ext uri="{BB962C8B-B14F-4D97-AF65-F5344CB8AC3E}">
        <p14:creationId xmlns:p14="http://schemas.microsoft.com/office/powerpoint/2010/main" val="204261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br>
              <a:rPr lang="en-US" dirty="0" smtClean="0"/>
            </a:br>
            <a:r>
              <a:rPr lang="en-US" sz="2500" dirty="0" smtClean="0"/>
              <a:t>(</a:t>
            </a:r>
            <a:r>
              <a:rPr lang="en-US" sz="2500" dirty="0"/>
              <a:t>Barker, 2003</a:t>
            </a:r>
            <a:r>
              <a:rPr lang="en-US" sz="2500" dirty="0" smtClean="0"/>
              <a:t>)</a:t>
            </a:r>
            <a:endParaRPr lang="en-US" sz="25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b="1" dirty="0" smtClean="0"/>
              <a:t>Values</a:t>
            </a:r>
          </a:p>
          <a:p>
            <a:pPr>
              <a:buFont typeface="Wingdings" panose="05000000000000000000" pitchFamily="2" charset="2"/>
              <a:buChar char="v"/>
            </a:pPr>
            <a:r>
              <a:rPr lang="en-US" sz="3200" b="1" dirty="0" smtClean="0"/>
              <a:t>Ethics</a:t>
            </a:r>
          </a:p>
          <a:p>
            <a:pPr>
              <a:buFont typeface="Wingdings" panose="05000000000000000000" pitchFamily="2" charset="2"/>
              <a:buChar char="v"/>
            </a:pPr>
            <a:r>
              <a:rPr lang="en-US" sz="3200" b="1" dirty="0"/>
              <a:t>Code of Ethics</a:t>
            </a:r>
          </a:p>
          <a:p>
            <a:pPr>
              <a:buFont typeface="Wingdings" panose="05000000000000000000" pitchFamily="2" charset="2"/>
              <a:buChar char="v"/>
            </a:pPr>
            <a:r>
              <a:rPr lang="en-US" sz="3200" b="1" dirty="0" smtClean="0"/>
              <a:t>Ethical Dilemma</a:t>
            </a:r>
          </a:p>
          <a:p>
            <a:pPr>
              <a:buFont typeface="Wingdings" panose="05000000000000000000" pitchFamily="2" charset="2"/>
              <a:buChar char="v"/>
            </a:pPr>
            <a:r>
              <a:rPr lang="en-US" sz="3200" b="1" dirty="0" smtClean="0"/>
              <a:t>Ethical Decision Making</a:t>
            </a:r>
          </a:p>
        </p:txBody>
      </p:sp>
    </p:spTree>
    <p:extLst>
      <p:ext uri="{BB962C8B-B14F-4D97-AF65-F5344CB8AC3E}">
        <p14:creationId xmlns:p14="http://schemas.microsoft.com/office/powerpoint/2010/main" val="25307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Guardianship Association Ethical Principles </a:t>
            </a:r>
            <a:r>
              <a:rPr lang="en-US" sz="1600" dirty="0" smtClean="0"/>
              <a:t>(National Guardianship Association)</a:t>
            </a:r>
            <a:endParaRPr lang="en-US" sz="1600" dirty="0"/>
          </a:p>
        </p:txBody>
      </p:sp>
      <p:sp>
        <p:nvSpPr>
          <p:cNvPr id="3" name="Content Placeholder 2"/>
          <p:cNvSpPr>
            <a:spLocks noGrp="1"/>
          </p:cNvSpPr>
          <p:nvPr>
            <p:ph idx="1"/>
          </p:nvPr>
        </p:nvSpPr>
        <p:spPr>
          <a:xfrm>
            <a:off x="764088" y="2052918"/>
            <a:ext cx="10158608" cy="4548298"/>
          </a:xfrm>
        </p:spPr>
        <p:txBody>
          <a:bodyPr>
            <a:normAutofit fontScale="92500" lnSpcReduction="20000"/>
          </a:bodyPr>
          <a:lstStyle/>
          <a:p>
            <a:r>
              <a:rPr lang="en-US" dirty="0"/>
              <a:t>1. A guardian treats the person with dignity. </a:t>
            </a:r>
            <a:endParaRPr lang="en-US" dirty="0" smtClean="0"/>
          </a:p>
          <a:p>
            <a:r>
              <a:rPr lang="en-US" dirty="0" smtClean="0"/>
              <a:t>2</a:t>
            </a:r>
            <a:r>
              <a:rPr lang="en-US" dirty="0"/>
              <a:t>. A guardian involves the person to the greatest extent possible in all decision making. </a:t>
            </a:r>
            <a:endParaRPr lang="en-US" dirty="0" smtClean="0"/>
          </a:p>
          <a:p>
            <a:r>
              <a:rPr lang="en-US" dirty="0" smtClean="0"/>
              <a:t>3</a:t>
            </a:r>
            <a:r>
              <a:rPr lang="en-US" dirty="0"/>
              <a:t>. A guardian selects the option that places the least restrictions on the person’s freedom and rights. </a:t>
            </a:r>
            <a:endParaRPr lang="en-US" dirty="0" smtClean="0"/>
          </a:p>
          <a:p>
            <a:r>
              <a:rPr lang="en-US" dirty="0" smtClean="0"/>
              <a:t>4</a:t>
            </a:r>
            <a:r>
              <a:rPr lang="en-US" dirty="0"/>
              <a:t>. A guardian identifies and advocates for the person’s goals, needs, and preferences. </a:t>
            </a:r>
            <a:endParaRPr lang="en-US" dirty="0" smtClean="0"/>
          </a:p>
          <a:p>
            <a:r>
              <a:rPr lang="en-US" dirty="0" smtClean="0"/>
              <a:t>5</a:t>
            </a:r>
            <a:r>
              <a:rPr lang="en-US" dirty="0"/>
              <a:t>. A guardian maximizes the self-reliance and independence of the person. </a:t>
            </a:r>
            <a:endParaRPr lang="en-US" dirty="0" smtClean="0"/>
          </a:p>
          <a:p>
            <a:r>
              <a:rPr lang="en-US" dirty="0" smtClean="0"/>
              <a:t>6</a:t>
            </a:r>
            <a:r>
              <a:rPr lang="en-US" dirty="0"/>
              <a:t>. A guardian keeps confidential the affairs of the person. </a:t>
            </a:r>
            <a:endParaRPr lang="en-US" dirty="0" smtClean="0"/>
          </a:p>
          <a:p>
            <a:r>
              <a:rPr lang="en-US" dirty="0" smtClean="0"/>
              <a:t>7</a:t>
            </a:r>
            <a:r>
              <a:rPr lang="en-US" dirty="0"/>
              <a:t>. A guardian avoids conflicts of interest and self-dealing. </a:t>
            </a:r>
            <a:endParaRPr lang="en-US" dirty="0" smtClean="0"/>
          </a:p>
          <a:p>
            <a:r>
              <a:rPr lang="en-US" dirty="0" smtClean="0"/>
              <a:t>8</a:t>
            </a:r>
            <a:r>
              <a:rPr lang="en-US" dirty="0"/>
              <a:t>. A guardian complies with all laws and court orders. </a:t>
            </a:r>
            <a:endParaRPr lang="en-US" dirty="0" smtClean="0"/>
          </a:p>
          <a:p>
            <a:r>
              <a:rPr lang="en-US" dirty="0" smtClean="0"/>
              <a:t>9</a:t>
            </a:r>
            <a:r>
              <a:rPr lang="en-US" dirty="0"/>
              <a:t>. A guardian manages all financial matters carefully. </a:t>
            </a:r>
            <a:endParaRPr lang="en-US" dirty="0" smtClean="0"/>
          </a:p>
          <a:p>
            <a:r>
              <a:rPr lang="en-US" dirty="0" smtClean="0"/>
              <a:t>10</a:t>
            </a:r>
            <a:r>
              <a:rPr lang="en-US" dirty="0"/>
              <a:t>. A guardian respects that the money and property being managed belong to the person. </a:t>
            </a:r>
            <a:r>
              <a:rPr lang="en-US" dirty="0" smtClean="0"/>
              <a:t> </a:t>
            </a:r>
            <a:endParaRPr lang="en-US" dirty="0"/>
          </a:p>
        </p:txBody>
      </p:sp>
    </p:spTree>
    <p:extLst>
      <p:ext uri="{BB962C8B-B14F-4D97-AF65-F5344CB8AC3E}">
        <p14:creationId xmlns:p14="http://schemas.microsoft.com/office/powerpoint/2010/main" val="313306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Core Values from NASW Code of Ethics</a:t>
            </a:r>
            <a:endParaRPr lang="en-US" sz="3800" dirty="0"/>
          </a:p>
        </p:txBody>
      </p:sp>
      <p:sp>
        <p:nvSpPr>
          <p:cNvPr id="3" name="Content Placeholder 2"/>
          <p:cNvSpPr>
            <a:spLocks noGrp="1"/>
          </p:cNvSpPr>
          <p:nvPr>
            <p:ph idx="1"/>
          </p:nvPr>
        </p:nvSpPr>
        <p:spPr>
          <a:xfrm>
            <a:off x="1103312" y="2279737"/>
            <a:ext cx="8946541" cy="3968662"/>
          </a:xfrm>
        </p:spPr>
        <p:txBody>
          <a:bodyPr>
            <a:normAutofit/>
          </a:bodyPr>
          <a:lstStyle/>
          <a:p>
            <a:r>
              <a:rPr lang="en-US" sz="2800" dirty="0" smtClean="0"/>
              <a:t>Service</a:t>
            </a:r>
          </a:p>
          <a:p>
            <a:r>
              <a:rPr lang="en-US" sz="2800" dirty="0" smtClean="0"/>
              <a:t>Social Justice</a:t>
            </a:r>
          </a:p>
          <a:p>
            <a:r>
              <a:rPr lang="en-US" sz="2800" dirty="0" smtClean="0"/>
              <a:t>Dignity and Worth of the Person</a:t>
            </a:r>
          </a:p>
          <a:p>
            <a:r>
              <a:rPr lang="en-US" sz="2800" dirty="0" smtClean="0"/>
              <a:t>Importance of Human Relationships</a:t>
            </a:r>
          </a:p>
          <a:p>
            <a:r>
              <a:rPr lang="en-US" sz="2800" dirty="0" smtClean="0"/>
              <a:t>Integrity </a:t>
            </a:r>
          </a:p>
          <a:p>
            <a:r>
              <a:rPr lang="en-US" sz="2800" dirty="0" smtClean="0"/>
              <a:t>Competence</a:t>
            </a:r>
            <a:endParaRPr lang="en-US" sz="2800" dirty="0"/>
          </a:p>
        </p:txBody>
      </p:sp>
    </p:spTree>
    <p:extLst>
      <p:ext uri="{BB962C8B-B14F-4D97-AF65-F5344CB8AC3E}">
        <p14:creationId xmlns:p14="http://schemas.microsoft.com/office/powerpoint/2010/main" val="247862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Social Work Code of Ethics </a:t>
            </a:r>
            <a:endParaRPr lang="en-US" dirty="0"/>
          </a:p>
        </p:txBody>
      </p:sp>
      <p:sp>
        <p:nvSpPr>
          <p:cNvPr id="3" name="Content Placeholder 2"/>
          <p:cNvSpPr>
            <a:spLocks noGrp="1"/>
          </p:cNvSpPr>
          <p:nvPr>
            <p:ph idx="1"/>
          </p:nvPr>
        </p:nvSpPr>
        <p:spPr/>
        <p:txBody>
          <a:bodyPr>
            <a:normAutofit/>
          </a:bodyPr>
          <a:lstStyle/>
          <a:p>
            <a:r>
              <a:rPr lang="en-US" sz="2500" dirty="0" smtClean="0"/>
              <a:t>Not the same as NASW Code of Ethics</a:t>
            </a:r>
          </a:p>
          <a:p>
            <a:pPr marL="0" indent="0">
              <a:buNone/>
            </a:pPr>
            <a:endParaRPr lang="en-US" sz="2500" dirty="0" smtClean="0"/>
          </a:p>
          <a:p>
            <a:r>
              <a:rPr lang="en-US" sz="2500" dirty="0" smtClean="0"/>
              <a:t>Located in ND Century Code</a:t>
            </a:r>
          </a:p>
          <a:p>
            <a:pPr marL="0" indent="0">
              <a:buNone/>
            </a:pPr>
            <a:endParaRPr lang="en-US" sz="2500" dirty="0" smtClean="0"/>
          </a:p>
          <a:p>
            <a:r>
              <a:rPr lang="en-US" sz="2500" dirty="0" smtClean="0"/>
              <a:t>Social workers licensed in ND sign an agreement to uphold the ND Code of Ethics</a:t>
            </a:r>
            <a:endParaRPr lang="en-US" sz="2500" dirty="0"/>
          </a:p>
        </p:txBody>
      </p:sp>
    </p:spTree>
    <p:extLst>
      <p:ext uri="{BB962C8B-B14F-4D97-AF65-F5344CB8AC3E}">
        <p14:creationId xmlns:p14="http://schemas.microsoft.com/office/powerpoint/2010/main" val="3231904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2458</TotalTime>
  <Words>2712</Words>
  <Application>Microsoft Office PowerPoint</Application>
  <PresentationFormat>Widescreen</PresentationFormat>
  <Paragraphs>319</Paragraphs>
  <Slides>52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Arial</vt:lpstr>
      <vt:lpstr>Calibri</vt:lpstr>
      <vt:lpstr>Century Gothic</vt:lpstr>
      <vt:lpstr>Lucida Grande</vt:lpstr>
      <vt:lpstr>Times New Roman</vt:lpstr>
      <vt:lpstr>Wingdings</vt:lpstr>
      <vt:lpstr>Wingdings 3</vt:lpstr>
      <vt:lpstr>ヒラギノ角ゴ Pro W3</vt:lpstr>
      <vt:lpstr>Ion</vt:lpstr>
      <vt:lpstr>Ethics in Adult Guardianships</vt:lpstr>
      <vt:lpstr>Agenda</vt:lpstr>
      <vt:lpstr>PowerPoint Presentation</vt:lpstr>
      <vt:lpstr>Guardianship Ethical Principles NASW Code of Ethics ND Social Work Code of Ethics</vt:lpstr>
      <vt:lpstr>Purpose of a Code of Ethics (Birkenmaier, et. Al.)</vt:lpstr>
      <vt:lpstr>Definitions  (Barker, 2003)</vt:lpstr>
      <vt:lpstr>National Guardianship Association Ethical Principles (National Guardianship Association)</vt:lpstr>
      <vt:lpstr>Core Values from NASW Code of Ethics</vt:lpstr>
      <vt:lpstr>ND Social Work Code of Ethics </vt:lpstr>
      <vt:lpstr>Guardianship and Social Work Ethical Guideline Overlap</vt:lpstr>
      <vt:lpstr>Ethical Decision Making Models</vt:lpstr>
      <vt:lpstr>Does the dilemma meet criteria of a professional dilemma?</vt:lpstr>
      <vt:lpstr>Additional Considerations</vt:lpstr>
      <vt:lpstr>Ethical Dilemmas</vt:lpstr>
      <vt:lpstr>Good decisions are rational, not rationalizations (Hardy)</vt:lpstr>
      <vt:lpstr>Resolving Ethical Dilemmas</vt:lpstr>
      <vt:lpstr>Kohlberg’s Moral Development</vt:lpstr>
      <vt:lpstr>PowerPoint Presentation</vt:lpstr>
      <vt:lpstr>Reamer’s Steps in Ethical Decision-Making  (Birkenmaier, et. Al.)</vt:lpstr>
      <vt:lpstr>Principles of Biomedical Ethics (2009)</vt:lpstr>
      <vt:lpstr>PowerPoint Presentation</vt:lpstr>
      <vt:lpstr>Right to Client Self Determination</vt:lpstr>
      <vt:lpstr>Best Interest  (National Guardianship Association)</vt:lpstr>
      <vt:lpstr>Substituted Judgement  (National Guardianship Association)</vt:lpstr>
      <vt:lpstr>Ethical Dilemmas</vt:lpstr>
      <vt:lpstr>Factors to Consider </vt:lpstr>
      <vt:lpstr>PowerPoint Presentation</vt:lpstr>
      <vt:lpstr>Relevant Ethical Principles</vt:lpstr>
      <vt:lpstr>Decision-making Checklist</vt:lpstr>
      <vt:lpstr>NASW Directives for Clients Lacking Decision Making Capacity (Bonifas)</vt:lpstr>
      <vt:lpstr>Substituted Judgement</vt:lpstr>
      <vt:lpstr>PowerPoint Presentation</vt:lpstr>
      <vt:lpstr>Relevant Ethical Principles</vt:lpstr>
      <vt:lpstr>Factors to Consider</vt:lpstr>
      <vt:lpstr>NGA Standards of Practice Checklist</vt:lpstr>
      <vt:lpstr>PowerPoint Presentation</vt:lpstr>
      <vt:lpstr>PowerPoint Presentation</vt:lpstr>
      <vt:lpstr>PowerPoint Presentation</vt:lpstr>
      <vt:lpstr>Rights in Long Term Care Facilities</vt:lpstr>
      <vt:lpstr>Relevant Ethical Principles</vt:lpstr>
      <vt:lpstr>PowerPoint Presentation</vt:lpstr>
      <vt:lpstr>PowerPoint Presentation</vt:lpstr>
      <vt:lpstr>PowerPoint Presentation</vt:lpstr>
      <vt:lpstr>Relevant Ethical Principles</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University of 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Adult Guardianships</dc:title>
  <dc:creator>Kathryn B. Krukenberg</dc:creator>
  <cp:lastModifiedBy>Nichols, Rose</cp:lastModifiedBy>
  <cp:revision>46</cp:revision>
  <dcterms:created xsi:type="dcterms:W3CDTF">2019-04-06T20:11:31Z</dcterms:created>
  <dcterms:modified xsi:type="dcterms:W3CDTF">2019-04-22T13:27:19Z</dcterms:modified>
</cp:coreProperties>
</file>