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2"/>
  </p:notesMasterIdLst>
  <p:sldIdLst>
    <p:sldId id="261" r:id="rId2"/>
    <p:sldId id="265" r:id="rId3"/>
    <p:sldId id="267" r:id="rId4"/>
    <p:sldId id="268" r:id="rId5"/>
    <p:sldId id="269" r:id="rId6"/>
    <p:sldId id="302" r:id="rId7"/>
    <p:sldId id="279" r:id="rId8"/>
    <p:sldId id="313" r:id="rId9"/>
    <p:sldId id="280" r:id="rId10"/>
    <p:sldId id="281" r:id="rId11"/>
    <p:sldId id="314" r:id="rId12"/>
    <p:sldId id="283" r:id="rId13"/>
    <p:sldId id="282" r:id="rId14"/>
    <p:sldId id="285" r:id="rId15"/>
    <p:sldId id="306" r:id="rId16"/>
    <p:sldId id="289" r:id="rId17"/>
    <p:sldId id="291" r:id="rId18"/>
    <p:sldId id="295" r:id="rId19"/>
    <p:sldId id="294" r:id="rId20"/>
    <p:sldId id="293" r:id="rId21"/>
    <p:sldId id="292" r:id="rId22"/>
    <p:sldId id="296" r:id="rId23"/>
    <p:sldId id="300" r:id="rId24"/>
    <p:sldId id="299" r:id="rId25"/>
    <p:sldId id="318" r:id="rId26"/>
    <p:sldId id="297" r:id="rId27"/>
    <p:sldId id="316" r:id="rId28"/>
    <p:sldId id="317" r:id="rId29"/>
    <p:sldId id="301" r:id="rId30"/>
    <p:sldId id="262" r:id="rId3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D73"/>
    <a:srgbClr val="006699"/>
    <a:srgbClr val="A6A6A6"/>
    <a:srgbClr val="595959"/>
    <a:srgbClr val="29B8FF"/>
    <a:srgbClr val="D9D9D9"/>
    <a:srgbClr val="3366CC"/>
    <a:srgbClr val="0066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55" autoAdjust="0"/>
    <p:restoredTop sz="91230" autoAdjust="0"/>
  </p:normalViewPr>
  <p:slideViewPr>
    <p:cSldViewPr snapToGrid="0">
      <p:cViewPr varScale="1">
        <p:scale>
          <a:sx n="80" d="100"/>
          <a:sy n="80" d="100"/>
        </p:scale>
        <p:origin x="1320" y="5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oleObject" Target="file:///\\jud-d8.ndcourts.gov\Court_Improvement_Plan_Duel_Status\Copy%20of%20totalDSY_heather.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r>
              <a:rPr lang="en-US" sz="2800" b="1" dirty="0"/>
              <a:t>Judicial District</a:t>
            </a:r>
            <a:r>
              <a:rPr lang="en-US" sz="2800" b="1" baseline="0" dirty="0"/>
              <a:t> </a:t>
            </a:r>
            <a:endParaRPr lang="en-US" sz="2800" b="1" dirty="0"/>
          </a:p>
        </c:rich>
      </c:tx>
      <c:layout/>
      <c:overlay val="0"/>
      <c:spPr>
        <a:noFill/>
        <a:ln>
          <a:noFill/>
        </a:ln>
        <a:effectLst/>
      </c:spPr>
      <c:txPr>
        <a:bodyPr rot="0" spcFirstLastPara="1" vertOverflow="ellipsis" vert="horz" wrap="square" anchor="ctr" anchorCtr="1"/>
        <a:lstStyle/>
        <a:p>
          <a:pPr>
            <a:defRPr b="1"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Stats!$O$1</c:f>
              <c:strCache>
                <c:ptCount val="1"/>
                <c:pt idx="0">
                  <c:v>Freq</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dk1">
                          <a:lumMod val="50000"/>
                          <a:lumOff val="50000"/>
                        </a:schemeClr>
                      </a:solidFill>
                    </a:ln>
                    <a:effectLst/>
                  </c:spPr>
                </c15:leaderLines>
              </c:ext>
            </c:extLst>
          </c:dLbls>
          <c:cat>
            <c:strRef>
              <c:f>Stats!$N$2:$N$9</c:f>
              <c:strCache>
                <c:ptCount val="8"/>
                <c:pt idx="0">
                  <c:v>ECJD</c:v>
                </c:pt>
                <c:pt idx="1">
                  <c:v>NCJD</c:v>
                </c:pt>
                <c:pt idx="2">
                  <c:v>NECJD</c:v>
                </c:pt>
                <c:pt idx="3">
                  <c:v>NEJD</c:v>
                </c:pt>
                <c:pt idx="4">
                  <c:v>NWJD</c:v>
                </c:pt>
                <c:pt idx="5">
                  <c:v>SCJD</c:v>
                </c:pt>
                <c:pt idx="6">
                  <c:v>SEJD</c:v>
                </c:pt>
                <c:pt idx="7">
                  <c:v>SWJD</c:v>
                </c:pt>
              </c:strCache>
            </c:strRef>
          </c:cat>
          <c:val>
            <c:numRef>
              <c:f>Stats!$O$2:$O$9</c:f>
              <c:numCache>
                <c:formatCode>General</c:formatCode>
                <c:ptCount val="8"/>
                <c:pt idx="0">
                  <c:v>168</c:v>
                </c:pt>
                <c:pt idx="1">
                  <c:v>86</c:v>
                </c:pt>
                <c:pt idx="2">
                  <c:v>130</c:v>
                </c:pt>
                <c:pt idx="3">
                  <c:v>107</c:v>
                </c:pt>
                <c:pt idx="4">
                  <c:v>110</c:v>
                </c:pt>
                <c:pt idx="5">
                  <c:v>247</c:v>
                </c:pt>
                <c:pt idx="6">
                  <c:v>115</c:v>
                </c:pt>
                <c:pt idx="7">
                  <c:v>72</c:v>
                </c:pt>
              </c:numCache>
            </c:numRef>
          </c:val>
          <c:extLst>
            <c:ext xmlns:c16="http://schemas.microsoft.com/office/drawing/2014/chart" uri="{C3380CC4-5D6E-409C-BE32-E72D297353CC}">
              <c16:uniqueId val="{00000000-414A-4599-8A2A-39B85603A79D}"/>
            </c:ext>
          </c:extLst>
        </c:ser>
        <c:dLbls>
          <c:dLblPos val="inEnd"/>
          <c:showLegendKey val="0"/>
          <c:showVal val="1"/>
          <c:showCatName val="0"/>
          <c:showSerName val="0"/>
          <c:showPercent val="0"/>
          <c:showBubbleSize val="0"/>
        </c:dLbls>
        <c:gapWidth val="41"/>
        <c:axId val="433640336"/>
        <c:axId val="433645912"/>
      </c:barChart>
      <c:catAx>
        <c:axId val="433640336"/>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en-US"/>
          </a:p>
        </c:txPr>
        <c:crossAx val="433645912"/>
        <c:crosses val="autoZero"/>
        <c:auto val="1"/>
        <c:lblAlgn val="ctr"/>
        <c:lblOffset val="100"/>
        <c:noMultiLvlLbl val="0"/>
      </c:catAx>
      <c:valAx>
        <c:axId val="433645912"/>
        <c:scaling>
          <c:orientation val="minMax"/>
        </c:scaling>
        <c:delete val="1"/>
        <c:axPos val="l"/>
        <c:numFmt formatCode="General" sourceLinked="1"/>
        <c:majorTickMark val="none"/>
        <c:minorTickMark val="none"/>
        <c:tickLblPos val="nextTo"/>
        <c:crossAx val="43364033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r>
              <a:rPr lang="en-US" sz="2800" b="1" dirty="0" smtClean="0"/>
              <a:t>ZONES</a:t>
            </a:r>
            <a:endParaRPr lang="en-US" sz="2800" b="1" dirty="0"/>
          </a:p>
        </c:rich>
      </c:tx>
      <c:layout/>
      <c:overlay val="0"/>
      <c:spPr>
        <a:noFill/>
        <a:ln>
          <a:noFill/>
        </a:ln>
        <a:effectLst/>
      </c:spPr>
      <c:txPr>
        <a:bodyPr rot="0" spcFirstLastPara="1" vertOverflow="ellipsis" vert="horz" wrap="square" anchor="ctr" anchorCtr="1"/>
        <a:lstStyle/>
        <a:p>
          <a:pPr>
            <a:defRPr sz="1400" b="1" i="0" u="none" strike="noStrike" kern="1200" cap="none" spc="20" baseline="0">
              <a:solidFill>
                <a:schemeClr val="tx1">
                  <a:lumMod val="50000"/>
                  <a:lumOff val="50000"/>
                </a:schemeClr>
              </a:solidFill>
              <a:latin typeface="+mn-lt"/>
              <a:ea typeface="+mn-ea"/>
              <a:cs typeface="+mn-cs"/>
            </a:defRPr>
          </a:pPr>
          <a:endParaRPr lang="en-US"/>
        </a:p>
      </c:txPr>
    </c:title>
    <c:autoTitleDeleted val="0"/>
    <c:plotArea>
      <c:layout/>
      <c:barChart>
        <c:barDir val="col"/>
        <c:grouping val="clustered"/>
        <c:varyColors val="0"/>
        <c:ser>
          <c:idx val="0"/>
          <c:order val="0"/>
          <c:tx>
            <c:strRef>
              <c:f>Stats!$R$1</c:f>
              <c:strCache>
                <c:ptCount val="1"/>
                <c:pt idx="0">
                  <c:v>Freq</c:v>
                </c:pt>
              </c:strCache>
            </c:strRef>
          </c:tx>
          <c:spPr>
            <a:gradFill rotWithShape="1">
              <a:gsLst>
                <a:gs pos="0">
                  <a:schemeClr val="accent1">
                    <a:lumMod val="110000"/>
                    <a:satMod val="105000"/>
                    <a:tint val="67000"/>
                  </a:schemeClr>
                </a:gs>
                <a:gs pos="50000">
                  <a:schemeClr val="accent1">
                    <a:lumMod val="105000"/>
                    <a:satMod val="103000"/>
                    <a:tint val="73000"/>
                  </a:schemeClr>
                </a:gs>
                <a:gs pos="100000">
                  <a:schemeClr val="accent1">
                    <a:lumMod val="105000"/>
                    <a:satMod val="109000"/>
                    <a:tint val="81000"/>
                  </a:schemeClr>
                </a:gs>
              </a:gsLst>
              <a:lin ang="5400000" scaled="0"/>
            </a:gradFill>
            <a:ln w="9525" cap="flat" cmpd="sng" algn="ctr">
              <a:solidFill>
                <a:schemeClr val="accent1">
                  <a:shade val="95000"/>
                </a:schemeClr>
              </a:solidFill>
              <a:round/>
            </a:ln>
            <a:effectLst/>
          </c:spPr>
          <c:invertIfNegative val="0"/>
          <c:cat>
            <c:strRef>
              <c:f>Stats!$Q$2:$Q$20</c:f>
              <c:strCache>
                <c:ptCount val="19"/>
                <c:pt idx="0">
                  <c:v>Agassiz Valley</c:v>
                </c:pt>
                <c:pt idx="1">
                  <c:v>Buffalo Bridges</c:v>
                </c:pt>
                <c:pt idx="2">
                  <c:v>Burleigh</c:v>
                </c:pt>
                <c:pt idx="3">
                  <c:v>Cass</c:v>
                </c:pt>
                <c:pt idx="4">
                  <c:v>Central Prairie</c:v>
                </c:pt>
                <c:pt idx="5">
                  <c:v>Dakota Central</c:v>
                </c:pt>
                <c:pt idx="6">
                  <c:v>Eastern Plains</c:v>
                </c:pt>
                <c:pt idx="7">
                  <c:v>Grand Forks</c:v>
                </c:pt>
                <c:pt idx="8">
                  <c:v>Mountain Lakes</c:v>
                </c:pt>
                <c:pt idx="9">
                  <c:v>Mountrail McKenzie</c:v>
                </c:pt>
                <c:pt idx="10">
                  <c:v>North Star</c:v>
                </c:pt>
                <c:pt idx="11">
                  <c:v>Northern Prairie</c:v>
                </c:pt>
                <c:pt idx="12">
                  <c:v>Northern Valley</c:v>
                </c:pt>
                <c:pt idx="13">
                  <c:v>Roughrider</c:v>
                </c:pt>
                <c:pt idx="14">
                  <c:v>RSR</c:v>
                </c:pt>
                <c:pt idx="15">
                  <c:v>South Country</c:v>
                </c:pt>
                <c:pt idx="16">
                  <c:v>Southwest Dakota</c:v>
                </c:pt>
                <c:pt idx="17">
                  <c:v>Three Rivers</c:v>
                </c:pt>
                <c:pt idx="18">
                  <c:v>Ward</c:v>
                </c:pt>
              </c:strCache>
            </c:strRef>
          </c:cat>
          <c:val>
            <c:numRef>
              <c:f>Stats!$R$2:$R$20</c:f>
              <c:numCache>
                <c:formatCode>General</c:formatCode>
                <c:ptCount val="19"/>
                <c:pt idx="0">
                  <c:v>5</c:v>
                </c:pt>
                <c:pt idx="1">
                  <c:v>62</c:v>
                </c:pt>
                <c:pt idx="2">
                  <c:v>156</c:v>
                </c:pt>
                <c:pt idx="3">
                  <c:v>163</c:v>
                </c:pt>
                <c:pt idx="4">
                  <c:v>8</c:v>
                </c:pt>
                <c:pt idx="5">
                  <c:v>15</c:v>
                </c:pt>
                <c:pt idx="6">
                  <c:v>11</c:v>
                </c:pt>
                <c:pt idx="7">
                  <c:v>126</c:v>
                </c:pt>
                <c:pt idx="8">
                  <c:v>59</c:v>
                </c:pt>
                <c:pt idx="9">
                  <c:v>22</c:v>
                </c:pt>
                <c:pt idx="10">
                  <c:v>98</c:v>
                </c:pt>
                <c:pt idx="11">
                  <c:v>10</c:v>
                </c:pt>
                <c:pt idx="12">
                  <c:v>37</c:v>
                </c:pt>
                <c:pt idx="13">
                  <c:v>64</c:v>
                </c:pt>
                <c:pt idx="14">
                  <c:v>23</c:v>
                </c:pt>
                <c:pt idx="15">
                  <c:v>21</c:v>
                </c:pt>
                <c:pt idx="16">
                  <c:v>8</c:v>
                </c:pt>
                <c:pt idx="17">
                  <c:v>70</c:v>
                </c:pt>
                <c:pt idx="18">
                  <c:v>77</c:v>
                </c:pt>
              </c:numCache>
            </c:numRef>
          </c:val>
          <c:extLst>
            <c:ext xmlns:c16="http://schemas.microsoft.com/office/drawing/2014/chart" uri="{C3380CC4-5D6E-409C-BE32-E72D297353CC}">
              <c16:uniqueId val="{00000000-3ACD-4B4E-B398-54950C3537C3}"/>
            </c:ext>
          </c:extLst>
        </c:ser>
        <c:dLbls>
          <c:showLegendKey val="0"/>
          <c:showVal val="0"/>
          <c:showCatName val="0"/>
          <c:showSerName val="0"/>
          <c:showPercent val="0"/>
          <c:showBubbleSize val="0"/>
        </c:dLbls>
        <c:gapWidth val="100"/>
        <c:overlap val="-24"/>
        <c:axId val="546905784"/>
        <c:axId val="546903488"/>
      </c:barChart>
      <c:catAx>
        <c:axId val="546905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546903488"/>
        <c:crosses val="autoZero"/>
        <c:auto val="1"/>
        <c:lblAlgn val="ctr"/>
        <c:lblOffset val="100"/>
        <c:noMultiLvlLbl val="0"/>
      </c:catAx>
      <c:valAx>
        <c:axId val="5469034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en-US"/>
          </a:p>
        </c:txPr>
        <c:crossAx val="54690578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6">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595E43C-A062-4752-A1D5-5D01B89A31C1}" type="doc">
      <dgm:prSet loTypeId="urn:microsoft.com/office/officeart/2005/8/layout/default" loCatId="list" qsTypeId="urn:microsoft.com/office/officeart/2005/8/quickstyle/3d2" qsCatId="3D" csTypeId="urn:microsoft.com/office/officeart/2005/8/colors/accent1_2" csCatId="accent1" phldr="1"/>
      <dgm:spPr/>
      <dgm:t>
        <a:bodyPr/>
        <a:lstStyle/>
        <a:p>
          <a:endParaRPr lang="en-US"/>
        </a:p>
      </dgm:t>
    </dgm:pt>
    <dgm:pt modelId="{80F5B018-D360-44BC-987C-7E1D2F458828}">
      <dgm:prSet phldrT="[Text]"/>
      <dgm:spPr/>
      <dgm:t>
        <a:bodyPr/>
        <a:lstStyle/>
        <a:p>
          <a:r>
            <a:rPr lang="en-US" dirty="0"/>
            <a:t> </a:t>
          </a:r>
          <a:r>
            <a:rPr lang="en-US" dirty="0" smtClean="0"/>
            <a:t>Increase youth maintained in the home and community </a:t>
          </a:r>
          <a:endParaRPr lang="en-US" dirty="0"/>
        </a:p>
      </dgm:t>
    </dgm:pt>
    <dgm:pt modelId="{9763C921-81D4-4944-AE7D-F21815EC7A07}" type="parTrans" cxnId="{A13B280F-B984-4AE3-88DA-BBFB6E1D9FFE}">
      <dgm:prSet/>
      <dgm:spPr/>
      <dgm:t>
        <a:bodyPr/>
        <a:lstStyle/>
        <a:p>
          <a:endParaRPr lang="en-US"/>
        </a:p>
      </dgm:t>
    </dgm:pt>
    <dgm:pt modelId="{FBBA5E62-DA18-4079-8148-240758C4215B}" type="sibTrans" cxnId="{A13B280F-B984-4AE3-88DA-BBFB6E1D9FFE}">
      <dgm:prSet/>
      <dgm:spPr/>
      <dgm:t>
        <a:bodyPr/>
        <a:lstStyle/>
        <a:p>
          <a:endParaRPr lang="en-US"/>
        </a:p>
      </dgm:t>
    </dgm:pt>
    <dgm:pt modelId="{C6A98A9D-9992-4411-9E8C-39C3A50E6F24}">
      <dgm:prSet phldrT="[Text]"/>
      <dgm:spPr/>
      <dgm:t>
        <a:bodyPr/>
        <a:lstStyle/>
        <a:p>
          <a:r>
            <a:rPr lang="en-US" dirty="0" smtClean="0"/>
            <a:t>Strong and consistent family engagement </a:t>
          </a:r>
          <a:endParaRPr lang="en-US" dirty="0"/>
        </a:p>
      </dgm:t>
    </dgm:pt>
    <dgm:pt modelId="{15EBB691-F08D-44CD-852F-B8126925C1E1}" type="parTrans" cxnId="{922D7335-A116-476B-95C7-ACC9A8460A16}">
      <dgm:prSet/>
      <dgm:spPr/>
      <dgm:t>
        <a:bodyPr/>
        <a:lstStyle/>
        <a:p>
          <a:endParaRPr lang="en-US"/>
        </a:p>
      </dgm:t>
    </dgm:pt>
    <dgm:pt modelId="{DB14D0D0-A581-4EFF-AD9D-EAB0CC40B6B2}" type="sibTrans" cxnId="{922D7335-A116-476B-95C7-ACC9A8460A16}">
      <dgm:prSet/>
      <dgm:spPr/>
      <dgm:t>
        <a:bodyPr/>
        <a:lstStyle/>
        <a:p>
          <a:endParaRPr lang="en-US"/>
        </a:p>
      </dgm:t>
    </dgm:pt>
    <dgm:pt modelId="{CF33D28D-E5D5-4B93-A6B4-7F9A76D65BED}">
      <dgm:prSet phldrT="[Text]"/>
      <dgm:spPr/>
      <dgm:t>
        <a:bodyPr/>
        <a:lstStyle/>
        <a:p>
          <a:r>
            <a:rPr lang="en-US" dirty="0" smtClean="0"/>
            <a:t>Cross-systems engagement and collaboration</a:t>
          </a:r>
          <a:endParaRPr lang="en-US" dirty="0"/>
        </a:p>
      </dgm:t>
    </dgm:pt>
    <dgm:pt modelId="{77209706-7B54-438F-A9B2-AE9CF38D75F8}" type="parTrans" cxnId="{7B2B5720-BCB8-4B62-B2AF-AC1125CF4D50}">
      <dgm:prSet/>
      <dgm:spPr/>
      <dgm:t>
        <a:bodyPr/>
        <a:lstStyle/>
        <a:p>
          <a:endParaRPr lang="en-US"/>
        </a:p>
      </dgm:t>
    </dgm:pt>
    <dgm:pt modelId="{7A4015EE-4837-44D7-90CB-B359E572DB41}" type="sibTrans" cxnId="{7B2B5720-BCB8-4B62-B2AF-AC1125CF4D50}">
      <dgm:prSet/>
      <dgm:spPr/>
      <dgm:t>
        <a:bodyPr/>
        <a:lstStyle/>
        <a:p>
          <a:endParaRPr lang="en-US"/>
        </a:p>
      </dgm:t>
    </dgm:pt>
    <dgm:pt modelId="{8F4A3E45-AA3B-4BDC-8606-97F1742A4724}">
      <dgm:prSet phldrT="[Text]"/>
      <dgm:spPr/>
      <dgm:t>
        <a:bodyPr/>
        <a:lstStyle/>
        <a:p>
          <a:r>
            <a:rPr lang="en-US" dirty="0" smtClean="0"/>
            <a:t>Increasing connections through developmentally appropriate interventions</a:t>
          </a:r>
          <a:endParaRPr lang="en-US" dirty="0"/>
        </a:p>
      </dgm:t>
    </dgm:pt>
    <dgm:pt modelId="{8155787A-CDA6-4F8B-8C7C-67D6EC7C1E00}" type="parTrans" cxnId="{E374AB65-6674-484A-9232-62DBBE6A61D1}">
      <dgm:prSet/>
      <dgm:spPr/>
      <dgm:t>
        <a:bodyPr/>
        <a:lstStyle/>
        <a:p>
          <a:endParaRPr lang="en-US"/>
        </a:p>
      </dgm:t>
    </dgm:pt>
    <dgm:pt modelId="{5EB1E36E-5723-4264-A029-EA67AF701B25}" type="sibTrans" cxnId="{E374AB65-6674-484A-9232-62DBBE6A61D1}">
      <dgm:prSet/>
      <dgm:spPr/>
      <dgm:t>
        <a:bodyPr/>
        <a:lstStyle/>
        <a:p>
          <a:endParaRPr lang="en-US"/>
        </a:p>
      </dgm:t>
    </dgm:pt>
    <dgm:pt modelId="{B1F049DC-BBE0-4A60-A48E-8EF26ED80849}" type="pres">
      <dgm:prSet presAssocID="{6595E43C-A062-4752-A1D5-5D01B89A31C1}" presName="diagram" presStyleCnt="0">
        <dgm:presLayoutVars>
          <dgm:dir/>
          <dgm:resizeHandles val="exact"/>
        </dgm:presLayoutVars>
      </dgm:prSet>
      <dgm:spPr/>
      <dgm:t>
        <a:bodyPr/>
        <a:lstStyle/>
        <a:p>
          <a:endParaRPr lang="en-US"/>
        </a:p>
      </dgm:t>
    </dgm:pt>
    <dgm:pt modelId="{BBB88165-5A16-4782-90B1-9A1A2CBC3316}" type="pres">
      <dgm:prSet presAssocID="{80F5B018-D360-44BC-987C-7E1D2F458828}" presName="node" presStyleLbl="node1" presStyleIdx="0" presStyleCnt="4">
        <dgm:presLayoutVars>
          <dgm:bulletEnabled val="1"/>
        </dgm:presLayoutVars>
      </dgm:prSet>
      <dgm:spPr/>
      <dgm:t>
        <a:bodyPr/>
        <a:lstStyle/>
        <a:p>
          <a:endParaRPr lang="en-US"/>
        </a:p>
      </dgm:t>
    </dgm:pt>
    <dgm:pt modelId="{D0961798-C7C1-44A3-9EC0-DB881977A2EA}" type="pres">
      <dgm:prSet presAssocID="{FBBA5E62-DA18-4079-8148-240758C4215B}" presName="sibTrans" presStyleCnt="0"/>
      <dgm:spPr/>
    </dgm:pt>
    <dgm:pt modelId="{1DD313F4-C3ED-42D5-84DF-ACD8A5EDC663}" type="pres">
      <dgm:prSet presAssocID="{C6A98A9D-9992-4411-9E8C-39C3A50E6F24}" presName="node" presStyleLbl="node1" presStyleIdx="1" presStyleCnt="4" custLinFactNeighborX="-2366" custLinFactNeighborY="884">
        <dgm:presLayoutVars>
          <dgm:bulletEnabled val="1"/>
        </dgm:presLayoutVars>
      </dgm:prSet>
      <dgm:spPr/>
      <dgm:t>
        <a:bodyPr/>
        <a:lstStyle/>
        <a:p>
          <a:endParaRPr lang="en-US"/>
        </a:p>
      </dgm:t>
    </dgm:pt>
    <dgm:pt modelId="{20BA59CB-D0F3-4800-BB46-EACC78D3C3E8}" type="pres">
      <dgm:prSet presAssocID="{DB14D0D0-A581-4EFF-AD9D-EAB0CC40B6B2}" presName="sibTrans" presStyleCnt="0"/>
      <dgm:spPr/>
    </dgm:pt>
    <dgm:pt modelId="{72923F72-1C74-4366-9322-F0A54B24DD97}" type="pres">
      <dgm:prSet presAssocID="{CF33D28D-E5D5-4B93-A6B4-7F9A76D65BED}" presName="node" presStyleLbl="node1" presStyleIdx="2" presStyleCnt="4">
        <dgm:presLayoutVars>
          <dgm:bulletEnabled val="1"/>
        </dgm:presLayoutVars>
      </dgm:prSet>
      <dgm:spPr/>
      <dgm:t>
        <a:bodyPr/>
        <a:lstStyle/>
        <a:p>
          <a:endParaRPr lang="en-US"/>
        </a:p>
      </dgm:t>
    </dgm:pt>
    <dgm:pt modelId="{74D865EE-CE40-4489-8BBA-C48CA68FA080}" type="pres">
      <dgm:prSet presAssocID="{7A4015EE-4837-44D7-90CB-B359E572DB41}" presName="sibTrans" presStyleCnt="0"/>
      <dgm:spPr/>
    </dgm:pt>
    <dgm:pt modelId="{C32D6468-5D3F-438F-88CB-7A309793A6CC}" type="pres">
      <dgm:prSet presAssocID="{8F4A3E45-AA3B-4BDC-8606-97F1742A4724}" presName="node" presStyleLbl="node1" presStyleIdx="3" presStyleCnt="4">
        <dgm:presLayoutVars>
          <dgm:bulletEnabled val="1"/>
        </dgm:presLayoutVars>
      </dgm:prSet>
      <dgm:spPr/>
      <dgm:t>
        <a:bodyPr/>
        <a:lstStyle/>
        <a:p>
          <a:endParaRPr lang="en-US"/>
        </a:p>
      </dgm:t>
    </dgm:pt>
  </dgm:ptLst>
  <dgm:cxnLst>
    <dgm:cxn modelId="{7B2B5720-BCB8-4B62-B2AF-AC1125CF4D50}" srcId="{6595E43C-A062-4752-A1D5-5D01B89A31C1}" destId="{CF33D28D-E5D5-4B93-A6B4-7F9A76D65BED}" srcOrd="2" destOrd="0" parTransId="{77209706-7B54-438F-A9B2-AE9CF38D75F8}" sibTransId="{7A4015EE-4837-44D7-90CB-B359E572DB41}"/>
    <dgm:cxn modelId="{9C621926-BE47-4A5A-9BED-7397F0B4F047}" type="presOf" srcId="{80F5B018-D360-44BC-987C-7E1D2F458828}" destId="{BBB88165-5A16-4782-90B1-9A1A2CBC3316}" srcOrd="0" destOrd="0" presId="urn:microsoft.com/office/officeart/2005/8/layout/default"/>
    <dgm:cxn modelId="{1B082EC1-A8CB-46EE-BD8F-1ABFF92D18EF}" type="presOf" srcId="{CF33D28D-E5D5-4B93-A6B4-7F9A76D65BED}" destId="{72923F72-1C74-4366-9322-F0A54B24DD97}" srcOrd="0" destOrd="0" presId="urn:microsoft.com/office/officeart/2005/8/layout/default"/>
    <dgm:cxn modelId="{8F51D997-DA59-4581-8B67-7CD2F782AA4F}" type="presOf" srcId="{6595E43C-A062-4752-A1D5-5D01B89A31C1}" destId="{B1F049DC-BBE0-4A60-A48E-8EF26ED80849}" srcOrd="0" destOrd="0" presId="urn:microsoft.com/office/officeart/2005/8/layout/default"/>
    <dgm:cxn modelId="{922D7335-A116-476B-95C7-ACC9A8460A16}" srcId="{6595E43C-A062-4752-A1D5-5D01B89A31C1}" destId="{C6A98A9D-9992-4411-9E8C-39C3A50E6F24}" srcOrd="1" destOrd="0" parTransId="{15EBB691-F08D-44CD-852F-B8126925C1E1}" sibTransId="{DB14D0D0-A581-4EFF-AD9D-EAB0CC40B6B2}"/>
    <dgm:cxn modelId="{33A6BA08-671E-4E2F-8B34-E8AC7455F76E}" type="presOf" srcId="{C6A98A9D-9992-4411-9E8C-39C3A50E6F24}" destId="{1DD313F4-C3ED-42D5-84DF-ACD8A5EDC663}" srcOrd="0" destOrd="0" presId="urn:microsoft.com/office/officeart/2005/8/layout/default"/>
    <dgm:cxn modelId="{A13B280F-B984-4AE3-88DA-BBFB6E1D9FFE}" srcId="{6595E43C-A062-4752-A1D5-5D01B89A31C1}" destId="{80F5B018-D360-44BC-987C-7E1D2F458828}" srcOrd="0" destOrd="0" parTransId="{9763C921-81D4-4944-AE7D-F21815EC7A07}" sibTransId="{FBBA5E62-DA18-4079-8148-240758C4215B}"/>
    <dgm:cxn modelId="{E374AB65-6674-484A-9232-62DBBE6A61D1}" srcId="{6595E43C-A062-4752-A1D5-5D01B89A31C1}" destId="{8F4A3E45-AA3B-4BDC-8606-97F1742A4724}" srcOrd="3" destOrd="0" parTransId="{8155787A-CDA6-4F8B-8C7C-67D6EC7C1E00}" sibTransId="{5EB1E36E-5723-4264-A029-EA67AF701B25}"/>
    <dgm:cxn modelId="{11571C6E-C491-46C3-9594-B957DAC3E2DA}" type="presOf" srcId="{8F4A3E45-AA3B-4BDC-8606-97F1742A4724}" destId="{C32D6468-5D3F-438F-88CB-7A309793A6CC}" srcOrd="0" destOrd="0" presId="urn:microsoft.com/office/officeart/2005/8/layout/default"/>
    <dgm:cxn modelId="{9E64747C-2549-4B1B-A9F9-3D848EB53216}" type="presParOf" srcId="{B1F049DC-BBE0-4A60-A48E-8EF26ED80849}" destId="{BBB88165-5A16-4782-90B1-9A1A2CBC3316}" srcOrd="0" destOrd="0" presId="urn:microsoft.com/office/officeart/2005/8/layout/default"/>
    <dgm:cxn modelId="{AE8B7FBF-3364-4F43-A15D-133B338FA281}" type="presParOf" srcId="{B1F049DC-BBE0-4A60-A48E-8EF26ED80849}" destId="{D0961798-C7C1-44A3-9EC0-DB881977A2EA}" srcOrd="1" destOrd="0" presId="urn:microsoft.com/office/officeart/2005/8/layout/default"/>
    <dgm:cxn modelId="{6386A409-4C4D-4009-84A0-E462CE941784}" type="presParOf" srcId="{B1F049DC-BBE0-4A60-A48E-8EF26ED80849}" destId="{1DD313F4-C3ED-42D5-84DF-ACD8A5EDC663}" srcOrd="2" destOrd="0" presId="urn:microsoft.com/office/officeart/2005/8/layout/default"/>
    <dgm:cxn modelId="{91CEA3AA-112D-464E-BB6E-7195CCDB832D}" type="presParOf" srcId="{B1F049DC-BBE0-4A60-A48E-8EF26ED80849}" destId="{20BA59CB-D0F3-4800-BB46-EACC78D3C3E8}" srcOrd="3" destOrd="0" presId="urn:microsoft.com/office/officeart/2005/8/layout/default"/>
    <dgm:cxn modelId="{9ACE92FC-8B3B-4D63-A14F-E44710FE03EF}" type="presParOf" srcId="{B1F049DC-BBE0-4A60-A48E-8EF26ED80849}" destId="{72923F72-1C74-4366-9322-F0A54B24DD97}" srcOrd="4" destOrd="0" presId="urn:microsoft.com/office/officeart/2005/8/layout/default"/>
    <dgm:cxn modelId="{B7471536-79FB-4EAD-B0EB-BB17EDBF52BD}" type="presParOf" srcId="{B1F049DC-BBE0-4A60-A48E-8EF26ED80849}" destId="{74D865EE-CE40-4489-8BBA-C48CA68FA080}" srcOrd="5" destOrd="0" presId="urn:microsoft.com/office/officeart/2005/8/layout/default"/>
    <dgm:cxn modelId="{BE7FA743-D48D-4DF3-AF95-3721DD01864C}" type="presParOf" srcId="{B1F049DC-BBE0-4A60-A48E-8EF26ED80849}" destId="{C32D6468-5D3F-438F-88CB-7A309793A6CC}"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BB88165-5A16-4782-90B1-9A1A2CBC3316}">
      <dsp:nvSpPr>
        <dsp:cNvPr id="0" name=""/>
        <dsp:cNvSpPr/>
      </dsp:nvSpPr>
      <dsp:spPr>
        <a:xfrm>
          <a:off x="15117" y="1700"/>
          <a:ext cx="2666209" cy="15997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a:t> </a:t>
          </a:r>
          <a:r>
            <a:rPr lang="en-US" sz="2000" kern="1200" dirty="0" smtClean="0"/>
            <a:t>Increase youth maintained in the home and community </a:t>
          </a:r>
          <a:endParaRPr lang="en-US" sz="2000" kern="1200" dirty="0"/>
        </a:p>
      </dsp:txBody>
      <dsp:txXfrm>
        <a:off x="15117" y="1700"/>
        <a:ext cx="2666209" cy="1599725"/>
      </dsp:txXfrm>
    </dsp:sp>
    <dsp:sp modelId="{1DD313F4-C3ED-42D5-84DF-ACD8A5EDC663}">
      <dsp:nvSpPr>
        <dsp:cNvPr id="0" name=""/>
        <dsp:cNvSpPr/>
      </dsp:nvSpPr>
      <dsp:spPr>
        <a:xfrm>
          <a:off x="2884865" y="15842"/>
          <a:ext cx="2666209" cy="15997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Strong and consistent family engagement </a:t>
          </a:r>
          <a:endParaRPr lang="en-US" sz="2000" kern="1200" dirty="0"/>
        </a:p>
      </dsp:txBody>
      <dsp:txXfrm>
        <a:off x="2884865" y="15842"/>
        <a:ext cx="2666209" cy="1599725"/>
      </dsp:txXfrm>
    </dsp:sp>
    <dsp:sp modelId="{72923F72-1C74-4366-9322-F0A54B24DD97}">
      <dsp:nvSpPr>
        <dsp:cNvPr id="0" name=""/>
        <dsp:cNvSpPr/>
      </dsp:nvSpPr>
      <dsp:spPr>
        <a:xfrm>
          <a:off x="15117" y="1868047"/>
          <a:ext cx="2666209" cy="15997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Cross-systems engagement and collaboration</a:t>
          </a:r>
          <a:endParaRPr lang="en-US" sz="2000" kern="1200" dirty="0"/>
        </a:p>
      </dsp:txBody>
      <dsp:txXfrm>
        <a:off x="15117" y="1868047"/>
        <a:ext cx="2666209" cy="1599725"/>
      </dsp:txXfrm>
    </dsp:sp>
    <dsp:sp modelId="{C32D6468-5D3F-438F-88CB-7A309793A6CC}">
      <dsp:nvSpPr>
        <dsp:cNvPr id="0" name=""/>
        <dsp:cNvSpPr/>
      </dsp:nvSpPr>
      <dsp:spPr>
        <a:xfrm>
          <a:off x="2947947" y="1868047"/>
          <a:ext cx="2666209" cy="159972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Increasing connections through developmentally appropriate interventions</a:t>
          </a:r>
          <a:endParaRPr lang="en-US" sz="2000" kern="1200" dirty="0"/>
        </a:p>
      </dsp:txBody>
      <dsp:txXfrm>
        <a:off x="2947947" y="1868047"/>
        <a:ext cx="2666209" cy="1599725"/>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F8F00D-8D10-4236-84C8-92E41A2C5649}" type="datetimeFigureOut">
              <a:rPr lang="en-US" smtClean="0"/>
              <a:t>2/24/2021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B60501-CD30-49FD-BEEC-95C5C560DFB3}" type="slidenum">
              <a:rPr lang="en-US" smtClean="0"/>
              <a:t>‹#›</a:t>
            </a:fld>
            <a:endParaRPr lang="en-US"/>
          </a:p>
        </p:txBody>
      </p:sp>
    </p:spTree>
    <p:extLst>
      <p:ext uri="{BB962C8B-B14F-4D97-AF65-F5344CB8AC3E}">
        <p14:creationId xmlns:p14="http://schemas.microsoft.com/office/powerpoint/2010/main" val="3104088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North Dakota Dual Status Youth Initiative is a result of a multi-year collaboration between court and child welfare agencies with the support of the Robert F. Kennedy Foundation (RFK) and recommended by the Counsel of State Governments. The executive summary of the collaborative work found that the lifetime prospects for youth in North Dakota are significantly impaired if they are simultaneously involved in the state’s child welfare and juvenile justice systems.  Youth in this situation are referred to as dual status youth. </a:t>
            </a:r>
          </a:p>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2</a:t>
            </a:fld>
            <a:endParaRPr lang="en-US"/>
          </a:p>
        </p:txBody>
      </p:sp>
    </p:spTree>
    <p:extLst>
      <p:ext uri="{BB962C8B-B14F-4D97-AF65-F5344CB8AC3E}">
        <p14:creationId xmlns:p14="http://schemas.microsoft.com/office/powerpoint/2010/main" val="3417703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Documentation</a:t>
            </a:r>
            <a:r>
              <a:rPr lang="en-US" baseline="0" dirty="0" smtClean="0"/>
              <a:t>  - CMS and Odyssey Flags:</a:t>
            </a:r>
            <a:endParaRPr lang="en-US" dirty="0"/>
          </a:p>
        </p:txBody>
      </p:sp>
      <p:sp>
        <p:nvSpPr>
          <p:cNvPr id="4" name="Slide Number Placeholder 3"/>
          <p:cNvSpPr>
            <a:spLocks noGrp="1"/>
          </p:cNvSpPr>
          <p:nvPr>
            <p:ph type="sldNum" sz="quarter" idx="10"/>
          </p:nvPr>
        </p:nvSpPr>
        <p:spPr/>
        <p:txBody>
          <a:bodyPr/>
          <a:lstStyle/>
          <a:p>
            <a:fld id="{06B60501-CD30-49FD-BEEC-95C5C560DFB3}" type="slidenum">
              <a:rPr lang="en-US" smtClean="0"/>
              <a:t>11</a:t>
            </a:fld>
            <a:endParaRPr lang="en-US"/>
          </a:p>
        </p:txBody>
      </p:sp>
    </p:spTree>
    <p:extLst>
      <p:ext uri="{BB962C8B-B14F-4D97-AF65-F5344CB8AC3E}">
        <p14:creationId xmlns:p14="http://schemas.microsoft.com/office/powerpoint/2010/main" val="27754387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12</a:t>
            </a:fld>
            <a:endParaRPr lang="en-US"/>
          </a:p>
        </p:txBody>
      </p:sp>
    </p:spTree>
    <p:extLst>
      <p:ext uri="{BB962C8B-B14F-4D97-AF65-F5344CB8AC3E}">
        <p14:creationId xmlns:p14="http://schemas.microsoft.com/office/powerpoint/2010/main" val="4802515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After a notification and verification of a DSY has been received, the assigned human service zone worker and juvenile court officer will have a conversation to discuss the youth to share pertinent information that is important in order to make a proper FCE referral. Some examples of information to be shared include but are not limited to:</a:t>
            </a:r>
            <a:endParaRPr lang="en-US" sz="1200" b="1" kern="1200" dirty="0" smtClean="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13</a:t>
            </a:fld>
            <a:endParaRPr lang="en-US"/>
          </a:p>
        </p:txBody>
      </p:sp>
    </p:spTree>
    <p:extLst>
      <p:ext uri="{BB962C8B-B14F-4D97-AF65-F5344CB8AC3E}">
        <p14:creationId xmlns:p14="http://schemas.microsoft.com/office/powerpoint/2010/main" val="2094018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cs typeface="Calibri"/>
              </a:rPr>
              <a:t>Add notes</a:t>
            </a:r>
            <a:r>
              <a:rPr lang="en-US" baseline="0" dirty="0" smtClean="0">
                <a:cs typeface="Calibri"/>
              </a:rPr>
              <a:t> on tribes </a:t>
            </a:r>
            <a:endParaRPr lang="en-US" dirty="0" smtClean="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14</a:t>
            </a:fld>
            <a:endParaRPr lang="en-US"/>
          </a:p>
        </p:txBody>
      </p:sp>
    </p:spTree>
    <p:extLst>
      <p:ext uri="{BB962C8B-B14F-4D97-AF65-F5344CB8AC3E}">
        <p14:creationId xmlns:p14="http://schemas.microsoft.com/office/powerpoint/2010/main" val="30738322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Family Centered Engagement (FCE)</a:t>
            </a:r>
            <a:r>
              <a:rPr lang="en-US" sz="1200" b="1" kern="1200" dirty="0" smtClean="0">
                <a:solidFill>
                  <a:schemeClr val="tx1"/>
                </a:solidFill>
                <a:effectLst/>
                <a:latin typeface="+mn-lt"/>
                <a:ea typeface="+mn-ea"/>
                <a:cs typeface="+mn-cs"/>
              </a:rPr>
              <a:t> is a service provided by The Village Family Services for Human Service Zones and Juvenile Court in partnership with the North Dakota Department of Human Services. </a:t>
            </a:r>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15</a:t>
            </a:fld>
            <a:endParaRPr lang="en-US"/>
          </a:p>
        </p:txBody>
      </p:sp>
    </p:spTree>
    <p:extLst>
      <p:ext uri="{BB962C8B-B14F-4D97-AF65-F5344CB8AC3E}">
        <p14:creationId xmlns:p14="http://schemas.microsoft.com/office/powerpoint/2010/main" val="40608250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16</a:t>
            </a:fld>
            <a:endParaRPr lang="en-US"/>
          </a:p>
        </p:txBody>
      </p:sp>
    </p:spTree>
    <p:extLst>
      <p:ext uri="{BB962C8B-B14F-4D97-AF65-F5344CB8AC3E}">
        <p14:creationId xmlns:p14="http://schemas.microsoft.com/office/powerpoint/2010/main" val="40568592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Once the assigned human service zone worker and juvenile court officer have had conversation to discuss the dual status youth and have shared pertinent information it must then be determined if a referral to a Family Centered Engagement meeting is necessary.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1" kern="1200" dirty="0" smtClean="0">
                <a:solidFill>
                  <a:schemeClr val="tx1"/>
                </a:solidFill>
                <a:effectLst/>
                <a:latin typeface="+mn-lt"/>
                <a:ea typeface="+mn-ea"/>
                <a:cs typeface="+mn-cs"/>
              </a:rPr>
              <a:t>The Dual Status Youth Initiative strives for 100% Family Centered Engagement meeting compliance for all youth who have been identified as dual status for the first time</a:t>
            </a:r>
            <a:r>
              <a:rPr lang="en-US" sz="1200" kern="1200" dirty="0" smtClean="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17</a:t>
            </a:fld>
            <a:endParaRPr lang="en-US"/>
          </a:p>
        </p:txBody>
      </p:sp>
    </p:spTree>
    <p:extLst>
      <p:ext uri="{BB962C8B-B14F-4D97-AF65-F5344CB8AC3E}">
        <p14:creationId xmlns:p14="http://schemas.microsoft.com/office/powerpoint/2010/main" val="1567138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smtClean="0">
                <a:solidFill>
                  <a:schemeClr val="tx1"/>
                </a:solidFill>
                <a:effectLst/>
                <a:latin typeface="+mn-lt"/>
                <a:ea typeface="+mn-ea"/>
                <a:cs typeface="+mn-cs"/>
              </a:rPr>
              <a:t>If the youth has come in on a subsequent referral or child welfare involvement you should: </a:t>
            </a:r>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18</a:t>
            </a:fld>
            <a:endParaRPr lang="en-US"/>
          </a:p>
        </p:txBody>
      </p:sp>
    </p:spTree>
    <p:extLst>
      <p:ext uri="{BB962C8B-B14F-4D97-AF65-F5344CB8AC3E}">
        <p14:creationId xmlns:p14="http://schemas.microsoft.com/office/powerpoint/2010/main" val="14211570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19</a:t>
            </a:fld>
            <a:endParaRPr lang="en-US"/>
          </a:p>
        </p:txBody>
      </p:sp>
    </p:spTree>
    <p:extLst>
      <p:ext uri="{BB962C8B-B14F-4D97-AF65-F5344CB8AC3E}">
        <p14:creationId xmlns:p14="http://schemas.microsoft.com/office/powerpoint/2010/main" val="21143778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20</a:t>
            </a:fld>
            <a:endParaRPr lang="en-US"/>
          </a:p>
        </p:txBody>
      </p:sp>
    </p:spTree>
    <p:extLst>
      <p:ext uri="{BB962C8B-B14F-4D97-AF65-F5344CB8AC3E}">
        <p14:creationId xmlns:p14="http://schemas.microsoft.com/office/powerpoint/2010/main" val="1093527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3</a:t>
            </a:fld>
            <a:endParaRPr lang="en-US"/>
          </a:p>
        </p:txBody>
      </p:sp>
    </p:spTree>
    <p:extLst>
      <p:ext uri="{BB962C8B-B14F-4D97-AF65-F5344CB8AC3E}">
        <p14:creationId xmlns:p14="http://schemas.microsoft.com/office/powerpoint/2010/main" val="19005153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21</a:t>
            </a:fld>
            <a:endParaRPr lang="en-US"/>
          </a:p>
        </p:txBody>
      </p:sp>
    </p:spTree>
    <p:extLst>
      <p:ext uri="{BB962C8B-B14F-4D97-AF65-F5344CB8AC3E}">
        <p14:creationId xmlns:p14="http://schemas.microsoft.com/office/powerpoint/2010/main" val="3771579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22</a:t>
            </a:fld>
            <a:endParaRPr lang="en-US"/>
          </a:p>
        </p:txBody>
      </p:sp>
    </p:spTree>
    <p:extLst>
      <p:ext uri="{BB962C8B-B14F-4D97-AF65-F5344CB8AC3E}">
        <p14:creationId xmlns:p14="http://schemas.microsoft.com/office/powerpoint/2010/main" val="2488915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23</a:t>
            </a:fld>
            <a:endParaRPr lang="en-US"/>
          </a:p>
        </p:txBody>
      </p:sp>
    </p:spTree>
    <p:extLst>
      <p:ext uri="{BB962C8B-B14F-4D97-AF65-F5344CB8AC3E}">
        <p14:creationId xmlns:p14="http://schemas.microsoft.com/office/powerpoint/2010/main" val="42188628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24</a:t>
            </a:fld>
            <a:endParaRPr lang="en-US"/>
          </a:p>
        </p:txBody>
      </p:sp>
    </p:spTree>
    <p:extLst>
      <p:ext uri="{BB962C8B-B14F-4D97-AF65-F5344CB8AC3E}">
        <p14:creationId xmlns:p14="http://schemas.microsoft.com/office/powerpoint/2010/main" val="39542142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Follow</a:t>
            </a:r>
            <a:r>
              <a:rPr lang="en-US" baseline="0" dirty="0" smtClean="0"/>
              <a:t> up collaborative meeting </a:t>
            </a:r>
            <a:endParaRPr lang="en-US" dirty="0"/>
          </a:p>
        </p:txBody>
      </p:sp>
      <p:sp>
        <p:nvSpPr>
          <p:cNvPr id="4" name="Slide Number Placeholder 3"/>
          <p:cNvSpPr>
            <a:spLocks noGrp="1"/>
          </p:cNvSpPr>
          <p:nvPr>
            <p:ph type="sldNum" sz="quarter" idx="10"/>
          </p:nvPr>
        </p:nvSpPr>
        <p:spPr/>
        <p:txBody>
          <a:bodyPr/>
          <a:lstStyle/>
          <a:p>
            <a:fld id="{06B60501-CD30-49FD-BEEC-95C5C560DFB3}" type="slidenum">
              <a:rPr lang="en-US" smtClean="0"/>
              <a:t>25</a:t>
            </a:fld>
            <a:endParaRPr lang="en-US"/>
          </a:p>
        </p:txBody>
      </p:sp>
    </p:spTree>
    <p:extLst>
      <p:ext uri="{BB962C8B-B14F-4D97-AF65-F5344CB8AC3E}">
        <p14:creationId xmlns:p14="http://schemas.microsoft.com/office/powerpoint/2010/main" val="4780206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26</a:t>
            </a:fld>
            <a:endParaRPr lang="en-US"/>
          </a:p>
        </p:txBody>
      </p:sp>
    </p:spTree>
    <p:extLst>
      <p:ext uri="{BB962C8B-B14F-4D97-AF65-F5344CB8AC3E}">
        <p14:creationId xmlns:p14="http://schemas.microsoft.com/office/powerpoint/2010/main" val="28023703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January</a:t>
            </a:r>
            <a:r>
              <a:rPr lang="en-US" baseline="0" dirty="0" smtClean="0"/>
              <a:t> to December 2020 there were </a:t>
            </a:r>
            <a:r>
              <a:rPr lang="en-US" dirty="0" smtClean="0"/>
              <a:t>1036</a:t>
            </a:r>
            <a:r>
              <a:rPr lang="en-US" baseline="0" dirty="0" smtClean="0"/>
              <a:t> Unique Youth</a:t>
            </a:r>
            <a:endParaRPr lang="en-US" dirty="0"/>
          </a:p>
        </p:txBody>
      </p:sp>
      <p:sp>
        <p:nvSpPr>
          <p:cNvPr id="4" name="Slide Number Placeholder 3"/>
          <p:cNvSpPr>
            <a:spLocks noGrp="1"/>
          </p:cNvSpPr>
          <p:nvPr>
            <p:ph type="sldNum" sz="quarter" idx="10"/>
          </p:nvPr>
        </p:nvSpPr>
        <p:spPr/>
        <p:txBody>
          <a:bodyPr/>
          <a:lstStyle/>
          <a:p>
            <a:fld id="{DE0885FD-0145-4826-9C26-0B1A789807A1}" type="slidenum">
              <a:rPr lang="en-US" smtClean="0"/>
              <a:t>27</a:t>
            </a:fld>
            <a:endParaRPr lang="en-US"/>
          </a:p>
        </p:txBody>
      </p:sp>
    </p:spTree>
    <p:extLst>
      <p:ext uri="{BB962C8B-B14F-4D97-AF65-F5344CB8AC3E}">
        <p14:creationId xmlns:p14="http://schemas.microsoft.com/office/powerpoint/2010/main" val="1150953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E0885FD-0145-4826-9C26-0B1A789807A1}" type="slidenum">
              <a:rPr lang="en-US" smtClean="0"/>
              <a:t>28</a:t>
            </a:fld>
            <a:endParaRPr lang="en-US"/>
          </a:p>
        </p:txBody>
      </p:sp>
    </p:spTree>
    <p:extLst>
      <p:ext uri="{BB962C8B-B14F-4D97-AF65-F5344CB8AC3E}">
        <p14:creationId xmlns:p14="http://schemas.microsoft.com/office/powerpoint/2010/main" val="39036592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29</a:t>
            </a:fld>
            <a:endParaRPr lang="en-US"/>
          </a:p>
        </p:txBody>
      </p:sp>
    </p:spTree>
    <p:extLst>
      <p:ext uri="{BB962C8B-B14F-4D97-AF65-F5344CB8AC3E}">
        <p14:creationId xmlns:p14="http://schemas.microsoft.com/office/powerpoint/2010/main" val="1302871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4</a:t>
            </a:fld>
            <a:endParaRPr lang="en-US"/>
          </a:p>
        </p:txBody>
      </p:sp>
    </p:spTree>
    <p:extLst>
      <p:ext uri="{BB962C8B-B14F-4D97-AF65-F5344CB8AC3E}">
        <p14:creationId xmlns:p14="http://schemas.microsoft.com/office/powerpoint/2010/main" val="770754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Ensure early identification of youth needs and better matching to those needs</a:t>
            </a:r>
          </a:p>
          <a:p>
            <a:pPr lvl="0"/>
            <a:r>
              <a:rPr lang="en-US" sz="1200" kern="1200" dirty="0" smtClean="0">
                <a:solidFill>
                  <a:schemeClr val="tx1"/>
                </a:solidFill>
                <a:effectLst/>
                <a:latin typeface="+mn-lt"/>
                <a:ea typeface="+mn-ea"/>
                <a:cs typeface="+mn-cs"/>
              </a:rPr>
              <a:t>Develop mechanisms to share information consistently and in a timely fashion among system partners</a:t>
            </a:r>
          </a:p>
          <a:p>
            <a:pPr lvl="0"/>
            <a:r>
              <a:rPr lang="en-US" sz="1200" kern="1200" dirty="0" smtClean="0">
                <a:solidFill>
                  <a:schemeClr val="tx1"/>
                </a:solidFill>
                <a:effectLst/>
                <a:latin typeface="+mn-lt"/>
                <a:ea typeface="+mn-ea"/>
                <a:cs typeface="+mn-cs"/>
              </a:rPr>
              <a:t>Cross-systems engagement related to case management functions</a:t>
            </a:r>
          </a:p>
          <a:p>
            <a:pPr lvl="0"/>
            <a:r>
              <a:rPr lang="en-US" sz="1200" kern="1200" dirty="0" smtClean="0">
                <a:solidFill>
                  <a:schemeClr val="tx1"/>
                </a:solidFill>
                <a:effectLst/>
                <a:latin typeface="+mn-lt"/>
                <a:ea typeface="+mn-ea"/>
                <a:cs typeface="+mn-cs"/>
              </a:rPr>
              <a:t>Strong and consistent family engagement throughout the life of the case</a:t>
            </a:r>
          </a:p>
          <a:p>
            <a:pPr lvl="0"/>
            <a:r>
              <a:rPr lang="en-US" sz="1200" kern="1200" dirty="0" smtClean="0">
                <a:solidFill>
                  <a:schemeClr val="tx1"/>
                </a:solidFill>
                <a:effectLst/>
                <a:latin typeface="+mn-lt"/>
                <a:ea typeface="+mn-ea"/>
                <a:cs typeface="+mn-cs"/>
              </a:rPr>
              <a:t>Effective/consistent engagement of families and treating the needs of the whole family</a:t>
            </a:r>
          </a:p>
          <a:p>
            <a:pPr lvl="0"/>
            <a:r>
              <a:rPr lang="en-US" sz="1200" kern="1200" dirty="0" smtClean="0">
                <a:solidFill>
                  <a:schemeClr val="tx1"/>
                </a:solidFill>
                <a:effectLst/>
                <a:latin typeface="+mn-lt"/>
                <a:ea typeface="+mn-ea"/>
                <a:cs typeface="+mn-cs"/>
              </a:rPr>
              <a:t>Focus on the best interest of the child rather than his or her status  as deprived or delinquent</a:t>
            </a:r>
          </a:p>
          <a:p>
            <a:pPr lvl="0"/>
            <a:r>
              <a:rPr lang="en-US" sz="1200" kern="1200" dirty="0" smtClean="0">
                <a:solidFill>
                  <a:schemeClr val="tx1"/>
                </a:solidFill>
                <a:effectLst/>
                <a:latin typeface="+mn-lt"/>
                <a:ea typeface="+mn-ea"/>
                <a:cs typeface="+mn-cs"/>
              </a:rPr>
              <a:t>Making better connections for youth within their communities </a:t>
            </a:r>
          </a:p>
          <a:p>
            <a:pPr lvl="0"/>
            <a:r>
              <a:rPr lang="en-US" sz="1200" kern="1200" dirty="0" smtClean="0">
                <a:solidFill>
                  <a:schemeClr val="tx1"/>
                </a:solidFill>
                <a:effectLst/>
                <a:latin typeface="+mn-lt"/>
                <a:ea typeface="+mn-ea"/>
                <a:cs typeface="+mn-cs"/>
              </a:rPr>
              <a:t>Increased youth maintained in the home</a:t>
            </a:r>
          </a:p>
          <a:p>
            <a:pPr lvl="0"/>
            <a:r>
              <a:rPr lang="en-US" sz="1200" kern="1200" dirty="0" smtClean="0">
                <a:solidFill>
                  <a:schemeClr val="tx1"/>
                </a:solidFill>
                <a:effectLst/>
                <a:latin typeface="+mn-lt"/>
                <a:ea typeface="+mn-ea"/>
                <a:cs typeface="+mn-cs"/>
              </a:rPr>
              <a:t>Increased stability in placement</a:t>
            </a:r>
          </a:p>
          <a:p>
            <a:pPr lvl="0"/>
            <a:r>
              <a:rPr lang="en-US" sz="1200" kern="1200" dirty="0" smtClean="0">
                <a:solidFill>
                  <a:schemeClr val="tx1"/>
                </a:solidFill>
                <a:effectLst/>
                <a:latin typeface="+mn-lt"/>
                <a:ea typeface="+mn-ea"/>
                <a:cs typeface="+mn-cs"/>
              </a:rPr>
              <a:t>Reduction in child abuse and neglect reports</a:t>
            </a:r>
          </a:p>
          <a:p>
            <a:pPr lvl="0"/>
            <a:r>
              <a:rPr lang="en-US" sz="1200" kern="1200" dirty="0" smtClean="0">
                <a:solidFill>
                  <a:schemeClr val="tx1"/>
                </a:solidFill>
                <a:effectLst/>
                <a:latin typeface="+mn-lt"/>
                <a:ea typeface="+mn-ea"/>
                <a:cs typeface="+mn-cs"/>
              </a:rPr>
              <a:t>Reduction in subsequent delinquent referrals</a:t>
            </a:r>
          </a:p>
          <a:p>
            <a:pPr lvl="0"/>
            <a:r>
              <a:rPr lang="en-US" sz="1200" kern="1200" dirty="0" smtClean="0">
                <a:solidFill>
                  <a:schemeClr val="tx1"/>
                </a:solidFill>
                <a:effectLst/>
                <a:latin typeface="+mn-lt"/>
                <a:ea typeface="+mn-ea"/>
                <a:cs typeface="+mn-cs"/>
              </a:rPr>
              <a:t>Decrease in formal adjudications </a:t>
            </a:r>
          </a:p>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5</a:t>
            </a:fld>
            <a:endParaRPr lang="en-US"/>
          </a:p>
        </p:txBody>
      </p:sp>
    </p:spTree>
    <p:extLst>
      <p:ext uri="{BB962C8B-B14F-4D97-AF65-F5344CB8AC3E}">
        <p14:creationId xmlns:p14="http://schemas.microsoft.com/office/powerpoint/2010/main" val="13747690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In spite of challenges there is hope!</a:t>
            </a:r>
          </a:p>
          <a:p>
            <a:endParaRPr lang="en-US" dirty="0">
              <a:cs typeface="Calibri"/>
            </a:endParaRPr>
          </a:p>
          <a:p>
            <a:r>
              <a:rPr lang="en-US" dirty="0">
                <a:cs typeface="Calibri"/>
              </a:rPr>
              <a:t>We know that there are interventions that are proven and effective and we here in ND have now been engaged </a:t>
            </a:r>
            <a:r>
              <a:rPr lang="en-US" dirty="0" smtClean="0">
                <a:cs typeface="Calibri"/>
              </a:rPr>
              <a:t>in </a:t>
            </a:r>
            <a:r>
              <a:rPr lang="en-US" dirty="0">
                <a:cs typeface="Calibri"/>
              </a:rPr>
              <a:t>collaborative efforts to bring about the changes needed to best meet the needs of these youth and to prevent more youth from becoming dually involved through our proactive efforts. </a:t>
            </a:r>
          </a:p>
          <a:p>
            <a:endParaRPr lang="en-US" dirty="0">
              <a:cs typeface="Calibri"/>
            </a:endParaRPr>
          </a:p>
          <a:p>
            <a:r>
              <a:rPr lang="en-US" dirty="0">
                <a:cs typeface="Calibri"/>
              </a:rPr>
              <a:t>This is really what the training we are gathered together for today is all about</a:t>
            </a:r>
            <a:r>
              <a:rPr lang="en-US" dirty="0" smtClean="0">
                <a:cs typeface="Calibri"/>
              </a:rPr>
              <a:t>!</a:t>
            </a:r>
          </a:p>
          <a:p>
            <a:endParaRPr lang="en-US" dirty="0" smtClean="0">
              <a:cs typeface="Calibri"/>
            </a:endParaRPr>
          </a:p>
          <a:p>
            <a:r>
              <a:rPr lang="en-US" sz="1200" b="0" kern="1200" dirty="0" smtClean="0">
                <a:solidFill>
                  <a:schemeClr val="tx1"/>
                </a:solidFill>
                <a:effectLst/>
                <a:latin typeface="+mn-lt"/>
                <a:ea typeface="+mn-ea"/>
                <a:cs typeface="+mn-cs"/>
              </a:rPr>
              <a:t>After receiving a report and recommendations from the Robert F. Kennedy Foundation, an Executive Committee made up of representatives of its various stakeholder groups and subgroups worked together to develop a protocol that outlines how to collectively serve ND children and families more effectively. The protocol outlines standardized cross-system practices for staff to follow throughout the social services and court systems. Practices include agency coordinated care, trauma informed care, developmentally appropriate interventions and therapeutic interventions. These practices aim to change the trajectory of a child’s case and to prevent the youth from entering or becoming further involved in the juvenile justice and child welfare system. </a:t>
            </a:r>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 </a:t>
            </a:r>
            <a:endParaRPr lang="en-US" sz="1200" b="1" kern="1200" dirty="0" smtClean="0">
              <a:solidFill>
                <a:schemeClr val="tx1"/>
              </a:solidFill>
              <a:effectLst/>
              <a:latin typeface="+mn-lt"/>
              <a:ea typeface="+mn-ea"/>
              <a:cs typeface="+mn-cs"/>
            </a:endParaRPr>
          </a:p>
          <a:p>
            <a:r>
              <a:rPr lang="en-US" sz="1200" b="0" kern="1200" dirty="0" smtClean="0">
                <a:solidFill>
                  <a:schemeClr val="tx1"/>
                </a:solidFill>
                <a:effectLst/>
                <a:latin typeface="+mn-lt"/>
                <a:ea typeface="+mn-ea"/>
                <a:cs typeface="+mn-cs"/>
              </a:rPr>
              <a:t>As stated in the executive summary of the Robert F. Kennedy North Dakota Dual Status Initiative Report, “Despite these troubling outcomes and very real obstacles, there is reason for optimism. Dual status youth – like all children and youth – are highly responsive to therapeutic interventions, trauma informed care and developmentally appropriate interventions.” System reforms are imperative to provide the best long-term outcomes for our youth.   If we as a state can invest in providing the dual status youth population with high quality front-end care and interventions we can ensure a better future for North Dakota’s youth and families. </a:t>
            </a:r>
            <a:endParaRPr lang="en-US" sz="1200" b="1" kern="1200" dirty="0" smtClean="0">
              <a:solidFill>
                <a:schemeClr val="tx1"/>
              </a:solidFill>
              <a:effectLst/>
              <a:latin typeface="+mn-lt"/>
              <a:ea typeface="+mn-ea"/>
              <a:cs typeface="+mn-cs"/>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6</a:t>
            </a:fld>
            <a:endParaRPr lang="en-US"/>
          </a:p>
        </p:txBody>
      </p:sp>
    </p:spTree>
    <p:extLst>
      <p:ext uri="{BB962C8B-B14F-4D97-AF65-F5344CB8AC3E}">
        <p14:creationId xmlns:p14="http://schemas.microsoft.com/office/powerpoint/2010/main" val="2442345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smtClean="0">
                <a:solidFill>
                  <a:schemeClr val="tx1"/>
                </a:solidFill>
                <a:effectLst/>
                <a:latin typeface="+mn-lt"/>
                <a:ea typeface="+mn-ea"/>
                <a:cs typeface="+mn-cs"/>
              </a:rPr>
              <a:t>Although both child welfare and juvenile justice systems serve different functions, they have the same goal: improving the lives of children and families. The dual status youth protocol helps both systems become more efficient and effective, which in turn helps the youth and families achieve their goals. The dual status youth initiative and protocol works to improve collaboration, communication, and exchange of information between agencies so once children are identified as dual status we can help support them from going further into the both systems.  This is accomplished by increasing interagency information sharing and establishing child and family centered multidisciplinary policies and practices. </a:t>
            </a:r>
            <a:endParaRPr lang="en-US" sz="1200" b="1" kern="1200" dirty="0" smtClean="0">
              <a:solidFill>
                <a:schemeClr val="tx1"/>
              </a:solidFill>
              <a:effectLst/>
              <a:latin typeface="+mn-lt"/>
              <a:ea typeface="+mn-ea"/>
              <a:cs typeface="+mn-cs"/>
            </a:endParaRPr>
          </a:p>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7</a:t>
            </a:fld>
            <a:endParaRPr lang="en-US"/>
          </a:p>
        </p:txBody>
      </p:sp>
    </p:spTree>
    <p:extLst>
      <p:ext uri="{BB962C8B-B14F-4D97-AF65-F5344CB8AC3E}">
        <p14:creationId xmlns:p14="http://schemas.microsoft.com/office/powerpoint/2010/main" val="29199380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order to achieve the best possible oversight and coordination of dual status youth cases, human service zones and juvenile court have designated a “DSY Liaison” in each of their perspective areas. Research has shown that this approach improves communication across agencies, facilitates cross-training and improves the experience for youth and families. </a:t>
            </a:r>
            <a:endParaRPr lang="en-US" dirty="0"/>
          </a:p>
        </p:txBody>
      </p:sp>
      <p:sp>
        <p:nvSpPr>
          <p:cNvPr id="4" name="Slide Number Placeholder 3"/>
          <p:cNvSpPr>
            <a:spLocks noGrp="1"/>
          </p:cNvSpPr>
          <p:nvPr>
            <p:ph type="sldNum" sz="quarter" idx="10"/>
          </p:nvPr>
        </p:nvSpPr>
        <p:spPr/>
        <p:txBody>
          <a:bodyPr/>
          <a:lstStyle/>
          <a:p>
            <a:fld id="{06B60501-CD30-49FD-BEEC-95C5C560DFB3}" type="slidenum">
              <a:rPr lang="en-US" smtClean="0"/>
              <a:t>8</a:t>
            </a:fld>
            <a:endParaRPr lang="en-US"/>
          </a:p>
        </p:txBody>
      </p:sp>
    </p:spTree>
    <p:extLst>
      <p:ext uri="{BB962C8B-B14F-4D97-AF65-F5344CB8AC3E}">
        <p14:creationId xmlns:p14="http://schemas.microsoft.com/office/powerpoint/2010/main" val="2148927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9</a:t>
            </a:fld>
            <a:endParaRPr lang="en-US"/>
          </a:p>
        </p:txBody>
      </p:sp>
    </p:spTree>
    <p:extLst>
      <p:ext uri="{BB962C8B-B14F-4D97-AF65-F5344CB8AC3E}">
        <p14:creationId xmlns:p14="http://schemas.microsoft.com/office/powerpoint/2010/main" val="9273731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An information sharing MOU was created and executed between the North Dakota judicial branch and the Department of Human Services, allowing for the identification of dual status youth and initial communication between juvenile court officers and Human Service Zones. </a:t>
            </a:r>
          </a:p>
          <a:p>
            <a:endParaRPr lang="en-US" dirty="0" smtClean="0"/>
          </a:p>
          <a:p>
            <a:r>
              <a:rPr lang="en-US" dirty="0" smtClean="0"/>
              <a:t>The dual status youth notification report is emailed to the Court Improvement Coordinator twice a week. The coordinator facilitates communication of the matched DSY to the appropriate contacts via email addresses designated by the juvenile court and zone liaisons. f dual status – current involvement in one system with concurrent and/or history of involvement in the other.</a:t>
            </a:r>
            <a:endParaRPr lang="en-US" dirty="0">
              <a:cs typeface="Calibri"/>
            </a:endParaRPr>
          </a:p>
        </p:txBody>
      </p:sp>
      <p:sp>
        <p:nvSpPr>
          <p:cNvPr id="4" name="Slide Number Placeholder 3"/>
          <p:cNvSpPr>
            <a:spLocks noGrp="1"/>
          </p:cNvSpPr>
          <p:nvPr>
            <p:ph type="sldNum" sz="quarter" idx="10"/>
          </p:nvPr>
        </p:nvSpPr>
        <p:spPr/>
        <p:txBody>
          <a:bodyPr/>
          <a:lstStyle/>
          <a:p>
            <a:fld id="{06B60501-CD30-49FD-BEEC-95C5C560DFB3}" type="slidenum">
              <a:rPr lang="en-US" smtClean="0"/>
              <a:t>10</a:t>
            </a:fld>
            <a:endParaRPr lang="en-US"/>
          </a:p>
        </p:txBody>
      </p:sp>
    </p:spTree>
    <p:extLst>
      <p:ext uri="{BB962C8B-B14F-4D97-AF65-F5344CB8AC3E}">
        <p14:creationId xmlns:p14="http://schemas.microsoft.com/office/powerpoint/2010/main" val="10345055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EEF3EBB-DF61-4050-9EA9-6EE17AFA72FE}" type="datetimeFigureOut">
              <a:rPr lang="en-US" smtClean="0"/>
              <a:t>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741348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F3EBB-DF61-4050-9EA9-6EE17AFA72FE}" type="datetimeFigureOut">
              <a:rPr lang="en-US" smtClean="0"/>
              <a:t>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12160466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F3EBB-DF61-4050-9EA9-6EE17AFA72FE}" type="datetimeFigureOut">
              <a:rPr lang="en-US" smtClean="0"/>
              <a:t>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4019169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EEF3EBB-DF61-4050-9EA9-6EE17AFA72FE}" type="datetimeFigureOut">
              <a:rPr lang="en-US" smtClean="0"/>
              <a:t>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366821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EEF3EBB-DF61-4050-9EA9-6EE17AFA72FE}" type="datetimeFigureOut">
              <a:rPr lang="en-US" smtClean="0"/>
              <a:t>2/24/2021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10207423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EEF3EBB-DF61-4050-9EA9-6EE17AFA72FE}" type="datetimeFigureOut">
              <a:rPr lang="en-US" smtClean="0"/>
              <a:t>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1051495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EEF3EBB-DF61-4050-9EA9-6EE17AFA72FE}" type="datetimeFigureOut">
              <a:rPr lang="en-US" smtClean="0"/>
              <a:t>2/24/2021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31235868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EEF3EBB-DF61-4050-9EA9-6EE17AFA72FE}" type="datetimeFigureOut">
              <a:rPr lang="en-US" smtClean="0"/>
              <a:t>2/24/2021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3931305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EF3EBB-DF61-4050-9EA9-6EE17AFA72FE}" type="datetimeFigureOut">
              <a:rPr lang="en-US" smtClean="0"/>
              <a:t>2/24/2021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28815300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EEF3EBB-DF61-4050-9EA9-6EE17AFA72FE}" type="datetimeFigureOut">
              <a:rPr lang="en-US" smtClean="0"/>
              <a:t>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10867834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3EEF3EBB-DF61-4050-9EA9-6EE17AFA72FE}" type="datetimeFigureOut">
              <a:rPr lang="en-US" smtClean="0"/>
              <a:t>2/24/2021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9D385A9-6765-41E1-9A0E-C818ECC31053}" type="slidenum">
              <a:rPr lang="en-US" smtClean="0"/>
              <a:t>‹#›</a:t>
            </a:fld>
            <a:endParaRPr lang="en-US"/>
          </a:p>
        </p:txBody>
      </p:sp>
    </p:spTree>
    <p:extLst>
      <p:ext uri="{BB962C8B-B14F-4D97-AF65-F5344CB8AC3E}">
        <p14:creationId xmlns:p14="http://schemas.microsoft.com/office/powerpoint/2010/main" val="547073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EEF3EBB-DF61-4050-9EA9-6EE17AFA72FE}" type="datetimeFigureOut">
              <a:rPr lang="en-US" smtClean="0"/>
              <a:t>2/24/2021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29D385A9-6765-41E1-9A0E-C818ECC31053}" type="slidenum">
              <a:rPr lang="en-US" smtClean="0"/>
              <a:t>‹#›</a:t>
            </a:fld>
            <a:endParaRPr lang="en-US"/>
          </a:p>
        </p:txBody>
      </p:sp>
    </p:spTree>
    <p:extLst>
      <p:ext uri="{BB962C8B-B14F-4D97-AF65-F5344CB8AC3E}">
        <p14:creationId xmlns:p14="http://schemas.microsoft.com/office/powerpoint/2010/main" val="311963609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5.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4.xml"/><Relationship Id="rId4" Type="http://schemas.openxmlformats.org/officeDocument/2006/relationships/chart" Target="../charts/chart2.xml"/></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41" name="Rectangle 40"/>
          <p:cNvSpPr/>
          <p:nvPr/>
        </p:nvSpPr>
        <p:spPr>
          <a:xfrm>
            <a:off x="6062126" y="2436734"/>
            <a:ext cx="1123601" cy="180032"/>
          </a:xfrm>
          <a:prstGeom prst="rect">
            <a:avLst/>
          </a:prstGeom>
          <a:ln w="0">
            <a:noFill/>
          </a:ln>
        </p:spPr>
        <p:txBody>
          <a:bodyPr wrap="none">
            <a:prstTxWarp prst="textPlain">
              <a:avLst/>
            </a:prstTxWarp>
            <a:spAutoFit/>
          </a:bodyPr>
          <a:lstStyle/>
          <a:p>
            <a:r>
              <a:rPr lang="en-US" sz="1350" b="1" spc="75" dirty="0">
                <a:ln w="38100">
                  <a:noFill/>
                </a:ln>
                <a:solidFill>
                  <a:schemeClr val="bg1">
                    <a:lumMod val="50000"/>
                  </a:schemeClr>
                </a:solidFill>
                <a:latin typeface="Trebuchet MS" panose="020B0603020202020204" pitchFamily="34" charset="0"/>
              </a:rPr>
              <a:t>SUPREME</a:t>
            </a:r>
          </a:p>
        </p:txBody>
      </p:sp>
      <p:sp>
        <p:nvSpPr>
          <p:cNvPr id="49" name="Rectangle 48"/>
          <p:cNvSpPr/>
          <p:nvPr/>
        </p:nvSpPr>
        <p:spPr>
          <a:xfrm>
            <a:off x="7824837" y="2637828"/>
            <a:ext cx="1123601" cy="232082"/>
          </a:xfrm>
          <a:prstGeom prst="rect">
            <a:avLst/>
          </a:prstGeom>
          <a:ln w="0">
            <a:noFill/>
          </a:ln>
        </p:spPr>
        <p:txBody>
          <a:bodyPr wrap="none">
            <a:prstTxWarp prst="textPlain">
              <a:avLst/>
            </a:prstTxWarp>
            <a:spAutoFit/>
          </a:bodyPr>
          <a:lstStyle/>
          <a:p>
            <a:r>
              <a:rPr lang="en-US" sz="1350" b="1" spc="75" dirty="0">
                <a:ln w="38100">
                  <a:noFill/>
                </a:ln>
                <a:solidFill>
                  <a:schemeClr val="accent2"/>
                </a:solidFill>
                <a:latin typeface="Trebuchet MS" panose="020B0603020202020204" pitchFamily="34" charset="0"/>
              </a:rPr>
              <a:t>NORTH DAKOTA</a:t>
            </a:r>
          </a:p>
        </p:txBody>
      </p:sp>
      <p:sp>
        <p:nvSpPr>
          <p:cNvPr id="58" name="form"/>
          <p:cNvSpPr>
            <a:spLocks noEditPoints="1"/>
          </p:cNvSpPr>
          <p:nvPr/>
        </p:nvSpPr>
        <p:spPr bwMode="auto">
          <a:xfrm>
            <a:off x="2910" y="2490854"/>
            <a:ext cx="8956308" cy="2107824"/>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68580" tIns="34290" rIns="68580" bIns="34290" numCol="1" anchor="t" anchorCtr="0" compatLnSpc="1">
            <a:prstTxWarp prst="textNoShape">
              <a:avLst/>
            </a:prstTxWarp>
          </a:bodyPr>
          <a:lstStyle/>
          <a:p>
            <a:endParaRPr lang="en-US" sz="1350"/>
          </a:p>
        </p:txBody>
      </p:sp>
      <p:sp>
        <p:nvSpPr>
          <p:cNvPr id="57" name="Rectangle 56"/>
          <p:cNvSpPr/>
          <p:nvPr/>
        </p:nvSpPr>
        <p:spPr>
          <a:xfrm>
            <a:off x="294777" y="2545174"/>
            <a:ext cx="1388528" cy="405809"/>
          </a:xfrm>
          <a:prstGeom prst="rect">
            <a:avLst/>
          </a:prstGeom>
          <a:ln w="0">
            <a:noFill/>
          </a:ln>
        </p:spPr>
        <p:txBody>
          <a:bodyPr wrap="none">
            <a:prstTxWarp prst="textPlain">
              <a:avLst/>
            </a:prstTxWarp>
            <a:spAutoFit/>
          </a:bodyPr>
          <a:lstStyle/>
          <a:p>
            <a:r>
              <a:rPr lang="en-US" sz="1500" b="1" dirty="0">
                <a:ln w="38100">
                  <a:noFill/>
                </a:ln>
                <a:solidFill>
                  <a:schemeClr val="accent2"/>
                </a:solidFill>
                <a:latin typeface="Trebuchet MS" panose="020B0603020202020204" pitchFamily="34" charset="0"/>
              </a:rPr>
              <a:t>IDENTIFY</a:t>
            </a:r>
          </a:p>
        </p:txBody>
      </p:sp>
      <p:sp>
        <p:nvSpPr>
          <p:cNvPr id="60" name="Rectangle 59"/>
          <p:cNvSpPr/>
          <p:nvPr/>
        </p:nvSpPr>
        <p:spPr>
          <a:xfrm>
            <a:off x="6160129" y="2165061"/>
            <a:ext cx="2446659" cy="307777"/>
          </a:xfrm>
          <a:prstGeom prst="rect">
            <a:avLst/>
          </a:prstGeom>
          <a:ln w="0">
            <a:noFill/>
          </a:ln>
        </p:spPr>
        <p:txBody>
          <a:bodyPr wrap="square">
            <a:spAutoFit/>
          </a:bodyPr>
          <a:lstStyle/>
          <a:p>
            <a:r>
              <a:rPr lang="en-US" sz="1400" spc="-150" dirty="0">
                <a:ln w="38100">
                  <a:noFill/>
                </a:ln>
                <a:latin typeface="Trebuchet MS" panose="020B0603020202020204" pitchFamily="34" charset="0"/>
              </a:rPr>
              <a:t>FAMILY CENTERED ENGAGMENT</a:t>
            </a:r>
          </a:p>
        </p:txBody>
      </p:sp>
      <p:sp>
        <p:nvSpPr>
          <p:cNvPr id="61" name="Rectangle 60"/>
          <p:cNvSpPr/>
          <p:nvPr/>
        </p:nvSpPr>
        <p:spPr>
          <a:xfrm>
            <a:off x="4896057" y="4379154"/>
            <a:ext cx="1546337" cy="530915"/>
          </a:xfrm>
          <a:prstGeom prst="rect">
            <a:avLst/>
          </a:prstGeom>
          <a:ln w="0">
            <a:noFill/>
          </a:ln>
        </p:spPr>
        <p:txBody>
          <a:bodyPr wrap="none">
            <a:noAutofit/>
          </a:bodyPr>
          <a:lstStyle/>
          <a:p>
            <a:r>
              <a:rPr lang="en-US" sz="3000" b="1" spc="-150" dirty="0">
                <a:ln w="38100">
                  <a:noFill/>
                </a:ln>
                <a:solidFill>
                  <a:schemeClr val="accent1"/>
                </a:solidFill>
                <a:latin typeface="Trebuchet MS" panose="020B0603020202020204" pitchFamily="34" charset="0"/>
              </a:rPr>
              <a:t>SUCCESS</a:t>
            </a:r>
          </a:p>
        </p:txBody>
      </p:sp>
      <p:sp>
        <p:nvSpPr>
          <p:cNvPr id="62" name="Rectangle 61"/>
          <p:cNvSpPr/>
          <p:nvPr/>
        </p:nvSpPr>
        <p:spPr>
          <a:xfrm>
            <a:off x="6422656" y="4280816"/>
            <a:ext cx="2027093" cy="380873"/>
          </a:xfrm>
          <a:prstGeom prst="rect">
            <a:avLst/>
          </a:prstGeom>
          <a:ln w="0">
            <a:noFill/>
          </a:ln>
        </p:spPr>
        <p:txBody>
          <a:bodyPr wrap="none">
            <a:spAutoFit/>
          </a:bodyPr>
          <a:lstStyle/>
          <a:p>
            <a:r>
              <a:rPr lang="en-US" sz="1875" b="1" spc="-38" dirty="0">
                <a:ln w="38100">
                  <a:noFill/>
                </a:ln>
                <a:solidFill>
                  <a:schemeClr val="tx1">
                    <a:lumMod val="95000"/>
                    <a:lumOff val="5000"/>
                  </a:schemeClr>
                </a:solidFill>
                <a:latin typeface="Trebuchet MS" panose="020B0603020202020204" pitchFamily="34" charset="0"/>
              </a:rPr>
              <a:t>JUVENILE COURT</a:t>
            </a:r>
          </a:p>
        </p:txBody>
      </p:sp>
      <p:sp>
        <p:nvSpPr>
          <p:cNvPr id="63" name="Rectangle 62"/>
          <p:cNvSpPr/>
          <p:nvPr/>
        </p:nvSpPr>
        <p:spPr>
          <a:xfrm>
            <a:off x="2986689" y="4676440"/>
            <a:ext cx="1658832" cy="560666"/>
          </a:xfrm>
          <a:prstGeom prst="rect">
            <a:avLst/>
          </a:prstGeom>
          <a:ln w="0">
            <a:noFill/>
          </a:ln>
        </p:spPr>
        <p:txBody>
          <a:bodyPr wrap="square">
            <a:spAutoFit/>
          </a:bodyPr>
          <a:lstStyle/>
          <a:p>
            <a:pPr>
              <a:lnSpc>
                <a:spcPts val="3375"/>
              </a:lnSpc>
            </a:pPr>
            <a:r>
              <a:rPr lang="en-US" sz="4800" kern="1600" spc="-127" dirty="0">
                <a:ln w="38100">
                  <a:noFill/>
                </a:ln>
                <a:solidFill>
                  <a:schemeClr val="accent1"/>
                </a:solidFill>
                <a:latin typeface="Trebuchet MS" panose="020B0603020202020204" pitchFamily="34" charset="0"/>
              </a:rPr>
              <a:t>GOAL</a:t>
            </a:r>
            <a:endParaRPr lang="en-US" sz="4400" b="1" kern="1600" spc="-127" dirty="0">
              <a:ln w="38100">
                <a:noFill/>
              </a:ln>
              <a:solidFill>
                <a:schemeClr val="accent1"/>
              </a:solidFill>
              <a:latin typeface="Trebuchet MS" panose="020B0603020202020204" pitchFamily="34" charset="0"/>
            </a:endParaRPr>
          </a:p>
        </p:txBody>
      </p:sp>
      <p:sp>
        <p:nvSpPr>
          <p:cNvPr id="64" name="Rectangle 63"/>
          <p:cNvSpPr/>
          <p:nvPr/>
        </p:nvSpPr>
        <p:spPr>
          <a:xfrm rot="16200000">
            <a:off x="2439302" y="4645894"/>
            <a:ext cx="934936" cy="528350"/>
          </a:xfrm>
          <a:prstGeom prst="rect">
            <a:avLst/>
          </a:prstGeom>
          <a:ln w="0">
            <a:noFill/>
          </a:ln>
        </p:spPr>
        <p:txBody>
          <a:bodyPr wrap="none">
            <a:spAutoFit/>
          </a:bodyPr>
          <a:lstStyle/>
          <a:p>
            <a:pPr>
              <a:lnSpc>
                <a:spcPts val="3375"/>
              </a:lnSpc>
            </a:pPr>
            <a:r>
              <a:rPr lang="en-US" sz="2250" kern="1600" spc="-127" dirty="0">
                <a:ln w="38100">
                  <a:noFill/>
                </a:ln>
                <a:solidFill>
                  <a:schemeClr val="accent2"/>
                </a:solidFill>
                <a:latin typeface="Trebuchet MS" panose="020B0603020202020204" pitchFamily="34" charset="0"/>
              </a:rPr>
              <a:t>VISION</a:t>
            </a:r>
            <a:endParaRPr lang="en-US" sz="2250" b="1" kern="1600" spc="-127" dirty="0">
              <a:ln w="38100">
                <a:noFill/>
              </a:ln>
              <a:solidFill>
                <a:schemeClr val="accent2"/>
              </a:solidFill>
              <a:latin typeface="Trebuchet MS" panose="020B0603020202020204" pitchFamily="34" charset="0"/>
            </a:endParaRPr>
          </a:p>
        </p:txBody>
      </p:sp>
      <p:sp>
        <p:nvSpPr>
          <p:cNvPr id="65" name="Rectangle 64"/>
          <p:cNvSpPr/>
          <p:nvPr/>
        </p:nvSpPr>
        <p:spPr>
          <a:xfrm>
            <a:off x="1912448" y="1743188"/>
            <a:ext cx="1066017" cy="452496"/>
          </a:xfrm>
          <a:prstGeom prst="rect">
            <a:avLst/>
          </a:prstGeom>
          <a:ln w="0">
            <a:noFill/>
          </a:ln>
        </p:spPr>
        <p:txBody>
          <a:bodyPr wrap="square">
            <a:spAutoFit/>
          </a:bodyPr>
          <a:lstStyle/>
          <a:p>
            <a:pPr>
              <a:lnSpc>
                <a:spcPts val="3375"/>
              </a:lnSpc>
            </a:pPr>
            <a:r>
              <a:rPr lang="en-US" sz="1125" b="1" kern="1600" dirty="0">
                <a:ln w="38100">
                  <a:noFill/>
                </a:ln>
                <a:solidFill>
                  <a:schemeClr val="tx1">
                    <a:lumMod val="65000"/>
                    <a:lumOff val="35000"/>
                  </a:schemeClr>
                </a:solidFill>
                <a:latin typeface="Trebuchet MS" panose="020B0603020202020204" pitchFamily="34" charset="0"/>
              </a:rPr>
              <a:t>HOPE</a:t>
            </a:r>
          </a:p>
        </p:txBody>
      </p:sp>
      <p:sp>
        <p:nvSpPr>
          <p:cNvPr id="66" name="Rectangle 65"/>
          <p:cNvSpPr/>
          <p:nvPr/>
        </p:nvSpPr>
        <p:spPr>
          <a:xfrm rot="16200000">
            <a:off x="4973894" y="1431253"/>
            <a:ext cx="1509351" cy="300082"/>
          </a:xfrm>
          <a:prstGeom prst="rect">
            <a:avLst/>
          </a:prstGeom>
          <a:ln w="0">
            <a:noFill/>
          </a:ln>
        </p:spPr>
        <p:txBody>
          <a:bodyPr wrap="square">
            <a:spAutoFit/>
          </a:bodyPr>
          <a:lstStyle/>
          <a:p>
            <a:r>
              <a:rPr lang="en-US" sz="1350" b="1" dirty="0">
                <a:ln w="38100">
                  <a:noFill/>
                </a:ln>
                <a:solidFill>
                  <a:schemeClr val="tx1">
                    <a:lumMod val="75000"/>
                    <a:lumOff val="25000"/>
                  </a:schemeClr>
                </a:solidFill>
                <a:latin typeface="Trebuchet MS" panose="020B0603020202020204" pitchFamily="34" charset="0"/>
              </a:rPr>
              <a:t>REUNIFICIATION</a:t>
            </a:r>
          </a:p>
        </p:txBody>
      </p:sp>
      <p:sp>
        <p:nvSpPr>
          <p:cNvPr id="67" name="Rectangle 66"/>
          <p:cNvSpPr/>
          <p:nvPr/>
        </p:nvSpPr>
        <p:spPr>
          <a:xfrm>
            <a:off x="1856344" y="2327575"/>
            <a:ext cx="3070071" cy="584775"/>
          </a:xfrm>
          <a:prstGeom prst="rect">
            <a:avLst/>
          </a:prstGeom>
          <a:ln w="0">
            <a:noFill/>
          </a:ln>
        </p:spPr>
        <p:txBody>
          <a:bodyPr wrap="none">
            <a:spAutoFit/>
          </a:bodyPr>
          <a:lstStyle/>
          <a:p>
            <a:r>
              <a:rPr lang="en-US" sz="3200" b="1" spc="-150" dirty="0">
                <a:ln w="38100">
                  <a:noFill/>
                </a:ln>
                <a:solidFill>
                  <a:schemeClr val="tx1">
                    <a:lumMod val="95000"/>
                    <a:lumOff val="5000"/>
                  </a:schemeClr>
                </a:solidFill>
                <a:latin typeface="Trebuchet MS" panose="020B0603020202020204" pitchFamily="34" charset="0"/>
              </a:rPr>
              <a:t>COMPLEX NEEDS</a:t>
            </a:r>
          </a:p>
        </p:txBody>
      </p:sp>
      <p:sp>
        <p:nvSpPr>
          <p:cNvPr id="68" name="Rectangle 67"/>
          <p:cNvSpPr/>
          <p:nvPr/>
        </p:nvSpPr>
        <p:spPr>
          <a:xfrm>
            <a:off x="4933662" y="2135914"/>
            <a:ext cx="629581" cy="200055"/>
          </a:xfrm>
          <a:prstGeom prst="rect">
            <a:avLst/>
          </a:prstGeom>
          <a:ln w="0">
            <a:noFill/>
          </a:ln>
        </p:spPr>
        <p:txBody>
          <a:bodyPr wrap="square">
            <a:spAutoFit/>
          </a:bodyPr>
          <a:lstStyle/>
          <a:p>
            <a:r>
              <a:rPr lang="en-US" sz="700" b="1" dirty="0">
                <a:ln w="38100">
                  <a:noFill/>
                </a:ln>
                <a:solidFill>
                  <a:schemeClr val="accent2">
                    <a:lumMod val="75000"/>
                  </a:schemeClr>
                </a:solidFill>
                <a:latin typeface="Trebuchet MS" panose="020B0603020202020204" pitchFamily="34" charset="0"/>
              </a:rPr>
              <a:t>ATTORNEY</a:t>
            </a:r>
            <a:endParaRPr lang="en-US" sz="600" b="1" dirty="0">
              <a:ln w="38100">
                <a:noFill/>
              </a:ln>
              <a:solidFill>
                <a:schemeClr val="accent2">
                  <a:lumMod val="75000"/>
                </a:schemeClr>
              </a:solidFill>
              <a:latin typeface="Trebuchet MS" panose="020B0603020202020204" pitchFamily="34" charset="0"/>
            </a:endParaRPr>
          </a:p>
        </p:txBody>
      </p:sp>
      <p:sp>
        <p:nvSpPr>
          <p:cNvPr id="69" name="Rectangle 68"/>
          <p:cNvSpPr/>
          <p:nvPr/>
        </p:nvSpPr>
        <p:spPr>
          <a:xfrm rot="16200000">
            <a:off x="3863784" y="1246255"/>
            <a:ext cx="1925171" cy="415498"/>
          </a:xfrm>
          <a:prstGeom prst="rect">
            <a:avLst/>
          </a:prstGeom>
          <a:ln w="0">
            <a:noFill/>
          </a:ln>
        </p:spPr>
        <p:txBody>
          <a:bodyPr wrap="square">
            <a:spAutoFit/>
          </a:bodyPr>
          <a:lstStyle/>
          <a:p>
            <a:r>
              <a:rPr lang="en-US" sz="2100" b="1" spc="-150" dirty="0">
                <a:ln w="38100">
                  <a:noFill/>
                </a:ln>
                <a:solidFill>
                  <a:schemeClr val="accent1"/>
                </a:solidFill>
                <a:latin typeface="Trebuchet MS" panose="020B0603020202020204" pitchFamily="34" charset="0"/>
              </a:rPr>
              <a:t>INTERVENTIONS</a:t>
            </a:r>
          </a:p>
        </p:txBody>
      </p:sp>
      <p:sp>
        <p:nvSpPr>
          <p:cNvPr id="70" name="Rectangle 69"/>
          <p:cNvSpPr/>
          <p:nvPr/>
        </p:nvSpPr>
        <p:spPr>
          <a:xfrm rot="16200000">
            <a:off x="3933725" y="5100994"/>
            <a:ext cx="1696298" cy="465705"/>
          </a:xfrm>
          <a:prstGeom prst="rect">
            <a:avLst/>
          </a:prstGeom>
          <a:ln w="0">
            <a:noFill/>
          </a:ln>
        </p:spPr>
        <p:txBody>
          <a:bodyPr wrap="none">
            <a:spAutoFit/>
          </a:bodyPr>
          <a:lstStyle/>
          <a:p>
            <a:pPr>
              <a:lnSpc>
                <a:spcPts val="3375"/>
              </a:lnSpc>
            </a:pPr>
            <a:r>
              <a:rPr lang="en-US" sz="1575" b="1" kern="1600" dirty="0">
                <a:ln w="38100">
                  <a:noFill/>
                </a:ln>
                <a:solidFill>
                  <a:schemeClr val="tx1">
                    <a:lumMod val="65000"/>
                    <a:lumOff val="35000"/>
                  </a:schemeClr>
                </a:solidFill>
                <a:latin typeface="Trebuchet MS" panose="020B0603020202020204" pitchFamily="34" charset="0"/>
              </a:rPr>
              <a:t>CHILD WELFARE</a:t>
            </a:r>
          </a:p>
        </p:txBody>
      </p:sp>
      <p:sp>
        <p:nvSpPr>
          <p:cNvPr id="71" name="Rectangle 70"/>
          <p:cNvSpPr/>
          <p:nvPr/>
        </p:nvSpPr>
        <p:spPr>
          <a:xfrm>
            <a:off x="65837" y="3191802"/>
            <a:ext cx="1384399" cy="300082"/>
          </a:xfrm>
          <a:prstGeom prst="rect">
            <a:avLst/>
          </a:prstGeom>
          <a:ln w="0">
            <a:noFill/>
          </a:ln>
        </p:spPr>
        <p:txBody>
          <a:bodyPr wrap="square">
            <a:spAutoFit/>
          </a:bodyPr>
          <a:lstStyle/>
          <a:p>
            <a:r>
              <a:rPr lang="en-US" sz="1350" b="1" spc="-30" dirty="0">
                <a:ln w="38100">
                  <a:noFill/>
                </a:ln>
                <a:solidFill>
                  <a:schemeClr val="tx1">
                    <a:lumMod val="65000"/>
                    <a:lumOff val="35000"/>
                  </a:schemeClr>
                </a:solidFill>
                <a:latin typeface="Trebuchet MS" panose="020B0603020202020204" pitchFamily="34" charset="0"/>
              </a:rPr>
              <a:t>SHELTER CARE</a:t>
            </a:r>
          </a:p>
        </p:txBody>
      </p:sp>
      <p:sp>
        <p:nvSpPr>
          <p:cNvPr id="72" name="Rectangle 71"/>
          <p:cNvSpPr/>
          <p:nvPr/>
        </p:nvSpPr>
        <p:spPr>
          <a:xfrm>
            <a:off x="722515" y="2934986"/>
            <a:ext cx="846067" cy="265457"/>
          </a:xfrm>
          <a:prstGeom prst="rect">
            <a:avLst/>
          </a:prstGeom>
          <a:ln w="0">
            <a:noFill/>
          </a:ln>
        </p:spPr>
        <p:txBody>
          <a:bodyPr wrap="square">
            <a:spAutoFit/>
          </a:bodyPr>
          <a:lstStyle/>
          <a:p>
            <a:r>
              <a:rPr lang="en-US" sz="1125" b="1" spc="-30" dirty="0">
                <a:ln w="38100">
                  <a:noFill/>
                </a:ln>
                <a:solidFill>
                  <a:schemeClr val="bg1"/>
                </a:solidFill>
                <a:latin typeface="Trebuchet MS" panose="020B0603020202020204" pitchFamily="34" charset="0"/>
              </a:rPr>
              <a:t>DEPRIVED</a:t>
            </a:r>
          </a:p>
        </p:txBody>
      </p:sp>
      <p:sp>
        <p:nvSpPr>
          <p:cNvPr id="73" name="Rectangle 72"/>
          <p:cNvSpPr/>
          <p:nvPr/>
        </p:nvSpPr>
        <p:spPr>
          <a:xfrm>
            <a:off x="1867522" y="2178932"/>
            <a:ext cx="1097993" cy="380873"/>
          </a:xfrm>
          <a:prstGeom prst="rect">
            <a:avLst/>
          </a:prstGeom>
          <a:ln w="0">
            <a:noFill/>
          </a:ln>
        </p:spPr>
        <p:txBody>
          <a:bodyPr wrap="none">
            <a:spAutoFit/>
          </a:bodyPr>
          <a:lstStyle/>
          <a:p>
            <a:r>
              <a:rPr lang="en-US" sz="1875" b="1" spc="-38" dirty="0">
                <a:ln w="38100">
                  <a:noFill/>
                </a:ln>
                <a:solidFill>
                  <a:srgbClr val="004D73"/>
                </a:solidFill>
                <a:latin typeface="Trebuchet MS" panose="020B0603020202020204" pitchFamily="34" charset="0"/>
              </a:rPr>
              <a:t>TRAUMA</a:t>
            </a:r>
          </a:p>
        </p:txBody>
      </p:sp>
      <p:sp>
        <p:nvSpPr>
          <p:cNvPr id="75" name="Rectangle 74"/>
          <p:cNvSpPr/>
          <p:nvPr/>
        </p:nvSpPr>
        <p:spPr>
          <a:xfrm>
            <a:off x="3357315" y="5064960"/>
            <a:ext cx="1370099" cy="296645"/>
          </a:xfrm>
          <a:prstGeom prst="rect">
            <a:avLst/>
          </a:prstGeom>
          <a:ln w="0">
            <a:noFill/>
          </a:ln>
        </p:spPr>
        <p:txBody>
          <a:bodyPr wrap="none">
            <a:prstTxWarp prst="textPlain">
              <a:avLst/>
            </a:prstTxWarp>
            <a:spAutoFit/>
          </a:bodyPr>
          <a:lstStyle/>
          <a:p>
            <a:r>
              <a:rPr lang="en-US" sz="1600" b="1" spc="-38" dirty="0">
                <a:ln w="38100">
                  <a:noFill/>
                </a:ln>
                <a:solidFill>
                  <a:schemeClr val="bg1">
                    <a:lumMod val="65000"/>
                  </a:schemeClr>
                </a:solidFill>
                <a:latin typeface="Trebuchet MS" panose="020B0603020202020204" pitchFamily="34" charset="0"/>
              </a:rPr>
              <a:t>FAMILY</a:t>
            </a:r>
            <a:endParaRPr lang="en-US" sz="1875" b="1" spc="-38" dirty="0">
              <a:ln w="38100">
                <a:noFill/>
              </a:ln>
              <a:solidFill>
                <a:schemeClr val="bg1">
                  <a:lumMod val="65000"/>
                </a:schemeClr>
              </a:solidFill>
              <a:latin typeface="Trebuchet MS" panose="020B0603020202020204" pitchFamily="34" charset="0"/>
            </a:endParaRPr>
          </a:p>
        </p:txBody>
      </p:sp>
      <p:sp>
        <p:nvSpPr>
          <p:cNvPr id="76" name="Rectangle 75"/>
          <p:cNvSpPr/>
          <p:nvPr/>
        </p:nvSpPr>
        <p:spPr>
          <a:xfrm>
            <a:off x="5181545" y="4721285"/>
            <a:ext cx="1931747" cy="380873"/>
          </a:xfrm>
          <a:prstGeom prst="rect">
            <a:avLst/>
          </a:prstGeom>
          <a:ln w="0">
            <a:noFill/>
          </a:ln>
        </p:spPr>
        <p:txBody>
          <a:bodyPr wrap="none">
            <a:spAutoFit/>
          </a:bodyPr>
          <a:lstStyle/>
          <a:p>
            <a:r>
              <a:rPr lang="en-US" sz="1875" b="1" spc="-38" dirty="0">
                <a:ln w="38100">
                  <a:noFill/>
                </a:ln>
                <a:solidFill>
                  <a:schemeClr val="accent2"/>
                </a:solidFill>
                <a:latin typeface="Trebuchet MS" panose="020B0603020202020204" pitchFamily="34" charset="0"/>
              </a:rPr>
              <a:t>LEGAL FINDINGS</a:t>
            </a:r>
          </a:p>
        </p:txBody>
      </p:sp>
      <p:sp>
        <p:nvSpPr>
          <p:cNvPr id="77" name="Rectangle 76"/>
          <p:cNvSpPr/>
          <p:nvPr/>
        </p:nvSpPr>
        <p:spPr>
          <a:xfrm>
            <a:off x="3827422" y="2161706"/>
            <a:ext cx="492251" cy="311624"/>
          </a:xfrm>
          <a:prstGeom prst="rect">
            <a:avLst/>
          </a:prstGeom>
          <a:ln w="0">
            <a:noFill/>
          </a:ln>
        </p:spPr>
        <p:txBody>
          <a:bodyPr wrap="none">
            <a:spAutoFit/>
          </a:bodyPr>
          <a:lstStyle/>
          <a:p>
            <a:r>
              <a:rPr lang="en-US" sz="1425" b="1" spc="-38" dirty="0">
                <a:ln w="38100">
                  <a:noFill/>
                </a:ln>
                <a:solidFill>
                  <a:schemeClr val="accent2"/>
                </a:solidFill>
                <a:latin typeface="Trebuchet MS" panose="020B0603020202020204" pitchFamily="34" charset="0"/>
              </a:rPr>
              <a:t>DSY</a:t>
            </a:r>
          </a:p>
        </p:txBody>
      </p:sp>
      <p:sp>
        <p:nvSpPr>
          <p:cNvPr id="78" name="Rectangle 77"/>
          <p:cNvSpPr/>
          <p:nvPr/>
        </p:nvSpPr>
        <p:spPr>
          <a:xfrm>
            <a:off x="3906680" y="5316457"/>
            <a:ext cx="785364" cy="309169"/>
          </a:xfrm>
          <a:prstGeom prst="rect">
            <a:avLst/>
          </a:prstGeom>
          <a:ln w="0">
            <a:noFill/>
          </a:ln>
        </p:spPr>
        <p:txBody>
          <a:bodyPr wrap="none">
            <a:noAutofit/>
          </a:bodyPr>
          <a:lstStyle/>
          <a:p>
            <a:r>
              <a:rPr lang="en-US" sz="1400" dirty="0">
                <a:ln w="38100">
                  <a:noFill/>
                </a:ln>
                <a:solidFill>
                  <a:schemeClr val="accent1"/>
                </a:solidFill>
                <a:latin typeface="Trebuchet MS" panose="020B0603020202020204" pitchFamily="34" charset="0"/>
              </a:rPr>
              <a:t>TEAM</a:t>
            </a:r>
          </a:p>
        </p:txBody>
      </p:sp>
      <p:sp>
        <p:nvSpPr>
          <p:cNvPr id="79" name="Rectangle 78"/>
          <p:cNvSpPr/>
          <p:nvPr/>
        </p:nvSpPr>
        <p:spPr>
          <a:xfrm>
            <a:off x="2097716" y="4259079"/>
            <a:ext cx="785364" cy="309169"/>
          </a:xfrm>
          <a:prstGeom prst="rect">
            <a:avLst/>
          </a:prstGeom>
          <a:ln w="0">
            <a:noFill/>
          </a:ln>
        </p:spPr>
        <p:txBody>
          <a:bodyPr wrap="none">
            <a:noAutofit/>
          </a:bodyPr>
          <a:lstStyle/>
          <a:p>
            <a:r>
              <a:rPr lang="en-US" sz="975" dirty="0">
                <a:ln w="38100">
                  <a:noFill/>
                </a:ln>
                <a:solidFill>
                  <a:schemeClr val="accent1"/>
                </a:solidFill>
                <a:latin typeface="Trebuchet MS" panose="020B0603020202020204" pitchFamily="34" charset="0"/>
              </a:rPr>
              <a:t>PARENTS</a:t>
            </a:r>
          </a:p>
        </p:txBody>
      </p:sp>
      <p:sp>
        <p:nvSpPr>
          <p:cNvPr id="80" name="Rectangle 79"/>
          <p:cNvSpPr/>
          <p:nvPr/>
        </p:nvSpPr>
        <p:spPr>
          <a:xfrm rot="16200000">
            <a:off x="1857464" y="4816836"/>
            <a:ext cx="1489824" cy="528350"/>
          </a:xfrm>
          <a:prstGeom prst="rect">
            <a:avLst/>
          </a:prstGeom>
          <a:ln w="0">
            <a:noFill/>
          </a:ln>
        </p:spPr>
        <p:txBody>
          <a:bodyPr wrap="square">
            <a:spAutoFit/>
          </a:bodyPr>
          <a:lstStyle/>
          <a:p>
            <a:pPr>
              <a:lnSpc>
                <a:spcPts val="3375"/>
              </a:lnSpc>
            </a:pPr>
            <a:r>
              <a:rPr lang="en-US" sz="1350" b="1" kern="1600" dirty="0">
                <a:ln w="38100">
                  <a:noFill/>
                </a:ln>
                <a:solidFill>
                  <a:schemeClr val="tx1">
                    <a:lumMod val="65000"/>
                    <a:lumOff val="35000"/>
                  </a:schemeClr>
                </a:solidFill>
                <a:latin typeface="Trebuchet MS" panose="020B0603020202020204" pitchFamily="34" charset="0"/>
              </a:rPr>
              <a:t>IDENTIFICATION</a:t>
            </a:r>
          </a:p>
        </p:txBody>
      </p:sp>
      <p:sp>
        <p:nvSpPr>
          <p:cNvPr id="81" name="Rectangle 80"/>
          <p:cNvSpPr/>
          <p:nvPr/>
        </p:nvSpPr>
        <p:spPr>
          <a:xfrm>
            <a:off x="1893090" y="2079215"/>
            <a:ext cx="1260281" cy="242374"/>
          </a:xfrm>
          <a:prstGeom prst="rect">
            <a:avLst/>
          </a:prstGeom>
          <a:ln w="0">
            <a:noFill/>
          </a:ln>
        </p:spPr>
        <p:txBody>
          <a:bodyPr wrap="none">
            <a:spAutoFit/>
          </a:bodyPr>
          <a:lstStyle/>
          <a:p>
            <a:r>
              <a:rPr lang="en-US" sz="975" b="1" dirty="0">
                <a:ln w="38100">
                  <a:noFill/>
                </a:ln>
                <a:solidFill>
                  <a:schemeClr val="accent2"/>
                </a:solidFill>
                <a:latin typeface="Trebuchet MS" panose="020B0603020202020204" pitchFamily="34" charset="0"/>
              </a:rPr>
              <a:t>SELF-SUFFICIENCY</a:t>
            </a:r>
          </a:p>
        </p:txBody>
      </p:sp>
      <p:sp>
        <p:nvSpPr>
          <p:cNvPr id="82" name="Rectangle 81"/>
          <p:cNvSpPr/>
          <p:nvPr/>
        </p:nvSpPr>
        <p:spPr>
          <a:xfrm>
            <a:off x="6456297" y="4505878"/>
            <a:ext cx="1137387" cy="404191"/>
          </a:xfrm>
          <a:prstGeom prst="rect">
            <a:avLst/>
          </a:prstGeom>
          <a:ln w="0">
            <a:noFill/>
          </a:ln>
        </p:spPr>
        <p:txBody>
          <a:bodyPr wrap="none">
            <a:noAutofit/>
          </a:bodyPr>
          <a:lstStyle/>
          <a:p>
            <a:r>
              <a:rPr lang="en-US" sz="1350" b="1" dirty="0">
                <a:ln w="38100">
                  <a:noFill/>
                </a:ln>
                <a:solidFill>
                  <a:schemeClr val="accent1"/>
                </a:solidFill>
                <a:latin typeface="Trebuchet MS" panose="020B0603020202020204" pitchFamily="34" charset="0"/>
              </a:rPr>
              <a:t>TEAMWORK</a:t>
            </a:r>
          </a:p>
        </p:txBody>
      </p:sp>
      <p:sp>
        <p:nvSpPr>
          <p:cNvPr id="83" name="Rectangle 82"/>
          <p:cNvSpPr/>
          <p:nvPr/>
        </p:nvSpPr>
        <p:spPr>
          <a:xfrm>
            <a:off x="7761622" y="3312261"/>
            <a:ext cx="1109599" cy="323165"/>
          </a:xfrm>
          <a:prstGeom prst="rect">
            <a:avLst/>
          </a:prstGeom>
          <a:ln w="0">
            <a:noFill/>
          </a:ln>
        </p:spPr>
        <p:txBody>
          <a:bodyPr wrap="none">
            <a:spAutoFit/>
          </a:bodyPr>
          <a:lstStyle/>
          <a:p>
            <a:r>
              <a:rPr lang="en-US" sz="1500" b="1" dirty="0">
                <a:ln w="38100">
                  <a:noFill/>
                </a:ln>
                <a:solidFill>
                  <a:schemeClr val="bg1">
                    <a:lumMod val="95000"/>
                  </a:schemeClr>
                </a:solidFill>
                <a:latin typeface="Trebuchet MS" panose="020B0603020202020204" pitchFamily="34" charset="0"/>
              </a:rPr>
              <a:t>GUARDIAN</a:t>
            </a:r>
          </a:p>
        </p:txBody>
      </p:sp>
      <p:sp>
        <p:nvSpPr>
          <p:cNvPr id="84" name="Rectangle 83"/>
          <p:cNvSpPr/>
          <p:nvPr/>
        </p:nvSpPr>
        <p:spPr>
          <a:xfrm>
            <a:off x="7765820" y="3129241"/>
            <a:ext cx="899733" cy="323165"/>
          </a:xfrm>
          <a:prstGeom prst="rect">
            <a:avLst/>
          </a:prstGeom>
          <a:ln w="0">
            <a:noFill/>
          </a:ln>
        </p:spPr>
        <p:txBody>
          <a:bodyPr wrap="none">
            <a:spAutoFit/>
          </a:bodyPr>
          <a:lstStyle/>
          <a:p>
            <a:r>
              <a:rPr lang="en-US" sz="1500" b="1" dirty="0">
                <a:ln w="38100">
                  <a:noFill/>
                </a:ln>
                <a:solidFill>
                  <a:sysClr val="windowText" lastClr="000000"/>
                </a:solidFill>
                <a:latin typeface="Trebuchet MS" panose="020B0603020202020204" pitchFamily="34" charset="0"/>
              </a:rPr>
              <a:t>UNRULY</a:t>
            </a:r>
          </a:p>
        </p:txBody>
      </p:sp>
      <p:sp>
        <p:nvSpPr>
          <p:cNvPr id="85" name="Rectangle 84"/>
          <p:cNvSpPr/>
          <p:nvPr/>
        </p:nvSpPr>
        <p:spPr>
          <a:xfrm>
            <a:off x="7383459" y="2670807"/>
            <a:ext cx="502061" cy="242374"/>
          </a:xfrm>
          <a:prstGeom prst="rect">
            <a:avLst/>
          </a:prstGeom>
          <a:ln w="0">
            <a:noFill/>
          </a:ln>
        </p:spPr>
        <p:txBody>
          <a:bodyPr wrap="none">
            <a:spAutoFit/>
          </a:bodyPr>
          <a:lstStyle/>
          <a:p>
            <a:r>
              <a:rPr lang="en-US" sz="975" b="1" dirty="0">
                <a:ln w="38100">
                  <a:noFill/>
                </a:ln>
                <a:solidFill>
                  <a:schemeClr val="bg1">
                    <a:lumMod val="50000"/>
                  </a:schemeClr>
                </a:solidFill>
                <a:latin typeface="Trebuchet MS" panose="020B0603020202020204" pitchFamily="34" charset="0"/>
              </a:rPr>
              <a:t>HOPE</a:t>
            </a:r>
          </a:p>
        </p:txBody>
      </p:sp>
      <p:sp>
        <p:nvSpPr>
          <p:cNvPr id="86" name="Rectangle 85"/>
          <p:cNvSpPr/>
          <p:nvPr/>
        </p:nvSpPr>
        <p:spPr>
          <a:xfrm rot="16200000">
            <a:off x="3773749" y="1409925"/>
            <a:ext cx="1669139" cy="400110"/>
          </a:xfrm>
          <a:prstGeom prst="rect">
            <a:avLst/>
          </a:prstGeom>
          <a:ln w="0">
            <a:noFill/>
          </a:ln>
        </p:spPr>
        <p:txBody>
          <a:bodyPr wrap="square">
            <a:spAutoFit/>
          </a:bodyPr>
          <a:lstStyle/>
          <a:p>
            <a:r>
              <a:rPr lang="en-US" sz="2000" b="1" spc="-38" dirty="0">
                <a:ln w="38100">
                  <a:noFill/>
                </a:ln>
                <a:solidFill>
                  <a:schemeClr val="bg1">
                    <a:lumMod val="65000"/>
                  </a:schemeClr>
                </a:solidFill>
                <a:latin typeface="Trebuchet MS" panose="020B0603020202020204" pitchFamily="34" charset="0"/>
              </a:rPr>
              <a:t>THERAPUTIC</a:t>
            </a:r>
          </a:p>
        </p:txBody>
      </p:sp>
      <p:sp>
        <p:nvSpPr>
          <p:cNvPr id="88" name="Rectangle 87"/>
          <p:cNvSpPr/>
          <p:nvPr/>
        </p:nvSpPr>
        <p:spPr>
          <a:xfrm>
            <a:off x="5002476" y="2034574"/>
            <a:ext cx="550151" cy="219291"/>
          </a:xfrm>
          <a:prstGeom prst="rect">
            <a:avLst/>
          </a:prstGeom>
          <a:ln w="0">
            <a:noFill/>
          </a:ln>
        </p:spPr>
        <p:txBody>
          <a:bodyPr wrap="none">
            <a:spAutoFit/>
          </a:bodyPr>
          <a:lstStyle/>
          <a:p>
            <a:r>
              <a:rPr lang="en-US" sz="825" b="1" dirty="0">
                <a:ln w="38100">
                  <a:noFill/>
                </a:ln>
                <a:solidFill>
                  <a:schemeClr val="accent2">
                    <a:lumMod val="75000"/>
                  </a:schemeClr>
                </a:solidFill>
                <a:latin typeface="Trebuchet MS" panose="020B0603020202020204" pitchFamily="34" charset="0"/>
              </a:rPr>
              <a:t>STATES</a:t>
            </a:r>
          </a:p>
        </p:txBody>
      </p:sp>
      <p:sp>
        <p:nvSpPr>
          <p:cNvPr id="89" name="Rectangle 88"/>
          <p:cNvSpPr/>
          <p:nvPr/>
        </p:nvSpPr>
        <p:spPr>
          <a:xfrm>
            <a:off x="4997922" y="2204279"/>
            <a:ext cx="933525" cy="300082"/>
          </a:xfrm>
          <a:prstGeom prst="rect">
            <a:avLst/>
          </a:prstGeom>
          <a:ln w="0">
            <a:noFill/>
          </a:ln>
        </p:spPr>
        <p:txBody>
          <a:bodyPr wrap="none">
            <a:spAutoFit/>
          </a:bodyPr>
          <a:lstStyle/>
          <a:p>
            <a:r>
              <a:rPr lang="en-US" sz="1350" b="1" dirty="0">
                <a:ln w="38100">
                  <a:noFill/>
                </a:ln>
                <a:solidFill>
                  <a:srgbClr val="006699"/>
                </a:solidFill>
                <a:latin typeface="Trebuchet MS" panose="020B0603020202020204" pitchFamily="34" charset="0"/>
              </a:rPr>
              <a:t>DRAWING</a:t>
            </a:r>
          </a:p>
        </p:txBody>
      </p:sp>
      <p:sp>
        <p:nvSpPr>
          <p:cNvPr id="90" name="Rectangle 89"/>
          <p:cNvSpPr/>
          <p:nvPr/>
        </p:nvSpPr>
        <p:spPr>
          <a:xfrm rot="16200000">
            <a:off x="3332854" y="1546067"/>
            <a:ext cx="1228207" cy="300082"/>
          </a:xfrm>
          <a:prstGeom prst="rect">
            <a:avLst/>
          </a:prstGeom>
          <a:ln w="0">
            <a:noFill/>
          </a:ln>
        </p:spPr>
        <p:txBody>
          <a:bodyPr wrap="square">
            <a:spAutoFit/>
          </a:bodyPr>
          <a:lstStyle/>
          <a:p>
            <a:r>
              <a:rPr lang="en-US" sz="1350" b="1" dirty="0">
                <a:ln w="38100">
                  <a:noFill/>
                </a:ln>
                <a:solidFill>
                  <a:srgbClr val="006699"/>
                </a:solidFill>
                <a:latin typeface="Trebuchet MS" panose="020B0603020202020204" pitchFamily="34" charset="0"/>
              </a:rPr>
              <a:t>BEHAIVORAL</a:t>
            </a:r>
          </a:p>
        </p:txBody>
      </p:sp>
      <p:sp>
        <p:nvSpPr>
          <p:cNvPr id="91" name="Rectangle 90"/>
          <p:cNvSpPr/>
          <p:nvPr/>
        </p:nvSpPr>
        <p:spPr>
          <a:xfrm rot="16200000">
            <a:off x="3554977" y="1528067"/>
            <a:ext cx="1173680" cy="198904"/>
          </a:xfrm>
          <a:prstGeom prst="rect">
            <a:avLst/>
          </a:prstGeom>
          <a:ln w="0">
            <a:noFill/>
          </a:ln>
        </p:spPr>
        <p:txBody>
          <a:bodyPr wrap="none">
            <a:prstTxWarp prst="textPlain">
              <a:avLst/>
            </a:prstTxWarp>
            <a:spAutoFit/>
          </a:bodyPr>
          <a:lstStyle/>
          <a:p>
            <a:r>
              <a:rPr lang="en-US" sz="1500" b="1" dirty="0">
                <a:ln w="38100">
                  <a:noFill/>
                </a:ln>
                <a:solidFill>
                  <a:schemeClr val="tx1">
                    <a:lumMod val="75000"/>
                    <a:lumOff val="25000"/>
                  </a:schemeClr>
                </a:solidFill>
                <a:latin typeface="Trebuchet MS" panose="020B0603020202020204" pitchFamily="34" charset="0"/>
              </a:rPr>
              <a:t>RESILIANCE</a:t>
            </a:r>
          </a:p>
        </p:txBody>
      </p:sp>
      <p:sp>
        <p:nvSpPr>
          <p:cNvPr id="93" name="Rectangle 92"/>
          <p:cNvSpPr/>
          <p:nvPr/>
        </p:nvSpPr>
        <p:spPr>
          <a:xfrm rot="16200000">
            <a:off x="5024654" y="1650708"/>
            <a:ext cx="1070439" cy="300082"/>
          </a:xfrm>
          <a:prstGeom prst="rect">
            <a:avLst/>
          </a:prstGeom>
          <a:ln w="0">
            <a:noFill/>
          </a:ln>
        </p:spPr>
        <p:txBody>
          <a:bodyPr wrap="square">
            <a:spAutoFit/>
          </a:bodyPr>
          <a:lstStyle/>
          <a:p>
            <a:r>
              <a:rPr lang="en-US" sz="1350" b="1" dirty="0">
                <a:ln w="38100">
                  <a:noFill/>
                </a:ln>
                <a:solidFill>
                  <a:schemeClr val="accent1"/>
                </a:solidFill>
                <a:latin typeface="Trebuchet MS" panose="020B0603020202020204" pitchFamily="34" charset="0"/>
              </a:rPr>
              <a:t>TIMELINES</a:t>
            </a:r>
          </a:p>
        </p:txBody>
      </p:sp>
      <p:sp>
        <p:nvSpPr>
          <p:cNvPr id="42" name="Rectangle 41"/>
          <p:cNvSpPr/>
          <p:nvPr/>
        </p:nvSpPr>
        <p:spPr>
          <a:xfrm>
            <a:off x="6544409" y="2622246"/>
            <a:ext cx="852441" cy="69113"/>
          </a:xfrm>
          <a:prstGeom prst="rect">
            <a:avLst/>
          </a:prstGeom>
          <a:ln w="0">
            <a:noFill/>
          </a:ln>
        </p:spPr>
        <p:txBody>
          <a:bodyPr wrap="none">
            <a:prstTxWarp prst="textPlain">
              <a:avLst/>
            </a:prstTxWarp>
            <a:spAutoFit/>
          </a:bodyPr>
          <a:lstStyle/>
          <a:p>
            <a:r>
              <a:rPr lang="en-US" sz="1350" b="1" spc="75" dirty="0">
                <a:ln w="38100">
                  <a:noFill/>
                </a:ln>
                <a:solidFill>
                  <a:schemeClr val="bg1">
                    <a:lumMod val="50000"/>
                  </a:schemeClr>
                </a:solidFill>
                <a:latin typeface="Trebuchet MS" panose="020B0603020202020204" pitchFamily="34" charset="0"/>
              </a:rPr>
              <a:t>COURT</a:t>
            </a:r>
          </a:p>
        </p:txBody>
      </p:sp>
      <p:sp>
        <p:nvSpPr>
          <p:cNvPr id="47" name="Rectangle 46"/>
          <p:cNvSpPr/>
          <p:nvPr/>
        </p:nvSpPr>
        <p:spPr>
          <a:xfrm>
            <a:off x="7884778" y="3588437"/>
            <a:ext cx="564971" cy="89690"/>
          </a:xfrm>
          <a:prstGeom prst="rect">
            <a:avLst/>
          </a:prstGeom>
          <a:ln w="0">
            <a:noFill/>
          </a:ln>
        </p:spPr>
        <p:txBody>
          <a:bodyPr wrap="none">
            <a:prstTxWarp prst="textPlain">
              <a:avLst/>
            </a:prstTxWarp>
            <a:spAutoFit/>
          </a:bodyPr>
          <a:lstStyle/>
          <a:p>
            <a:r>
              <a:rPr lang="en-US" sz="1500" b="1" dirty="0">
                <a:ln w="38100">
                  <a:noFill/>
                </a:ln>
                <a:solidFill>
                  <a:schemeClr val="accent1">
                    <a:lumMod val="40000"/>
                    <a:lumOff val="60000"/>
                  </a:schemeClr>
                </a:solidFill>
                <a:latin typeface="Trebuchet MS" panose="020B0603020202020204" pitchFamily="34" charset="0"/>
              </a:rPr>
              <a:t>SUPPORTS</a:t>
            </a:r>
          </a:p>
        </p:txBody>
      </p:sp>
      <p:sp>
        <p:nvSpPr>
          <p:cNvPr id="48" name="Rectangle 47"/>
          <p:cNvSpPr/>
          <p:nvPr/>
        </p:nvSpPr>
        <p:spPr>
          <a:xfrm rot="16200000">
            <a:off x="7677770" y="3903226"/>
            <a:ext cx="556563" cy="142547"/>
          </a:xfrm>
          <a:prstGeom prst="rect">
            <a:avLst/>
          </a:prstGeom>
          <a:ln w="0">
            <a:noFill/>
          </a:ln>
        </p:spPr>
        <p:txBody>
          <a:bodyPr wrap="none">
            <a:prstTxWarp prst="textPlain">
              <a:avLst/>
            </a:prstTxWarp>
            <a:spAutoFit/>
          </a:bodyPr>
          <a:lstStyle/>
          <a:p>
            <a:r>
              <a:rPr lang="en-US" sz="1500" b="1" dirty="0">
                <a:ln w="38100">
                  <a:noFill/>
                </a:ln>
                <a:solidFill>
                  <a:schemeClr val="bg1">
                    <a:lumMod val="85000"/>
                  </a:schemeClr>
                </a:solidFill>
                <a:latin typeface="Trebuchet MS" panose="020B0603020202020204" pitchFamily="34" charset="0"/>
              </a:rPr>
              <a:t>REFERRAL</a:t>
            </a:r>
          </a:p>
        </p:txBody>
      </p:sp>
      <p:sp>
        <p:nvSpPr>
          <p:cNvPr id="51" name="Rectangle 50"/>
          <p:cNvSpPr/>
          <p:nvPr/>
        </p:nvSpPr>
        <p:spPr>
          <a:xfrm>
            <a:off x="1492321" y="2945329"/>
            <a:ext cx="6332516" cy="1233490"/>
          </a:xfrm>
          <a:prstGeom prst="rect">
            <a:avLst/>
          </a:prstGeom>
          <a:ln w="0">
            <a:noFill/>
          </a:ln>
        </p:spPr>
        <p:txBody>
          <a:bodyPr wrap="none">
            <a:prstTxWarp prst="textPlain">
              <a:avLst/>
            </a:prstTxWarp>
            <a:spAutoFit/>
          </a:bodyPr>
          <a:lstStyle/>
          <a:p>
            <a:r>
              <a:rPr lang="en-US" sz="12750" b="1" spc="-300" dirty="0">
                <a:ln w="31750">
                  <a:solidFill>
                    <a:schemeClr val="bg1"/>
                  </a:solidFill>
                </a:ln>
                <a:solidFill>
                  <a:schemeClr val="bg1"/>
                </a:solidFill>
                <a:latin typeface="Trebuchet MS" panose="020B0603020202020204" pitchFamily="34" charset="0"/>
              </a:rPr>
              <a:t>Dual Status Youth Initiative</a:t>
            </a:r>
          </a:p>
        </p:txBody>
      </p:sp>
      <p:sp>
        <p:nvSpPr>
          <p:cNvPr id="53" name="Rectangle 52"/>
          <p:cNvSpPr/>
          <p:nvPr/>
        </p:nvSpPr>
        <p:spPr>
          <a:xfrm>
            <a:off x="225668" y="3426395"/>
            <a:ext cx="993695" cy="229523"/>
          </a:xfrm>
          <a:prstGeom prst="rect">
            <a:avLst/>
          </a:prstGeom>
          <a:ln w="0">
            <a:noFill/>
          </a:ln>
        </p:spPr>
        <p:txBody>
          <a:bodyPr wrap="none">
            <a:prstTxWarp prst="textPlain">
              <a:avLst/>
            </a:prstTxWarp>
            <a:spAutoFit/>
          </a:bodyPr>
          <a:lstStyle/>
          <a:p>
            <a:r>
              <a:rPr lang="en-US" sz="1500" b="1" dirty="0">
                <a:ln w="38100">
                  <a:noFill/>
                </a:ln>
                <a:solidFill>
                  <a:schemeClr val="tx1">
                    <a:lumMod val="95000"/>
                    <a:lumOff val="5000"/>
                  </a:schemeClr>
                </a:solidFill>
                <a:latin typeface="Trebuchet MS" panose="020B0603020202020204" pitchFamily="34" charset="0"/>
              </a:rPr>
              <a:t>QUALITY</a:t>
            </a:r>
          </a:p>
        </p:txBody>
      </p:sp>
      <p:sp>
        <p:nvSpPr>
          <p:cNvPr id="50" name="Rectangle 49"/>
          <p:cNvSpPr/>
          <p:nvPr/>
        </p:nvSpPr>
        <p:spPr>
          <a:xfrm>
            <a:off x="854908" y="2271338"/>
            <a:ext cx="1030539" cy="311624"/>
          </a:xfrm>
          <a:prstGeom prst="rect">
            <a:avLst/>
          </a:prstGeom>
          <a:ln w="0">
            <a:noFill/>
          </a:ln>
        </p:spPr>
        <p:txBody>
          <a:bodyPr wrap="none">
            <a:spAutoFit/>
          </a:bodyPr>
          <a:lstStyle/>
          <a:p>
            <a:r>
              <a:rPr lang="en-US" sz="1425" b="1" spc="-38" dirty="0">
                <a:ln w="38100">
                  <a:noFill/>
                </a:ln>
                <a:solidFill>
                  <a:schemeClr val="tx1">
                    <a:lumMod val="95000"/>
                    <a:lumOff val="5000"/>
                  </a:schemeClr>
                </a:solidFill>
                <a:latin typeface="Trebuchet MS" panose="020B0603020202020204" pitchFamily="34" charset="0"/>
              </a:rPr>
              <a:t>ENGAGING</a:t>
            </a:r>
          </a:p>
        </p:txBody>
      </p:sp>
      <p:sp>
        <p:nvSpPr>
          <p:cNvPr id="54" name="Rectangle 53"/>
          <p:cNvSpPr/>
          <p:nvPr/>
        </p:nvSpPr>
        <p:spPr>
          <a:xfrm>
            <a:off x="5632485" y="4969665"/>
            <a:ext cx="2301143" cy="311624"/>
          </a:xfrm>
          <a:prstGeom prst="rect">
            <a:avLst/>
          </a:prstGeom>
          <a:ln w="0">
            <a:noFill/>
          </a:ln>
        </p:spPr>
        <p:txBody>
          <a:bodyPr wrap="none">
            <a:spAutoFit/>
          </a:bodyPr>
          <a:lstStyle/>
          <a:p>
            <a:r>
              <a:rPr lang="en-US" sz="1425" b="1" spc="-38" dirty="0">
                <a:ln w="38100">
                  <a:noFill/>
                </a:ln>
                <a:solidFill>
                  <a:schemeClr val="tx1">
                    <a:lumMod val="95000"/>
                    <a:lumOff val="5000"/>
                  </a:schemeClr>
                </a:solidFill>
                <a:latin typeface="Trebuchet MS" panose="020B0603020202020204" pitchFamily="34" charset="0"/>
              </a:rPr>
              <a:t>MULTI-DISCIPLINARY TEAM</a:t>
            </a:r>
          </a:p>
        </p:txBody>
      </p:sp>
    </p:spTree>
    <p:extLst>
      <p:ext uri="{BB962C8B-B14F-4D97-AF65-F5344CB8AC3E}">
        <p14:creationId xmlns:p14="http://schemas.microsoft.com/office/powerpoint/2010/main" val="19939930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516376" y="815852"/>
            <a:ext cx="10823713" cy="1278007"/>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9149" y="-124208"/>
            <a:ext cx="4688959" cy="3944679"/>
          </a:xfrm>
          <a:prstGeom prst="rect">
            <a:avLst/>
          </a:prstGeom>
        </p:spPr>
      </p:pic>
      <p:sp>
        <p:nvSpPr>
          <p:cNvPr id="5" name="Title 4"/>
          <p:cNvSpPr>
            <a:spLocks noGrp="1"/>
          </p:cNvSpPr>
          <p:nvPr>
            <p:ph type="ctrTitle"/>
          </p:nvPr>
        </p:nvSpPr>
        <p:spPr>
          <a:xfrm>
            <a:off x="0" y="1271878"/>
            <a:ext cx="9144000" cy="576254"/>
          </a:xfrm>
        </p:spPr>
        <p:txBody>
          <a:bodyPr>
            <a:noAutofit/>
          </a:bodyPr>
          <a:lstStyle/>
          <a:p>
            <a:pPr algn="l"/>
            <a:r>
              <a:rPr lang="en-US" sz="5400" dirty="0" smtClean="0">
                <a:solidFill>
                  <a:schemeClr val="bg1"/>
                </a:solidFill>
                <a:latin typeface="+mn-lt"/>
              </a:rPr>
              <a:t>      Identification</a:t>
            </a:r>
            <a:endParaRPr lang="en-US" sz="5400" dirty="0">
              <a:solidFill>
                <a:schemeClr val="bg1"/>
              </a:solidFill>
              <a:latin typeface="+mn-lt"/>
            </a:endParaRPr>
          </a:p>
        </p:txBody>
      </p:sp>
      <p:sp>
        <p:nvSpPr>
          <p:cNvPr id="7" name="Content Placeholder 2">
            <a:extLst>
              <a:ext uri="{FF2B5EF4-FFF2-40B4-BE49-F238E27FC236}">
                <a16:creationId xmlns:a16="http://schemas.microsoft.com/office/drawing/2014/main" id="{1F050A75-3418-4DC0-9827-2D2EA9BD9CB8}"/>
              </a:ext>
            </a:extLst>
          </p:cNvPr>
          <p:cNvSpPr txBox="1">
            <a:spLocks/>
          </p:cNvSpPr>
          <p:nvPr/>
        </p:nvSpPr>
        <p:spPr>
          <a:xfrm>
            <a:off x="81279" y="2178657"/>
            <a:ext cx="8615045" cy="433644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dirty="0" smtClean="0"/>
          </a:p>
          <a:p>
            <a:pPr algn="l"/>
            <a:endParaRPr lang="en-US" dirty="0"/>
          </a:p>
          <a:p>
            <a:pPr algn="l"/>
            <a:endParaRPr lang="en-US" dirty="0" smtClean="0"/>
          </a:p>
          <a:p>
            <a:pPr algn="l"/>
            <a:r>
              <a:rPr lang="en-US" dirty="0" smtClean="0"/>
              <a:t>Human </a:t>
            </a:r>
            <a:r>
              <a:rPr lang="en-US" dirty="0"/>
              <a:t>services zones and juvenile court </a:t>
            </a:r>
            <a:r>
              <a:rPr lang="en-US" dirty="0" smtClean="0"/>
              <a:t>providers </a:t>
            </a:r>
            <a:r>
              <a:rPr lang="en-US" dirty="0"/>
              <a:t>will be notified when there is a dual status youth on their caseload. </a:t>
            </a:r>
            <a:r>
              <a:rPr lang="en-US" dirty="0" smtClean="0"/>
              <a:t>The </a:t>
            </a:r>
            <a:r>
              <a:rPr lang="en-US" dirty="0"/>
              <a:t>dual status youth notifications are </a:t>
            </a:r>
            <a:r>
              <a:rPr lang="en-US" dirty="0" smtClean="0"/>
              <a:t>sent </a:t>
            </a:r>
            <a:r>
              <a:rPr lang="en-US" dirty="0"/>
              <a:t>at a minimum of twice per week. An automated report is generated cross referencing juvenile court CMS database and Department of Human Services (DHS) FRAME database.  The report combines data from both databases, matching youth who meet the </a:t>
            </a:r>
            <a:r>
              <a:rPr lang="en-US" dirty="0" smtClean="0"/>
              <a:t>criteria. </a:t>
            </a:r>
            <a:endParaRPr lang="en-US" dirty="0"/>
          </a:p>
          <a:p>
            <a:pPr algn="l"/>
            <a:endParaRPr lang="en-US" dirty="0"/>
          </a:p>
        </p:txBody>
      </p:sp>
    </p:spTree>
    <p:extLst>
      <p:ext uri="{BB962C8B-B14F-4D97-AF65-F5344CB8AC3E}">
        <p14:creationId xmlns:p14="http://schemas.microsoft.com/office/powerpoint/2010/main" val="3640044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0075" y="1690689"/>
            <a:ext cx="7915275" cy="4486274"/>
          </a:xfrm>
          <a:solidFill>
            <a:schemeClr val="bg2"/>
          </a:solidFill>
        </p:spPr>
        <p:txBody>
          <a:bodyPr/>
          <a:lstStyle/>
          <a:p>
            <a:r>
              <a:rPr lang="en-US" u="sng" dirty="0"/>
              <a:t>CMS Flag</a:t>
            </a:r>
            <a:r>
              <a:rPr lang="en-US" dirty="0"/>
              <a:t>: When a youth is identified as a dual status youth, the youth will be designated as DSY within the juvenile court CMS database by the Court Improvement Program (CIP) Coordinator. This will be flagged in the CMS Officer Safety Tab to help expedite actions on behalf of the dual status youth. </a:t>
            </a:r>
            <a:endParaRPr lang="en-US" dirty="0" smtClean="0"/>
          </a:p>
          <a:p>
            <a:pPr marL="0" indent="0">
              <a:buNone/>
            </a:pPr>
            <a:endParaRPr lang="en-US" b="1" dirty="0"/>
          </a:p>
          <a:p>
            <a:r>
              <a:rPr lang="en-US" u="sng" dirty="0"/>
              <a:t>Odyssey Case Flag</a:t>
            </a:r>
            <a:r>
              <a:rPr lang="en-US" dirty="0"/>
              <a:t>: Once identified and flagged in CMS by the CIP Coordinator, the juvenile court officer III will flag the associated formal Odyssey case (deprived and/or delinquent/unruly) with a DSY flag if there is an active order for probation supervision and/or custody order to another agency. This allows for ongoing DSY notification for the judicial officer in the event that there is a review of permanency hearing. </a:t>
            </a:r>
            <a:endParaRPr lang="en-US" b="1" dirty="0"/>
          </a:p>
          <a:p>
            <a:endParaRPr lang="en-US" dirty="0"/>
          </a:p>
        </p:txBody>
      </p:sp>
      <p:sp>
        <p:nvSpPr>
          <p:cNvPr id="4" name="form"/>
          <p:cNvSpPr>
            <a:spLocks noGrp="1" noEditPoints="1"/>
          </p:cNvSpPr>
          <p:nvPr>
            <p:ph type="title"/>
          </p:nvPr>
        </p:nvSpPr>
        <p:spPr bwMode="auto">
          <a:xfrm>
            <a:off x="-161925" y="0"/>
            <a:ext cx="9172575" cy="1690689"/>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r>
              <a:rPr lang="en-US" dirty="0" smtClean="0"/>
              <a:t/>
            </a:r>
            <a:br>
              <a:rPr lang="en-US" dirty="0" smtClean="0"/>
            </a:br>
            <a:r>
              <a:rPr lang="en-US" dirty="0" smtClean="0"/>
              <a:t>			</a:t>
            </a:r>
            <a:r>
              <a:rPr lang="en-US" sz="5400" b="1" dirty="0" smtClean="0"/>
              <a:t>Documentation</a:t>
            </a:r>
            <a:r>
              <a:rPr lang="en-US" dirty="0" smtClean="0"/>
              <a:t> </a:t>
            </a:r>
            <a:endParaRPr lang="en-US" dirty="0"/>
          </a:p>
        </p:txBody>
      </p:sp>
    </p:spTree>
    <p:extLst>
      <p:ext uri="{BB962C8B-B14F-4D97-AF65-F5344CB8AC3E}">
        <p14:creationId xmlns:p14="http://schemas.microsoft.com/office/powerpoint/2010/main" val="31566827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983440" y="-104775"/>
            <a:ext cx="10823713" cy="1923415"/>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0" y="781237"/>
            <a:ext cx="8580474" cy="576254"/>
          </a:xfrm>
        </p:spPr>
        <p:txBody>
          <a:bodyPr>
            <a:noAutofit/>
          </a:bodyPr>
          <a:lstStyle/>
          <a:p>
            <a:r>
              <a:rPr lang="en-US" sz="4000" b="1" dirty="0">
                <a:solidFill>
                  <a:schemeClr val="bg1"/>
                </a:solidFill>
              </a:rPr>
              <a:t>Action Steps Following </a:t>
            </a:r>
            <a:r>
              <a:rPr lang="en-US" sz="4000" b="1" dirty="0" smtClean="0">
                <a:solidFill>
                  <a:schemeClr val="bg1"/>
                </a:solidFill>
              </a:rPr>
              <a:t>Verification of a Dual Status Youth:</a:t>
            </a:r>
            <a:endParaRPr lang="en-US" sz="4000" dirty="0">
              <a:solidFill>
                <a:schemeClr val="bg1"/>
              </a:solidFill>
              <a:latin typeface="+mn-lt"/>
            </a:endParaRPr>
          </a:p>
        </p:txBody>
      </p:sp>
      <p:sp>
        <p:nvSpPr>
          <p:cNvPr id="2" name="TextBox 1"/>
          <p:cNvSpPr txBox="1"/>
          <p:nvPr/>
        </p:nvSpPr>
        <p:spPr>
          <a:xfrm>
            <a:off x="865239" y="1907459"/>
            <a:ext cx="8278761" cy="4401205"/>
          </a:xfrm>
          <a:prstGeom prst="rect">
            <a:avLst/>
          </a:prstGeom>
          <a:noFill/>
        </p:spPr>
        <p:txBody>
          <a:bodyPr wrap="square" rtlCol="0">
            <a:spAutoFit/>
          </a:bodyPr>
          <a:lstStyle/>
          <a:p>
            <a:r>
              <a:rPr lang="en-US" dirty="0"/>
              <a:t>Once the human service zone and juvenile court providers are notified that they have a dual status youth on their caseload they are to contact and communicate with one another</a:t>
            </a:r>
            <a:r>
              <a:rPr lang="en-US" b="1" dirty="0"/>
              <a:t> </a:t>
            </a:r>
            <a:r>
              <a:rPr lang="en-US" b="1" i="1" dirty="0"/>
              <a:t>within 48 hours</a:t>
            </a:r>
            <a:r>
              <a:rPr lang="en-US" i="1" dirty="0"/>
              <a:t> </a:t>
            </a:r>
            <a:r>
              <a:rPr lang="en-US" dirty="0"/>
              <a:t>in the following ways</a:t>
            </a:r>
            <a:r>
              <a:rPr lang="en-US" dirty="0" smtClean="0"/>
              <a:t>:</a:t>
            </a:r>
          </a:p>
          <a:p>
            <a:endParaRPr lang="en-US" dirty="0"/>
          </a:p>
          <a:p>
            <a:pPr lvl="0"/>
            <a:r>
              <a:rPr lang="en-US" sz="2400" b="1" dirty="0" smtClean="0"/>
              <a:t>For </a:t>
            </a:r>
            <a:r>
              <a:rPr lang="en-US" sz="2400" b="1" dirty="0"/>
              <a:t>a new delinquency or unruly referral/citation: </a:t>
            </a:r>
            <a:endParaRPr lang="en-US" sz="2400" b="1" dirty="0" smtClean="0"/>
          </a:p>
          <a:p>
            <a:pPr marL="285750" indent="-285750">
              <a:buFont typeface="Arial" panose="020B0604020202020204" pitchFamily="34" charset="0"/>
              <a:buChar char="•"/>
            </a:pPr>
            <a:r>
              <a:rPr lang="en-US" dirty="0"/>
              <a:t>The JCO III or his or her designee will contact the appropriate Zone and communicate with the assigned worker and/or supervisor to discuss and share information regarding the youth’s case.  </a:t>
            </a:r>
            <a:endParaRPr lang="en-US" dirty="0" smtClean="0"/>
          </a:p>
          <a:p>
            <a:endParaRPr lang="en-US" sz="2800" dirty="0"/>
          </a:p>
          <a:p>
            <a:pPr lvl="0"/>
            <a:r>
              <a:rPr lang="en-US" sz="2400" b="1" dirty="0" smtClean="0"/>
              <a:t>For new active involvement within child welfare in a local human service zone: </a:t>
            </a:r>
          </a:p>
          <a:p>
            <a:pPr marL="285750" indent="-285750">
              <a:buFont typeface="Arial" panose="020B0604020202020204" pitchFamily="34" charset="0"/>
              <a:buChar char="•"/>
            </a:pPr>
            <a:r>
              <a:rPr lang="en-US" dirty="0" smtClean="0"/>
              <a:t>The human service zone worker will contact the juvenile court and communicate with the assigned court officer and/or supervisor to discuss and share information regarding the youth’s case.</a:t>
            </a:r>
            <a:endParaRPr lang="en-US" dirty="0"/>
          </a:p>
        </p:txBody>
      </p:sp>
      <p:pic>
        <p:nvPicPr>
          <p:cNvPr id="4" name="Picture 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2955" y="3960505"/>
            <a:ext cx="2974464" cy="3211854"/>
          </a:xfrm>
          <a:prstGeom prst="rect">
            <a:avLst/>
          </a:prstGeom>
        </p:spPr>
      </p:pic>
    </p:spTree>
    <p:extLst>
      <p:ext uri="{BB962C8B-B14F-4D97-AF65-F5344CB8AC3E}">
        <p14:creationId xmlns:p14="http://schemas.microsoft.com/office/powerpoint/2010/main" val="386258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681" y="100361"/>
            <a:ext cx="3864547" cy="4092498"/>
          </a:xfrm>
          <a:prstGeom prst="rect">
            <a:avLst/>
          </a:prstGeom>
        </p:spPr>
      </p:pic>
      <p:pic>
        <p:nvPicPr>
          <p:cNvPr id="48" name="Hand Black Marker" hidden="1"/>
          <p:cNvPicPr>
            <a:picLocks noChangeAspect="1"/>
          </p:cNvPicPr>
          <p:nvPr/>
        </p:nvPicPr>
        <p:blipFill rotWithShape="1">
          <a:blip r:embed="rId4"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593815" y="1983487"/>
            <a:ext cx="11352982" cy="889908"/>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163602" y="2195521"/>
            <a:ext cx="8814391" cy="576254"/>
          </a:xfrm>
        </p:spPr>
        <p:txBody>
          <a:bodyPr>
            <a:noAutofit/>
          </a:bodyPr>
          <a:lstStyle/>
          <a:p>
            <a:r>
              <a:rPr lang="en-US" sz="4000" dirty="0">
                <a:solidFill>
                  <a:schemeClr val="bg1"/>
                </a:solidFill>
                <a:latin typeface="+mn-lt"/>
              </a:rPr>
              <a:t>Information Shared Between Agencies</a:t>
            </a:r>
          </a:p>
        </p:txBody>
      </p:sp>
      <p:sp>
        <p:nvSpPr>
          <p:cNvPr id="8" name="Content Placeholder 2">
            <a:extLst>
              <a:ext uri="{FF2B5EF4-FFF2-40B4-BE49-F238E27FC236}">
                <a16:creationId xmlns:a16="http://schemas.microsoft.com/office/drawing/2014/main" id="{675CACB4-6C0E-45EE-BC64-2F0A443A8A77}"/>
              </a:ext>
            </a:extLst>
          </p:cNvPr>
          <p:cNvSpPr txBox="1">
            <a:spLocks/>
          </p:cNvSpPr>
          <p:nvPr/>
        </p:nvSpPr>
        <p:spPr>
          <a:xfrm>
            <a:off x="-1672683" y="3980985"/>
            <a:ext cx="11050859" cy="293185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4" algn="l">
              <a:buClr>
                <a:schemeClr val="accent1"/>
              </a:buClr>
              <a:buFont typeface="Arial" panose="020B0604020202020204" pitchFamily="34" charset="0"/>
              <a:buAutoNum type="arabicPeriod"/>
            </a:pPr>
            <a:r>
              <a:rPr lang="en-US" sz="2400" dirty="0" smtClean="0"/>
              <a:t>Current and historical delinquent &amp; unruly referrals</a:t>
            </a:r>
          </a:p>
          <a:p>
            <a:pPr lvl="4" algn="l">
              <a:buClr>
                <a:schemeClr val="accent1"/>
              </a:buClr>
              <a:buFont typeface="Arial" panose="020B0604020202020204" pitchFamily="34" charset="0"/>
              <a:buAutoNum type="arabicPeriod"/>
            </a:pPr>
            <a:endParaRPr lang="en-US" sz="1000" dirty="0" smtClean="0"/>
          </a:p>
          <a:p>
            <a:pPr lvl="4" algn="l">
              <a:buClr>
                <a:schemeClr val="accent1"/>
              </a:buClr>
              <a:buFont typeface="Arial" panose="020B0604020202020204" pitchFamily="34" charset="0"/>
              <a:buAutoNum type="arabicPeriod"/>
            </a:pPr>
            <a:r>
              <a:rPr lang="en-US" sz="2400" dirty="0" smtClean="0"/>
              <a:t>Probation case plan (services being provided)</a:t>
            </a:r>
          </a:p>
          <a:p>
            <a:pPr lvl="4" algn="l">
              <a:buClr>
                <a:schemeClr val="accent1"/>
              </a:buClr>
              <a:buFont typeface="Arial" panose="020B0604020202020204" pitchFamily="34" charset="0"/>
              <a:buAutoNum type="arabicPeriod"/>
            </a:pPr>
            <a:endParaRPr lang="en-US" sz="1000" dirty="0" smtClean="0"/>
          </a:p>
          <a:p>
            <a:pPr lvl="4" algn="l">
              <a:buClr>
                <a:schemeClr val="accent1"/>
              </a:buClr>
              <a:buFont typeface="Arial" panose="020B0604020202020204" pitchFamily="34" charset="0"/>
              <a:buAutoNum type="arabicPeriod"/>
            </a:pPr>
            <a:r>
              <a:rPr lang="en-US" sz="2400" dirty="0" smtClean="0"/>
              <a:t>Current/ongoing concerns regarding juveniles behaviors</a:t>
            </a:r>
          </a:p>
          <a:p>
            <a:pPr lvl="4" algn="l">
              <a:buClr>
                <a:schemeClr val="accent1"/>
              </a:buClr>
              <a:buFont typeface="Arial" panose="020B0604020202020204" pitchFamily="34" charset="0"/>
              <a:buAutoNum type="arabicPeriod"/>
            </a:pPr>
            <a:endParaRPr lang="en-US" sz="1000" dirty="0" smtClean="0"/>
          </a:p>
          <a:p>
            <a:pPr lvl="4" algn="l">
              <a:buClr>
                <a:schemeClr val="accent1"/>
              </a:buClr>
              <a:buFont typeface="Arial" panose="020B0604020202020204" pitchFamily="34" charset="0"/>
              <a:buAutoNum type="arabicPeriod"/>
            </a:pPr>
            <a:r>
              <a:rPr lang="en-US" sz="2400" dirty="0" smtClean="0"/>
              <a:t>Parental cooperation with assisting in the completion of the case plan</a:t>
            </a:r>
          </a:p>
          <a:p>
            <a:pPr lvl="4" algn="l">
              <a:buClr>
                <a:schemeClr val="accent1"/>
              </a:buClr>
              <a:buFont typeface="Arial" panose="020B0604020202020204" pitchFamily="34" charset="0"/>
              <a:buAutoNum type="arabicPeriod"/>
            </a:pPr>
            <a:endParaRPr lang="en-US" sz="1000" dirty="0" smtClean="0"/>
          </a:p>
          <a:p>
            <a:pPr lvl="4" algn="l">
              <a:buClr>
                <a:schemeClr val="accent1"/>
              </a:buClr>
              <a:buFont typeface="Arial" panose="020B0604020202020204" pitchFamily="34" charset="0"/>
              <a:buAutoNum type="arabicPeriod"/>
            </a:pPr>
            <a:r>
              <a:rPr lang="en-US" sz="2400" dirty="0" smtClean="0"/>
              <a:t>Safety issues in regards to the parents and/or youth</a:t>
            </a:r>
          </a:p>
          <a:p>
            <a:endParaRPr lang="en-US" sz="1800" dirty="0"/>
          </a:p>
        </p:txBody>
      </p:sp>
      <p:sp>
        <p:nvSpPr>
          <p:cNvPr id="2" name="Rectangle 1"/>
          <p:cNvSpPr/>
          <p:nvPr/>
        </p:nvSpPr>
        <p:spPr>
          <a:xfrm>
            <a:off x="1058163" y="2827026"/>
            <a:ext cx="7025268" cy="1200329"/>
          </a:xfrm>
          <a:prstGeom prst="rect">
            <a:avLst/>
          </a:prstGeom>
        </p:spPr>
        <p:txBody>
          <a:bodyPr wrap="square">
            <a:spAutoFit/>
          </a:bodyPr>
          <a:lstStyle/>
          <a:p>
            <a:r>
              <a:rPr lang="en-US" sz="3600" b="1" u="sng" dirty="0"/>
              <a:t>Juvenile Court to </a:t>
            </a:r>
            <a:r>
              <a:rPr lang="en-US" sz="3600" b="1" u="sng" dirty="0" smtClean="0"/>
              <a:t>Human Service Zones:</a:t>
            </a:r>
            <a:endParaRPr lang="en-US" sz="3600" dirty="0"/>
          </a:p>
        </p:txBody>
      </p:sp>
    </p:spTree>
    <p:extLst>
      <p:ext uri="{BB962C8B-B14F-4D97-AF65-F5344CB8AC3E}">
        <p14:creationId xmlns:p14="http://schemas.microsoft.com/office/powerpoint/2010/main" val="132687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976409" y="5180322"/>
            <a:ext cx="10823713" cy="1278007"/>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421655" y="5531199"/>
            <a:ext cx="9144000" cy="576254"/>
          </a:xfrm>
        </p:spPr>
        <p:txBody>
          <a:bodyPr>
            <a:noAutofit/>
          </a:bodyPr>
          <a:lstStyle/>
          <a:p>
            <a:r>
              <a:rPr lang="en-US" sz="4000" dirty="0">
                <a:solidFill>
                  <a:schemeClr val="bg1"/>
                </a:solidFill>
                <a:latin typeface="+mn-lt"/>
              </a:rPr>
              <a:t>Information Shared between Agencies</a:t>
            </a:r>
          </a:p>
        </p:txBody>
      </p:sp>
      <p:sp>
        <p:nvSpPr>
          <p:cNvPr id="6" name="Content Placeholder 2">
            <a:extLst>
              <a:ext uri="{FF2B5EF4-FFF2-40B4-BE49-F238E27FC236}">
                <a16:creationId xmlns:a16="http://schemas.microsoft.com/office/drawing/2014/main" id="{008436F0-56E0-490A-A5D2-E2EF4015B42D}"/>
              </a:ext>
            </a:extLst>
          </p:cNvPr>
          <p:cNvSpPr txBox="1">
            <a:spLocks/>
          </p:cNvSpPr>
          <p:nvPr/>
        </p:nvSpPr>
        <p:spPr>
          <a:xfrm>
            <a:off x="-1516565" y="925112"/>
            <a:ext cx="8746040" cy="3999313"/>
          </a:xfrm>
          <a:prstGeom prst="rect">
            <a:avLst/>
          </a:prstGeom>
        </p:spPr>
        <p:txBody>
          <a:bodyPr vert="horz" lIns="91440" tIns="45720" rIns="91440" bIns="45720" rtlCol="0" anchor="t">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4" algn="l">
              <a:lnSpc>
                <a:spcPct val="110000"/>
              </a:lnSpc>
              <a:buClr>
                <a:schemeClr val="accent1"/>
              </a:buClr>
              <a:buFont typeface="Arial" panose="020B0604020202020204" pitchFamily="34" charset="0"/>
              <a:buAutoNum type="arabicPeriod"/>
            </a:pPr>
            <a:r>
              <a:rPr lang="en-US" sz="2400" dirty="0" smtClean="0"/>
              <a:t>Type of abuse or neglect and present and impending danger – current and historical</a:t>
            </a:r>
          </a:p>
          <a:p>
            <a:pPr lvl="4" algn="l">
              <a:lnSpc>
                <a:spcPct val="110000"/>
              </a:lnSpc>
              <a:buClr>
                <a:schemeClr val="accent1"/>
              </a:buClr>
              <a:buFont typeface="Arial" panose="020B0604020202020204" pitchFamily="34" charset="0"/>
              <a:buAutoNum type="arabicPeriod"/>
            </a:pPr>
            <a:endParaRPr lang="en-US" sz="1000" dirty="0"/>
          </a:p>
          <a:p>
            <a:pPr lvl="4" algn="l">
              <a:lnSpc>
                <a:spcPct val="110000"/>
              </a:lnSpc>
              <a:buClr>
                <a:schemeClr val="accent1"/>
              </a:buClr>
              <a:buFont typeface="Arial" panose="020B0604020202020204" pitchFamily="34" charset="0"/>
              <a:buAutoNum type="arabicPeriod"/>
            </a:pPr>
            <a:r>
              <a:rPr lang="en-US" sz="2400" dirty="0"/>
              <a:t>Status of </a:t>
            </a:r>
            <a:r>
              <a:rPr lang="en-US" sz="2400" dirty="0" smtClean="0"/>
              <a:t>protective capacity assessments, case plans, or safety plans resulting from Safety Framework Practice Model</a:t>
            </a:r>
            <a:endParaRPr lang="en-US" sz="2400" dirty="0"/>
          </a:p>
          <a:p>
            <a:pPr lvl="4" algn="l">
              <a:lnSpc>
                <a:spcPct val="110000"/>
              </a:lnSpc>
              <a:buClr>
                <a:schemeClr val="accent1"/>
              </a:buClr>
              <a:buFont typeface="Arial" panose="020B0604020202020204" pitchFamily="34" charset="0"/>
              <a:buAutoNum type="arabicPeriod"/>
            </a:pPr>
            <a:endParaRPr lang="en-US" sz="1000" dirty="0"/>
          </a:p>
          <a:p>
            <a:pPr lvl="4" algn="l">
              <a:lnSpc>
                <a:spcPct val="110000"/>
              </a:lnSpc>
              <a:buClr>
                <a:schemeClr val="accent1"/>
              </a:buClr>
              <a:buFont typeface="Arial" panose="020B0604020202020204" pitchFamily="34" charset="0"/>
              <a:buAutoNum type="arabicPeriod"/>
            </a:pPr>
            <a:r>
              <a:rPr lang="en-US" sz="2400" dirty="0"/>
              <a:t>The subject of the report </a:t>
            </a:r>
          </a:p>
          <a:p>
            <a:pPr lvl="4" algn="l">
              <a:lnSpc>
                <a:spcPct val="110000"/>
              </a:lnSpc>
              <a:buClr>
                <a:schemeClr val="accent1"/>
              </a:buClr>
              <a:buFont typeface="Arial" panose="020B0604020202020204" pitchFamily="34" charset="0"/>
              <a:buAutoNum type="arabicPeriod"/>
            </a:pPr>
            <a:endParaRPr lang="en-US" sz="1000" dirty="0"/>
          </a:p>
          <a:p>
            <a:pPr lvl="4" algn="l">
              <a:lnSpc>
                <a:spcPct val="110000"/>
              </a:lnSpc>
              <a:buClr>
                <a:schemeClr val="accent1"/>
              </a:buClr>
              <a:buFont typeface="Arial" panose="020B0604020202020204" pitchFamily="34" charset="0"/>
              <a:buAutoNum type="arabicPeriod"/>
            </a:pPr>
            <a:r>
              <a:rPr lang="en-US" sz="2400" dirty="0"/>
              <a:t>Services being provided or </a:t>
            </a:r>
            <a:r>
              <a:rPr lang="en-US" sz="2400" dirty="0" smtClean="0"/>
              <a:t>offered</a:t>
            </a:r>
          </a:p>
          <a:p>
            <a:pPr lvl="4" algn="l">
              <a:lnSpc>
                <a:spcPct val="110000"/>
              </a:lnSpc>
              <a:buClr>
                <a:schemeClr val="accent1"/>
              </a:buClr>
              <a:buFont typeface="Arial" panose="020B0604020202020204" pitchFamily="34" charset="0"/>
              <a:buAutoNum type="arabicPeriod"/>
            </a:pPr>
            <a:endParaRPr lang="en-US" sz="2400" dirty="0" smtClean="0"/>
          </a:p>
          <a:p>
            <a:pPr lvl="4" algn="l">
              <a:lnSpc>
                <a:spcPct val="110000"/>
              </a:lnSpc>
              <a:buClr>
                <a:schemeClr val="accent1"/>
              </a:buClr>
              <a:buFont typeface="Arial" panose="020B0604020202020204" pitchFamily="34" charset="0"/>
              <a:buAutoNum type="arabicPeriod"/>
            </a:pPr>
            <a:r>
              <a:rPr lang="en-US" sz="2400" dirty="0" smtClean="0"/>
              <a:t>All tools and documents as it pertains to the Safety Framework Practice Model</a:t>
            </a:r>
            <a:endParaRPr lang="en-US" sz="2400"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6764" y="1831290"/>
            <a:ext cx="3854412" cy="4461383"/>
          </a:xfrm>
          <a:prstGeom prst="rect">
            <a:avLst/>
          </a:prstGeom>
        </p:spPr>
      </p:pic>
      <p:sp>
        <p:nvSpPr>
          <p:cNvPr id="3" name="Rectangle 2"/>
          <p:cNvSpPr/>
          <p:nvPr/>
        </p:nvSpPr>
        <p:spPr>
          <a:xfrm>
            <a:off x="-1261645" y="278781"/>
            <a:ext cx="9011741" cy="646331"/>
          </a:xfrm>
          <a:prstGeom prst="rect">
            <a:avLst/>
          </a:prstGeom>
        </p:spPr>
        <p:txBody>
          <a:bodyPr wrap="square">
            <a:spAutoFit/>
          </a:bodyPr>
          <a:lstStyle/>
          <a:p>
            <a:pPr lvl="3"/>
            <a:r>
              <a:rPr lang="en-US" sz="3600" b="1" u="sng" dirty="0" smtClean="0"/>
              <a:t>Human Service Zone to </a:t>
            </a:r>
            <a:r>
              <a:rPr lang="en-US" sz="3600" b="1" u="sng" dirty="0"/>
              <a:t>Juvenile Court:</a:t>
            </a:r>
            <a:endParaRPr lang="en-US" sz="3600" dirty="0"/>
          </a:p>
        </p:txBody>
      </p:sp>
    </p:spTree>
    <p:extLst>
      <p:ext uri="{BB962C8B-B14F-4D97-AF65-F5344CB8AC3E}">
        <p14:creationId xmlns:p14="http://schemas.microsoft.com/office/powerpoint/2010/main" val="387928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800100" y="0"/>
            <a:ext cx="10892010" cy="2533650"/>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333375" y="464237"/>
            <a:ext cx="5876925" cy="2267890"/>
          </a:xfrm>
        </p:spPr>
        <p:txBody>
          <a:bodyPr>
            <a:noAutofit/>
          </a:bodyPr>
          <a:lstStyle/>
          <a:p>
            <a:r>
              <a:rPr lang="en-US" sz="4000" dirty="0" smtClean="0">
                <a:solidFill>
                  <a:schemeClr val="bg1"/>
                </a:solidFill>
              </a:rPr>
              <a:t>Referral to Family Centered Engagement (FCE) Meetings </a:t>
            </a:r>
            <a:r>
              <a:rPr lang="en-US" sz="4000" dirty="0">
                <a:solidFill>
                  <a:schemeClr val="bg1"/>
                </a:solidFill>
              </a:rPr>
              <a:t/>
            </a:r>
            <a:br>
              <a:rPr lang="en-US" sz="4000" dirty="0">
                <a:solidFill>
                  <a:schemeClr val="bg1"/>
                </a:solidFill>
              </a:rPr>
            </a:br>
            <a:endParaRPr lang="en-US" sz="4000" dirty="0">
              <a:solidFill>
                <a:schemeClr val="bg1"/>
              </a:solidFill>
              <a:latin typeface="+mn-lt"/>
            </a:endParaRPr>
          </a:p>
        </p:txBody>
      </p:sp>
      <p:sp>
        <p:nvSpPr>
          <p:cNvPr id="6" name="Content Placeholder 2">
            <a:extLst>
              <a:ext uri="{FF2B5EF4-FFF2-40B4-BE49-F238E27FC236}">
                <a16:creationId xmlns:a16="http://schemas.microsoft.com/office/drawing/2014/main" id="{FA82527A-A8D9-45F2-B628-0AB7877DB324}"/>
              </a:ext>
            </a:extLst>
          </p:cNvPr>
          <p:cNvSpPr txBox="1">
            <a:spLocks/>
          </p:cNvSpPr>
          <p:nvPr/>
        </p:nvSpPr>
        <p:spPr>
          <a:xfrm>
            <a:off x="257218" y="2618867"/>
            <a:ext cx="8434498" cy="3949081"/>
          </a:xfrm>
          <a:prstGeom prst="rect">
            <a:avLst/>
          </a:prstGeom>
          <a:solidFill>
            <a:schemeClr val="bg1"/>
          </a:solidFill>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3300" b="1" i="1" dirty="0">
                <a:solidFill>
                  <a:srgbClr val="004D73"/>
                </a:solidFill>
              </a:rPr>
              <a:t>Family Centered Engagement (FCE)</a:t>
            </a:r>
            <a:r>
              <a:rPr lang="en-US" sz="3300" dirty="0">
                <a:solidFill>
                  <a:srgbClr val="000000"/>
                </a:solidFill>
              </a:rPr>
              <a:t> </a:t>
            </a:r>
            <a:r>
              <a:rPr lang="en-US" sz="3300" dirty="0" smtClean="0">
                <a:solidFill>
                  <a:srgbClr val="000000"/>
                </a:solidFill>
              </a:rPr>
              <a:t> </a:t>
            </a:r>
            <a:r>
              <a:rPr lang="en-US" b="1" dirty="0" smtClean="0">
                <a:solidFill>
                  <a:srgbClr val="000000"/>
                </a:solidFill>
              </a:rPr>
              <a:t>is </a:t>
            </a:r>
            <a:r>
              <a:rPr lang="en-US" b="1" dirty="0" smtClean="0"/>
              <a:t>designed </a:t>
            </a:r>
            <a:r>
              <a:rPr lang="en-US" b="1" dirty="0"/>
              <a:t>to bring together family members and those with close relationships to the children who are removed, children at risk of removal, and youth who are dual status. FCE is based on the beliefs that</a:t>
            </a:r>
            <a:r>
              <a:rPr lang="en-US" b="1" dirty="0" smtClean="0"/>
              <a:t>: </a:t>
            </a:r>
          </a:p>
          <a:p>
            <a:pPr marL="342900" indent="-342900" algn="l">
              <a:buFont typeface="Arial" panose="020B0604020202020204" pitchFamily="34" charset="0"/>
              <a:buChar char="•"/>
            </a:pPr>
            <a:r>
              <a:rPr lang="en-US" b="1" dirty="0" smtClean="0"/>
              <a:t>Families are the experts themselves</a:t>
            </a:r>
          </a:p>
          <a:p>
            <a:pPr marL="342900" indent="-342900" algn="l">
              <a:buFont typeface="Arial" panose="020B0604020202020204" pitchFamily="34" charset="0"/>
              <a:buChar char="•"/>
            </a:pPr>
            <a:r>
              <a:rPr lang="en-US" b="1" dirty="0" smtClean="0"/>
              <a:t>When families are included in decision making they are capable of identifying their own needs and strengths</a:t>
            </a:r>
          </a:p>
          <a:p>
            <a:pPr marL="342900" indent="-342900" algn="l">
              <a:buFont typeface="Arial" panose="020B0604020202020204" pitchFamily="34" charset="0"/>
              <a:buChar char="•"/>
            </a:pPr>
            <a:r>
              <a:rPr lang="en-US" b="1" dirty="0" smtClean="0"/>
              <a:t>Members of the family’s own community add value to the process by serving as natural allies to the family </a:t>
            </a:r>
          </a:p>
          <a:p>
            <a:endParaRPr lang="en-US" sz="1500" dirty="0" smtClean="0"/>
          </a:p>
          <a:p>
            <a:endParaRPr lang="en-US" sz="2000" dirty="0"/>
          </a:p>
        </p:txBody>
      </p:sp>
      <p:pic>
        <p:nvPicPr>
          <p:cNvPr id="2" name="Picture 1"/>
          <p:cNvPicPr>
            <a:picLocks noChangeAspect="1"/>
          </p:cNvPicPr>
          <p:nvPr/>
        </p:nvPicPr>
        <p:blipFill>
          <a:blip r:embed="rId4">
            <a:extLst>
              <a:ext uri="{BEBA8EAE-BF5A-486C-A8C5-ECC9F3942E4B}">
                <a14:imgProps xmlns:a14="http://schemas.microsoft.com/office/drawing/2010/main">
                  <a14:imgLayer r:embed="rId5">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736374" y="0"/>
            <a:ext cx="4355536" cy="2804965"/>
          </a:xfrm>
          <a:prstGeom prst="rect">
            <a:avLst/>
          </a:prstGeom>
        </p:spPr>
      </p:pic>
    </p:spTree>
    <p:extLst>
      <p:ext uri="{BB962C8B-B14F-4D97-AF65-F5344CB8AC3E}">
        <p14:creationId xmlns:p14="http://schemas.microsoft.com/office/powerpoint/2010/main" val="903918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429"/>
            <a:ext cx="9144001" cy="7004992"/>
          </a:xfrm>
          <a:prstGeom prst="rect">
            <a:avLst/>
          </a:prstGeom>
        </p:spPr>
      </p:pic>
      <p:sp>
        <p:nvSpPr>
          <p:cNvPr id="3" name="Title 2"/>
          <p:cNvSpPr>
            <a:spLocks noGrp="1"/>
          </p:cNvSpPr>
          <p:nvPr>
            <p:ph type="ctrTitle"/>
          </p:nvPr>
        </p:nvSpPr>
        <p:spPr>
          <a:xfrm>
            <a:off x="2594723" y="3065343"/>
            <a:ext cx="6272829" cy="511582"/>
          </a:xfrm>
        </p:spPr>
        <p:txBody>
          <a:bodyPr>
            <a:noAutofit/>
          </a:bodyPr>
          <a:lstStyle/>
          <a:p>
            <a:r>
              <a:rPr lang="en-US" sz="3200" b="1" dirty="0"/>
              <a:t>Reduce the number of </a:t>
            </a:r>
            <a:br>
              <a:rPr lang="en-US" sz="3200" b="1" dirty="0"/>
            </a:br>
            <a:r>
              <a:rPr lang="en-US" sz="3200" b="1" dirty="0"/>
              <a:t>children entering foster care</a:t>
            </a:r>
          </a:p>
        </p:txBody>
      </p:sp>
      <p:sp>
        <p:nvSpPr>
          <p:cNvPr id="8" name="Title 2"/>
          <p:cNvSpPr txBox="1">
            <a:spLocks/>
          </p:cNvSpPr>
          <p:nvPr/>
        </p:nvSpPr>
        <p:spPr>
          <a:xfrm>
            <a:off x="2155245" y="5410487"/>
            <a:ext cx="6988756" cy="82933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t>For children that are removed, increasing the number placed with relatives.</a:t>
            </a:r>
          </a:p>
        </p:txBody>
      </p:sp>
      <p:sp>
        <p:nvSpPr>
          <p:cNvPr id="9" name="Title 2"/>
          <p:cNvSpPr txBox="1">
            <a:spLocks/>
          </p:cNvSpPr>
          <p:nvPr/>
        </p:nvSpPr>
        <p:spPr>
          <a:xfrm>
            <a:off x="2155245" y="4060705"/>
            <a:ext cx="6921416" cy="86600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1" dirty="0"/>
              <a:t>Increase the number of children remaining safely in their own homes</a:t>
            </a:r>
          </a:p>
        </p:txBody>
      </p:sp>
      <p:sp>
        <p:nvSpPr>
          <p:cNvPr id="10" name="form"/>
          <p:cNvSpPr>
            <a:spLocks noEditPoints="1"/>
          </p:cNvSpPr>
          <p:nvPr/>
        </p:nvSpPr>
        <p:spPr bwMode="auto">
          <a:xfrm rot="10800000">
            <a:off x="1215102" y="956928"/>
            <a:ext cx="7652449" cy="1624631"/>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11" name="Title 2"/>
          <p:cNvSpPr txBox="1">
            <a:spLocks/>
          </p:cNvSpPr>
          <p:nvPr/>
        </p:nvSpPr>
        <p:spPr>
          <a:xfrm>
            <a:off x="1767996" y="1714166"/>
            <a:ext cx="6272829" cy="5115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5400" dirty="0">
                <a:solidFill>
                  <a:schemeClr val="bg1"/>
                </a:solidFill>
                <a:latin typeface="+mn-lt"/>
              </a:rPr>
              <a:t>Goals </a:t>
            </a:r>
            <a:r>
              <a:rPr lang="en-US" sz="5400" dirty="0" smtClean="0">
                <a:solidFill>
                  <a:schemeClr val="bg1"/>
                </a:solidFill>
                <a:latin typeface="+mn-lt"/>
              </a:rPr>
              <a:t>of FCE…</a:t>
            </a:r>
            <a:endParaRPr lang="en-US" sz="5400" dirty="0">
              <a:solidFill>
                <a:schemeClr val="bg1"/>
              </a:solidFill>
              <a:latin typeface="+mn-lt"/>
            </a:endParaRPr>
          </a:p>
        </p:txBody>
      </p:sp>
    </p:spTree>
    <p:extLst>
      <p:ext uri="{BB962C8B-B14F-4D97-AF65-F5344CB8AC3E}">
        <p14:creationId xmlns:p14="http://schemas.microsoft.com/office/powerpoint/2010/main" val="604481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0" name="form"/>
          <p:cNvSpPr>
            <a:spLocks noEditPoints="1"/>
          </p:cNvSpPr>
          <p:nvPr/>
        </p:nvSpPr>
        <p:spPr bwMode="auto">
          <a:xfrm rot="10800000">
            <a:off x="-175713" y="319092"/>
            <a:ext cx="9781953" cy="1279432"/>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7" name="form"/>
          <p:cNvSpPr>
            <a:spLocks noEditPoints="1"/>
          </p:cNvSpPr>
          <p:nvPr/>
        </p:nvSpPr>
        <p:spPr bwMode="auto">
          <a:xfrm rot="10800000">
            <a:off x="882503" y="744647"/>
            <a:ext cx="9185978" cy="770436"/>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4" name="Title 3"/>
          <p:cNvSpPr>
            <a:spLocks noGrp="1"/>
          </p:cNvSpPr>
          <p:nvPr>
            <p:ph type="ctrTitle"/>
          </p:nvPr>
        </p:nvSpPr>
        <p:spPr>
          <a:xfrm>
            <a:off x="3219450" y="1839967"/>
            <a:ext cx="5677035" cy="4521256"/>
          </a:xfrm>
        </p:spPr>
        <p:txBody>
          <a:bodyPr>
            <a:normAutofit/>
          </a:bodyPr>
          <a:lstStyle/>
          <a:p>
            <a:pPr algn="l"/>
            <a:r>
              <a:rPr lang="en-US" sz="3100" b="1" dirty="0" smtClean="0">
                <a:solidFill>
                  <a:schemeClr val="accent1"/>
                </a:solidFill>
              </a:rPr>
              <a:t/>
            </a:r>
            <a:br>
              <a:rPr lang="en-US" sz="3100" b="1" dirty="0" smtClean="0">
                <a:solidFill>
                  <a:schemeClr val="accent1"/>
                </a:solidFill>
              </a:rPr>
            </a:br>
            <a:r>
              <a:rPr lang="en-US" sz="2400" dirty="0" smtClean="0"/>
              <a:t/>
            </a:r>
            <a:br>
              <a:rPr lang="en-US" sz="2400" dirty="0" smtClean="0"/>
            </a:br>
            <a:endParaRPr lang="en-US" dirty="0">
              <a:latin typeface="+mn-lt"/>
            </a:endParaRPr>
          </a:p>
        </p:txBody>
      </p:sp>
      <p:sp>
        <p:nvSpPr>
          <p:cNvPr id="6" name="Title 2"/>
          <p:cNvSpPr txBox="1">
            <a:spLocks/>
          </p:cNvSpPr>
          <p:nvPr/>
        </p:nvSpPr>
        <p:spPr>
          <a:xfrm>
            <a:off x="1161942" y="1203321"/>
            <a:ext cx="7806910" cy="51158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a:solidFill>
                <a:schemeClr val="bg1"/>
              </a:solidFill>
              <a:latin typeface="+mn-lt"/>
            </a:endParaRPr>
          </a:p>
        </p:txBody>
      </p:sp>
      <p:sp>
        <p:nvSpPr>
          <p:cNvPr id="11" name="Title 2"/>
          <p:cNvSpPr txBox="1">
            <a:spLocks/>
          </p:cNvSpPr>
          <p:nvPr/>
        </p:nvSpPr>
        <p:spPr>
          <a:xfrm>
            <a:off x="600372" y="77648"/>
            <a:ext cx="8093438" cy="152087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4800" dirty="0" smtClean="0">
              <a:solidFill>
                <a:schemeClr val="bg1"/>
              </a:solidFill>
              <a:latin typeface="+mn-lt"/>
            </a:endParaRPr>
          </a:p>
          <a:p>
            <a:endParaRPr lang="en-US" sz="4800" dirty="0">
              <a:solidFill>
                <a:schemeClr val="bg1"/>
              </a:solidFill>
              <a:latin typeface="+mn-lt"/>
            </a:endParaRPr>
          </a:p>
          <a:p>
            <a:endParaRPr lang="en-US" sz="4800" dirty="0" smtClean="0">
              <a:solidFill>
                <a:schemeClr val="bg1"/>
              </a:solidFill>
              <a:latin typeface="+mn-lt"/>
            </a:endParaRPr>
          </a:p>
          <a:p>
            <a:endParaRPr lang="en-US" sz="4800" dirty="0" smtClean="0">
              <a:solidFill>
                <a:schemeClr val="bg1"/>
              </a:solidFill>
              <a:latin typeface="+mn-lt"/>
            </a:endParaRPr>
          </a:p>
          <a:p>
            <a:endParaRPr lang="en-US" sz="4800" dirty="0">
              <a:solidFill>
                <a:schemeClr val="bg1"/>
              </a:solidFill>
              <a:latin typeface="+mn-lt"/>
            </a:endParaRPr>
          </a:p>
          <a:p>
            <a:endParaRPr lang="en-US" sz="4800" dirty="0" smtClean="0">
              <a:solidFill>
                <a:schemeClr val="bg1"/>
              </a:solidFill>
              <a:latin typeface="+mn-lt"/>
            </a:endParaRPr>
          </a:p>
          <a:p>
            <a:endParaRPr lang="en-US" sz="4800" dirty="0">
              <a:solidFill>
                <a:schemeClr val="bg1"/>
              </a:solidFill>
              <a:latin typeface="+mn-lt"/>
            </a:endParaRPr>
          </a:p>
          <a:p>
            <a:endParaRPr lang="en-US" sz="4800" dirty="0" smtClean="0">
              <a:solidFill>
                <a:schemeClr val="bg1"/>
              </a:solidFill>
              <a:latin typeface="+mn-lt"/>
            </a:endParaRPr>
          </a:p>
          <a:p>
            <a:r>
              <a:rPr lang="en-US" sz="4800" dirty="0" smtClean="0">
                <a:solidFill>
                  <a:schemeClr val="bg1"/>
                </a:solidFill>
                <a:latin typeface="+mn-lt"/>
              </a:rPr>
              <a:t>Referral to Family Centered Engagement Meetings</a:t>
            </a:r>
            <a:endParaRPr lang="en-US" sz="4800" dirty="0">
              <a:solidFill>
                <a:schemeClr val="bg1"/>
              </a:solidFill>
              <a:latin typeface="+mn-lt"/>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5713" y="1507092"/>
            <a:ext cx="3575677" cy="3132293"/>
          </a:xfrm>
          <a:prstGeom prst="rect">
            <a:avLst/>
          </a:prstGeom>
        </p:spPr>
      </p:pic>
      <p:sp>
        <p:nvSpPr>
          <p:cNvPr id="5" name="TextBox 4"/>
          <p:cNvSpPr txBox="1"/>
          <p:nvPr/>
        </p:nvSpPr>
        <p:spPr>
          <a:xfrm>
            <a:off x="2905126" y="1714903"/>
            <a:ext cx="6153150" cy="4524315"/>
          </a:xfrm>
          <a:prstGeom prst="rect">
            <a:avLst/>
          </a:prstGeom>
          <a:noFill/>
        </p:spPr>
        <p:txBody>
          <a:bodyPr wrap="square" rtlCol="0">
            <a:spAutoFit/>
          </a:bodyPr>
          <a:lstStyle/>
          <a:p>
            <a:r>
              <a:rPr lang="en-US" b="1" i="1" u="sng" dirty="0"/>
              <a:t>Family Centered Engagement meetings are required to be held within the following circumstances:  </a:t>
            </a:r>
            <a:endParaRPr lang="en-US" dirty="0"/>
          </a:p>
          <a:p>
            <a:endParaRPr lang="en-US" dirty="0" smtClean="0"/>
          </a:p>
          <a:p>
            <a:pPr marL="285750" indent="-285750">
              <a:buFont typeface="Arial" panose="020B0604020202020204" pitchFamily="34" charset="0"/>
              <a:buChar char="•"/>
            </a:pPr>
            <a:r>
              <a:rPr lang="en-US" dirty="0" smtClean="0"/>
              <a:t>When there is active involvement in both systems and it is the youth’s first time being identified as dual status</a:t>
            </a:r>
          </a:p>
          <a:p>
            <a:endParaRPr lang="en-US" dirty="0" smtClean="0"/>
          </a:p>
          <a:p>
            <a:pPr marL="285750" indent="-285750">
              <a:buFont typeface="Arial" panose="020B0604020202020204" pitchFamily="34" charset="0"/>
              <a:buChar char="•"/>
            </a:pPr>
            <a:r>
              <a:rPr lang="en-US" dirty="0" smtClean="0"/>
              <a:t>When there is active involvement in one system and previous involvement in the other within the last year and it is the youth's first time being identified as dual status. </a:t>
            </a:r>
          </a:p>
          <a:p>
            <a:endParaRPr lang="en-US" dirty="0" smtClean="0"/>
          </a:p>
          <a:p>
            <a:pPr marL="285750" indent="-285750">
              <a:buFont typeface="Arial" panose="020B0604020202020204" pitchFamily="34" charset="0"/>
              <a:buChar char="•"/>
            </a:pPr>
            <a:r>
              <a:rPr lang="en-US" dirty="0" smtClean="0"/>
              <a:t>When there is a youth in detention or another placement who cannot return home. </a:t>
            </a:r>
          </a:p>
          <a:p>
            <a:endParaRPr lang="en-US" dirty="0" smtClean="0"/>
          </a:p>
          <a:p>
            <a:endParaRPr lang="en-US" dirty="0"/>
          </a:p>
          <a:p>
            <a:endParaRPr lang="en-US" dirty="0" smtClean="0"/>
          </a:p>
          <a:p>
            <a:endParaRPr lang="en-US" dirty="0"/>
          </a:p>
        </p:txBody>
      </p:sp>
      <p:sp>
        <p:nvSpPr>
          <p:cNvPr id="23" name="Oval 22"/>
          <p:cNvSpPr/>
          <p:nvPr/>
        </p:nvSpPr>
        <p:spPr>
          <a:xfrm>
            <a:off x="1181289" y="5162550"/>
            <a:ext cx="7461397" cy="169545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a:t>If you receive a DSY notification relating to an emergency removal/shelter care, juvenile court and zones must immediately initiate a FCE to be held within 96 hours prior to the Shelter Care hearing.</a:t>
            </a:r>
            <a:endParaRPr lang="en-US" b="1"/>
          </a:p>
        </p:txBody>
      </p:sp>
    </p:spTree>
    <p:extLst>
      <p:ext uri="{BB962C8B-B14F-4D97-AF65-F5344CB8AC3E}">
        <p14:creationId xmlns:p14="http://schemas.microsoft.com/office/powerpoint/2010/main" val="860246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731804" y="117004"/>
            <a:ext cx="10823713" cy="2311038"/>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435935" y="1247305"/>
            <a:ext cx="8393740" cy="859632"/>
          </a:xfrm>
        </p:spPr>
        <p:txBody>
          <a:bodyPr>
            <a:noAutofit/>
          </a:bodyPr>
          <a:lstStyle/>
          <a:p>
            <a:r>
              <a:rPr lang="en-US" sz="4000" dirty="0" smtClean="0"/>
              <a:t>What to do when you are notified of a DSY and it is a </a:t>
            </a:r>
            <a:r>
              <a:rPr lang="en-US" sz="4000" u="sng" dirty="0" smtClean="0"/>
              <a:t>subsequent referral/child welfare involvement </a:t>
            </a:r>
            <a:r>
              <a:rPr lang="en-US" sz="4000" u="sng" dirty="0" smtClean="0"/>
              <a:t> </a:t>
            </a:r>
            <a:endParaRPr lang="en-US" sz="4000" u="sng" dirty="0">
              <a:latin typeface="+mn-lt"/>
            </a:endParaRPr>
          </a:p>
        </p:txBody>
      </p:sp>
      <p:sp>
        <p:nvSpPr>
          <p:cNvPr id="6" name="Content Placeholder 2">
            <a:extLst>
              <a:ext uri="{FF2B5EF4-FFF2-40B4-BE49-F238E27FC236}">
                <a16:creationId xmlns:a16="http://schemas.microsoft.com/office/drawing/2014/main" id="{FA82527A-A8D9-45F2-B628-0AB7877DB324}"/>
              </a:ext>
            </a:extLst>
          </p:cNvPr>
          <p:cNvSpPr txBox="1">
            <a:spLocks/>
          </p:cNvSpPr>
          <p:nvPr/>
        </p:nvSpPr>
        <p:spPr>
          <a:xfrm>
            <a:off x="74428" y="2466313"/>
            <a:ext cx="9175898" cy="310198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en-US" sz="2000" dirty="0"/>
          </a:p>
        </p:txBody>
      </p:sp>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5347" y="2699656"/>
            <a:ext cx="314814" cy="359376"/>
          </a:xfrm>
          <a:prstGeom prst="rect">
            <a:avLst/>
          </a:prstGeom>
        </p:spPr>
      </p:pic>
      <p:pic>
        <p:nvPicPr>
          <p:cNvPr id="9" name="Picture 8"/>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5347" y="2341692"/>
            <a:ext cx="314814" cy="359376"/>
          </a:xfrm>
          <a:prstGeom prst="rect">
            <a:avLst/>
          </a:prstGeom>
        </p:spPr>
      </p:pic>
      <p:pic>
        <p:nvPicPr>
          <p:cNvPr id="10" name="Picture 9"/>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65347" y="3057551"/>
            <a:ext cx="314814" cy="359376"/>
          </a:xfrm>
          <a:prstGeom prst="rect">
            <a:avLst/>
          </a:prstGeom>
        </p:spPr>
      </p:pic>
      <p:sp>
        <p:nvSpPr>
          <p:cNvPr id="4" name="TextBox 3"/>
          <p:cNvSpPr txBox="1"/>
          <p:nvPr/>
        </p:nvSpPr>
        <p:spPr>
          <a:xfrm>
            <a:off x="553945" y="2293611"/>
            <a:ext cx="8565190" cy="4770537"/>
          </a:xfrm>
          <a:prstGeom prst="rect">
            <a:avLst/>
          </a:prstGeom>
          <a:noFill/>
        </p:spPr>
        <p:txBody>
          <a:bodyPr wrap="square" rtlCol="0">
            <a:spAutoFit/>
          </a:bodyPr>
          <a:lstStyle/>
          <a:p>
            <a:r>
              <a:rPr lang="en-US" sz="2200" dirty="0" smtClean="0"/>
              <a:t>Contact the zone worker or juvenile court officer to discuss current situation</a:t>
            </a:r>
          </a:p>
          <a:p>
            <a:r>
              <a:rPr lang="en-US" sz="2200" dirty="0" smtClean="0"/>
              <a:t>Review the goals of the current plan</a:t>
            </a:r>
          </a:p>
          <a:p>
            <a:r>
              <a:rPr lang="en-US" sz="2200" dirty="0" smtClean="0"/>
              <a:t>Determine if another FCE is necessary</a:t>
            </a:r>
          </a:p>
          <a:p>
            <a:endParaRPr lang="en-US" sz="2200" dirty="0"/>
          </a:p>
          <a:p>
            <a:r>
              <a:rPr lang="en-US" sz="2200" b="1" dirty="0" smtClean="0"/>
              <a:t>Additional FCE meetings on subsequent referrals and/or child welfare involvement should also take place if:</a:t>
            </a:r>
          </a:p>
          <a:p>
            <a:pPr marL="285750" lvl="0" indent="-285750">
              <a:buFont typeface="Arial" panose="020B0604020202020204" pitchFamily="34" charset="0"/>
              <a:buChar char="•"/>
            </a:pPr>
            <a:r>
              <a:rPr lang="en-US" sz="2200" dirty="0" smtClean="0"/>
              <a:t>Additional </a:t>
            </a:r>
            <a:r>
              <a:rPr lang="en-US" sz="2200" dirty="0"/>
              <a:t>information has been received that elevates the child’s risk for </a:t>
            </a:r>
            <a:r>
              <a:rPr lang="en-US" sz="2200" dirty="0" smtClean="0"/>
              <a:t>out </a:t>
            </a:r>
            <a:r>
              <a:rPr lang="en-US" sz="2200" dirty="0"/>
              <a:t>of home placement/risk of </a:t>
            </a:r>
            <a:r>
              <a:rPr lang="en-US" sz="2200" dirty="0" smtClean="0"/>
              <a:t>removal</a:t>
            </a:r>
          </a:p>
          <a:p>
            <a:pPr marL="285750" lvl="0" indent="-285750">
              <a:buFont typeface="Arial" panose="020B0604020202020204" pitchFamily="34" charset="0"/>
              <a:buChar char="•"/>
            </a:pPr>
            <a:r>
              <a:rPr lang="en-US" sz="2200" dirty="0" smtClean="0"/>
              <a:t>New </a:t>
            </a:r>
            <a:r>
              <a:rPr lang="en-US" sz="2200" dirty="0"/>
              <a:t>resources for the youth have been identified</a:t>
            </a:r>
          </a:p>
          <a:p>
            <a:pPr marL="285750" lvl="0" indent="-285750">
              <a:buFont typeface="Arial" panose="020B0604020202020204" pitchFamily="34" charset="0"/>
              <a:buChar char="•"/>
            </a:pPr>
            <a:r>
              <a:rPr lang="en-US" sz="2200" dirty="0" smtClean="0"/>
              <a:t>There </a:t>
            </a:r>
            <a:r>
              <a:rPr lang="en-US" sz="2200" dirty="0"/>
              <a:t>is a different concern from the original notification/report or different </a:t>
            </a:r>
            <a:r>
              <a:rPr lang="en-US" sz="2200" dirty="0" smtClean="0"/>
              <a:t>nature </a:t>
            </a:r>
            <a:r>
              <a:rPr lang="en-US" sz="2200" dirty="0"/>
              <a:t>of the charge</a:t>
            </a:r>
          </a:p>
          <a:p>
            <a:pPr marL="285750" lvl="0" indent="-285750">
              <a:buFont typeface="Arial" panose="020B0604020202020204" pitchFamily="34" charset="0"/>
              <a:buChar char="•"/>
            </a:pPr>
            <a:r>
              <a:rPr lang="en-US" sz="2200" dirty="0" smtClean="0"/>
              <a:t>Parents </a:t>
            </a:r>
            <a:r>
              <a:rPr lang="en-US" sz="2200" dirty="0"/>
              <a:t>or other professionals have requested to have a meeting</a:t>
            </a:r>
          </a:p>
          <a:p>
            <a:endParaRPr lang="en-US" dirty="0"/>
          </a:p>
        </p:txBody>
      </p:sp>
    </p:spTree>
    <p:extLst>
      <p:ext uri="{BB962C8B-B14F-4D97-AF65-F5344CB8AC3E}">
        <p14:creationId xmlns:p14="http://schemas.microsoft.com/office/powerpoint/2010/main" val="365509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4220910" y="3030371"/>
            <a:ext cx="4923089" cy="2420982"/>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4335210" y="4107512"/>
            <a:ext cx="4513787" cy="576254"/>
          </a:xfrm>
        </p:spPr>
        <p:txBody>
          <a:bodyPr>
            <a:noAutofit/>
          </a:bodyPr>
          <a:lstStyle/>
          <a:p>
            <a:r>
              <a:rPr lang="en-US" sz="4000" dirty="0">
                <a:solidFill>
                  <a:schemeClr val="bg1"/>
                </a:solidFill>
                <a:latin typeface="+mn-lt"/>
              </a:rPr>
              <a:t>Timeline to </a:t>
            </a:r>
            <a:br>
              <a:rPr lang="en-US" sz="4000" dirty="0">
                <a:solidFill>
                  <a:schemeClr val="bg1"/>
                </a:solidFill>
                <a:latin typeface="+mn-lt"/>
              </a:rPr>
            </a:br>
            <a:r>
              <a:rPr lang="en-US" sz="4000" dirty="0" smtClean="0">
                <a:solidFill>
                  <a:schemeClr val="bg1"/>
                </a:solidFill>
                <a:latin typeface="+mn-lt"/>
              </a:rPr>
              <a:t>FCE</a:t>
            </a:r>
            <a:r>
              <a:rPr lang="en-US" sz="4000" dirty="0">
                <a:solidFill>
                  <a:schemeClr val="bg1"/>
                </a:solidFill>
                <a:latin typeface="+mn-lt"/>
              </a:rPr>
              <a:t>	</a:t>
            </a:r>
          </a:p>
        </p:txBody>
      </p:sp>
      <p:sp>
        <p:nvSpPr>
          <p:cNvPr id="6" name="Content Placeholder 2">
            <a:extLst>
              <a:ext uri="{FF2B5EF4-FFF2-40B4-BE49-F238E27FC236}">
                <a16:creationId xmlns:a16="http://schemas.microsoft.com/office/drawing/2014/main" id="{FA82527A-A8D9-45F2-B628-0AB7877DB324}"/>
              </a:ext>
            </a:extLst>
          </p:cNvPr>
          <p:cNvSpPr txBox="1">
            <a:spLocks/>
          </p:cNvSpPr>
          <p:nvPr/>
        </p:nvSpPr>
        <p:spPr>
          <a:xfrm>
            <a:off x="132642" y="196522"/>
            <a:ext cx="8845895" cy="3536710"/>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2800" dirty="0"/>
          </a:p>
          <a:p>
            <a:r>
              <a:rPr lang="en-US" sz="2800" b="1" u="sng" dirty="0" smtClean="0"/>
              <a:t>FCE </a:t>
            </a:r>
            <a:r>
              <a:rPr lang="en-US" sz="2800" b="1" u="sng" dirty="0" smtClean="0"/>
              <a:t>Meeting </a:t>
            </a:r>
            <a:r>
              <a:rPr lang="en-US" sz="2800" b="1" u="sng" dirty="0"/>
              <a:t>Timeline: </a:t>
            </a:r>
            <a:r>
              <a:rPr lang="en-US" sz="2800" dirty="0" smtClean="0"/>
              <a:t>An FCE meeting must occur w</a:t>
            </a:r>
            <a:r>
              <a:rPr lang="en-US" sz="2800" dirty="0" smtClean="0"/>
              <a:t>ithin 7-14 </a:t>
            </a:r>
            <a:r>
              <a:rPr lang="en-US" sz="2800" dirty="0"/>
              <a:t>days of the youth being identified as Dual Status </a:t>
            </a:r>
          </a:p>
          <a:p>
            <a:r>
              <a:rPr lang="en-US" b="1" i="1" dirty="0" smtClean="0"/>
              <a:t>*</a:t>
            </a:r>
            <a:r>
              <a:rPr lang="en-US" b="1" i="1" dirty="0" err="1" smtClean="0"/>
              <a:t>Reminder:If</a:t>
            </a:r>
            <a:r>
              <a:rPr lang="en-US" b="1" i="1" dirty="0" smtClean="0"/>
              <a:t> </a:t>
            </a:r>
            <a:r>
              <a:rPr lang="en-US" b="1" i="1" dirty="0"/>
              <a:t>you receive a DSY notification relating to an emergency removal/shelter care, juvenile court and zones must immediately initiate a FCE to be held within 96 hours prior to the Shelter Care hearing.</a:t>
            </a:r>
            <a:endParaRPr lang="en-US" b="1" dirty="0"/>
          </a:p>
          <a:p>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4346" y="3495120"/>
            <a:ext cx="5684333" cy="3558392"/>
          </a:xfrm>
          <a:prstGeom prst="rect">
            <a:avLst/>
          </a:prstGeom>
        </p:spPr>
      </p:pic>
    </p:spTree>
    <p:extLst>
      <p:ext uri="{BB962C8B-B14F-4D97-AF65-F5344CB8AC3E}">
        <p14:creationId xmlns:p14="http://schemas.microsoft.com/office/powerpoint/2010/main" val="3146956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132" name="figure_top_body"/>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4669" y="1414115"/>
            <a:ext cx="3793349" cy="5433819"/>
          </a:xfrm>
          <a:prstGeom prst="rect">
            <a:avLst/>
          </a:prstGeom>
        </p:spPr>
      </p:pic>
      <p:pic>
        <p:nvPicPr>
          <p:cNvPr id="48" name="Hand Black Marker" hidden="1"/>
          <p:cNvPicPr>
            <a:picLocks noChangeAspect="1"/>
          </p:cNvPicPr>
          <p:nvPr/>
        </p:nvPicPr>
        <p:blipFill rotWithShape="1">
          <a:blip r:embed="rId4"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a:off x="-768094" y="92407"/>
            <a:ext cx="10212018" cy="1009768"/>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578626" y="224676"/>
            <a:ext cx="7772400" cy="718487"/>
          </a:xfrm>
        </p:spPr>
        <p:txBody>
          <a:bodyPr>
            <a:normAutofit/>
          </a:bodyPr>
          <a:lstStyle/>
          <a:p>
            <a:r>
              <a:rPr lang="en-US" sz="4400" dirty="0">
                <a:solidFill>
                  <a:schemeClr val="bg1"/>
                </a:solidFill>
                <a:latin typeface="Gill Sans MT" panose="020B0502020104020203" pitchFamily="34" charset="0"/>
              </a:rPr>
              <a:t>Dual Status Youth Initiative</a:t>
            </a:r>
          </a:p>
        </p:txBody>
      </p:sp>
      <p:sp>
        <p:nvSpPr>
          <p:cNvPr id="130" name="Left Puzzle Piece"/>
          <p:cNvSpPr>
            <a:spLocks noEditPoints="1"/>
          </p:cNvSpPr>
          <p:nvPr/>
        </p:nvSpPr>
        <p:spPr bwMode="auto">
          <a:xfrm>
            <a:off x="2354750" y="1638842"/>
            <a:ext cx="2926823" cy="2920736"/>
          </a:xfrm>
          <a:custGeom>
            <a:avLst/>
            <a:gdLst>
              <a:gd name="T0" fmla="*/ 1096 w 1106"/>
              <a:gd name="T1" fmla="*/ 721 h 1011"/>
              <a:gd name="T2" fmla="*/ 1032 w 1106"/>
              <a:gd name="T3" fmla="*/ 642 h 1011"/>
              <a:gd name="T4" fmla="*/ 899 w 1106"/>
              <a:gd name="T5" fmla="*/ 600 h 1011"/>
              <a:gd name="T6" fmla="*/ 1094 w 1106"/>
              <a:gd name="T7" fmla="*/ 496 h 1011"/>
              <a:gd name="T8" fmla="*/ 1072 w 1106"/>
              <a:gd name="T9" fmla="*/ 212 h 1011"/>
              <a:gd name="T10" fmla="*/ 961 w 1106"/>
              <a:gd name="T11" fmla="*/ 225 h 1011"/>
              <a:gd name="T12" fmla="*/ 749 w 1106"/>
              <a:gd name="T13" fmla="*/ 229 h 1011"/>
              <a:gd name="T14" fmla="*/ 671 w 1106"/>
              <a:gd name="T15" fmla="*/ 1 h 1011"/>
              <a:gd name="T16" fmla="*/ 578 w 1106"/>
              <a:gd name="T17" fmla="*/ 156 h 1011"/>
              <a:gd name="T18" fmla="*/ 588 w 1106"/>
              <a:gd name="T19" fmla="*/ 223 h 1011"/>
              <a:gd name="T20" fmla="*/ 432 w 1106"/>
              <a:gd name="T21" fmla="*/ 235 h 1011"/>
              <a:gd name="T22" fmla="*/ 271 w 1106"/>
              <a:gd name="T23" fmla="*/ 273 h 1011"/>
              <a:gd name="T24" fmla="*/ 278 w 1106"/>
              <a:gd name="T25" fmla="*/ 501 h 1011"/>
              <a:gd name="T26" fmla="*/ 191 w 1106"/>
              <a:gd name="T27" fmla="*/ 469 h 1011"/>
              <a:gd name="T28" fmla="*/ 31 w 1106"/>
              <a:gd name="T29" fmla="*/ 513 h 1011"/>
              <a:gd name="T30" fmla="*/ 190 w 1106"/>
              <a:gd name="T31" fmla="*/ 664 h 1011"/>
              <a:gd name="T32" fmla="*/ 261 w 1106"/>
              <a:gd name="T33" fmla="*/ 651 h 1011"/>
              <a:gd name="T34" fmla="*/ 244 w 1106"/>
              <a:gd name="T35" fmla="*/ 897 h 1011"/>
              <a:gd name="T36" fmla="*/ 368 w 1106"/>
              <a:gd name="T37" fmla="*/ 1008 h 1011"/>
              <a:gd name="T38" fmla="*/ 503 w 1106"/>
              <a:gd name="T39" fmla="*/ 992 h 1011"/>
              <a:gd name="T40" fmla="*/ 611 w 1106"/>
              <a:gd name="T41" fmla="*/ 922 h 1011"/>
              <a:gd name="T42" fmla="*/ 561 w 1106"/>
              <a:gd name="T43" fmla="*/ 838 h 1011"/>
              <a:gd name="T44" fmla="*/ 764 w 1106"/>
              <a:gd name="T45" fmla="*/ 852 h 1011"/>
              <a:gd name="T46" fmla="*/ 839 w 1106"/>
              <a:gd name="T47" fmla="*/ 973 h 1011"/>
              <a:gd name="T48" fmla="*/ 1086 w 1106"/>
              <a:gd name="T49" fmla="*/ 947 h 1011"/>
              <a:gd name="T50" fmla="*/ 1084 w 1106"/>
              <a:gd name="T51" fmla="*/ 886 h 1011"/>
              <a:gd name="T52" fmla="*/ 957 w 1106"/>
              <a:gd name="T53" fmla="*/ 956 h 1011"/>
              <a:gd name="T54" fmla="*/ 752 w 1106"/>
              <a:gd name="T55" fmla="*/ 933 h 1011"/>
              <a:gd name="T56" fmla="*/ 789 w 1106"/>
              <a:gd name="T57" fmla="*/ 828 h 1011"/>
              <a:gd name="T58" fmla="*/ 542 w 1106"/>
              <a:gd name="T59" fmla="*/ 813 h 1011"/>
              <a:gd name="T60" fmla="*/ 582 w 1106"/>
              <a:gd name="T61" fmla="*/ 955 h 1011"/>
              <a:gd name="T62" fmla="*/ 414 w 1106"/>
              <a:gd name="T63" fmla="*/ 981 h 1011"/>
              <a:gd name="T64" fmla="*/ 262 w 1106"/>
              <a:gd name="T65" fmla="*/ 880 h 1011"/>
              <a:gd name="T66" fmla="*/ 284 w 1106"/>
              <a:gd name="T67" fmla="*/ 705 h 1011"/>
              <a:gd name="T68" fmla="*/ 284 w 1106"/>
              <a:gd name="T69" fmla="*/ 633 h 1011"/>
              <a:gd name="T70" fmla="*/ 39 w 1106"/>
              <a:gd name="T71" fmla="*/ 558 h 1011"/>
              <a:gd name="T72" fmla="*/ 191 w 1106"/>
              <a:gd name="T73" fmla="*/ 492 h 1011"/>
              <a:gd name="T74" fmla="*/ 290 w 1106"/>
              <a:gd name="T75" fmla="*/ 448 h 1011"/>
              <a:gd name="T76" fmla="*/ 293 w 1106"/>
              <a:gd name="T77" fmla="*/ 265 h 1011"/>
              <a:gd name="T78" fmla="*/ 444 w 1106"/>
              <a:gd name="T79" fmla="*/ 257 h 1011"/>
              <a:gd name="T80" fmla="*/ 586 w 1106"/>
              <a:gd name="T81" fmla="*/ 257 h 1011"/>
              <a:gd name="T82" fmla="*/ 586 w 1106"/>
              <a:gd name="T83" fmla="*/ 133 h 1011"/>
              <a:gd name="T84" fmla="*/ 642 w 1106"/>
              <a:gd name="T85" fmla="*/ 27 h 1011"/>
              <a:gd name="T86" fmla="*/ 747 w 1106"/>
              <a:gd name="T87" fmla="*/ 143 h 1011"/>
              <a:gd name="T88" fmla="*/ 820 w 1106"/>
              <a:gd name="T89" fmla="*/ 265 h 1011"/>
              <a:gd name="T90" fmla="*/ 1060 w 1106"/>
              <a:gd name="T91" fmla="*/ 235 h 1011"/>
              <a:gd name="T92" fmla="*/ 1077 w 1106"/>
              <a:gd name="T93" fmla="*/ 437 h 1011"/>
              <a:gd name="T94" fmla="*/ 1072 w 1106"/>
              <a:gd name="T95" fmla="*/ 508 h 1011"/>
              <a:gd name="T96" fmla="*/ 897 w 1106"/>
              <a:gd name="T97" fmla="*/ 501 h 1011"/>
              <a:gd name="T98" fmla="*/ 951 w 1106"/>
              <a:gd name="T99" fmla="*/ 703 h 1011"/>
              <a:gd name="T100" fmla="*/ 1078 w 1106"/>
              <a:gd name="T101" fmla="*/ 754 h 10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106" h="1011">
                <a:moveTo>
                  <a:pt x="1104" y="855"/>
                </a:moveTo>
                <a:cubicBezTo>
                  <a:pt x="1101" y="811"/>
                  <a:pt x="1100" y="766"/>
                  <a:pt x="1096" y="721"/>
                </a:cubicBezTo>
                <a:cubicBezTo>
                  <a:pt x="1093" y="695"/>
                  <a:pt x="1090" y="653"/>
                  <a:pt x="1064" y="637"/>
                </a:cubicBezTo>
                <a:cubicBezTo>
                  <a:pt x="1054" y="630"/>
                  <a:pt x="1041" y="637"/>
                  <a:pt x="1032" y="642"/>
                </a:cubicBezTo>
                <a:cubicBezTo>
                  <a:pt x="1012" y="652"/>
                  <a:pt x="995" y="667"/>
                  <a:pt x="975" y="677"/>
                </a:cubicBezTo>
                <a:cubicBezTo>
                  <a:pt x="929" y="701"/>
                  <a:pt x="903" y="635"/>
                  <a:pt x="899" y="600"/>
                </a:cubicBezTo>
                <a:cubicBezTo>
                  <a:pt x="894" y="562"/>
                  <a:pt x="902" y="489"/>
                  <a:pt x="952" y="485"/>
                </a:cubicBezTo>
                <a:cubicBezTo>
                  <a:pt x="989" y="482"/>
                  <a:pt x="1087" y="578"/>
                  <a:pt x="1094" y="496"/>
                </a:cubicBezTo>
                <a:cubicBezTo>
                  <a:pt x="1101" y="428"/>
                  <a:pt x="1098" y="357"/>
                  <a:pt x="1090" y="289"/>
                </a:cubicBezTo>
                <a:cubicBezTo>
                  <a:pt x="1087" y="262"/>
                  <a:pt x="1083" y="236"/>
                  <a:pt x="1072" y="212"/>
                </a:cubicBezTo>
                <a:cubicBezTo>
                  <a:pt x="1068" y="202"/>
                  <a:pt x="1057" y="207"/>
                  <a:pt x="1055" y="215"/>
                </a:cubicBezTo>
                <a:cubicBezTo>
                  <a:pt x="1023" y="213"/>
                  <a:pt x="992" y="219"/>
                  <a:pt x="961" y="225"/>
                </a:cubicBezTo>
                <a:cubicBezTo>
                  <a:pt x="924" y="232"/>
                  <a:pt x="886" y="239"/>
                  <a:pt x="848" y="243"/>
                </a:cubicBezTo>
                <a:cubicBezTo>
                  <a:pt x="820" y="246"/>
                  <a:pt x="769" y="255"/>
                  <a:pt x="749" y="229"/>
                </a:cubicBezTo>
                <a:cubicBezTo>
                  <a:pt x="727" y="200"/>
                  <a:pt x="768" y="156"/>
                  <a:pt x="773" y="127"/>
                </a:cubicBezTo>
                <a:cubicBezTo>
                  <a:pt x="783" y="61"/>
                  <a:pt x="740" y="0"/>
                  <a:pt x="671" y="1"/>
                </a:cubicBezTo>
                <a:cubicBezTo>
                  <a:pt x="608" y="2"/>
                  <a:pt x="562" y="58"/>
                  <a:pt x="564" y="120"/>
                </a:cubicBezTo>
                <a:cubicBezTo>
                  <a:pt x="564" y="135"/>
                  <a:pt x="569" y="144"/>
                  <a:pt x="578" y="156"/>
                </a:cubicBezTo>
                <a:cubicBezTo>
                  <a:pt x="587" y="168"/>
                  <a:pt x="595" y="189"/>
                  <a:pt x="592" y="204"/>
                </a:cubicBezTo>
                <a:cubicBezTo>
                  <a:pt x="591" y="210"/>
                  <a:pt x="590" y="217"/>
                  <a:pt x="588" y="223"/>
                </a:cubicBezTo>
                <a:cubicBezTo>
                  <a:pt x="585" y="220"/>
                  <a:pt x="581" y="218"/>
                  <a:pt x="576" y="221"/>
                </a:cubicBezTo>
                <a:cubicBezTo>
                  <a:pt x="535" y="244"/>
                  <a:pt x="477" y="243"/>
                  <a:pt x="432" y="235"/>
                </a:cubicBezTo>
                <a:cubicBezTo>
                  <a:pt x="397" y="229"/>
                  <a:pt x="362" y="212"/>
                  <a:pt x="325" y="214"/>
                </a:cubicBezTo>
                <a:cubicBezTo>
                  <a:pt x="292" y="215"/>
                  <a:pt x="275" y="243"/>
                  <a:pt x="271" y="273"/>
                </a:cubicBezTo>
                <a:cubicBezTo>
                  <a:pt x="264" y="331"/>
                  <a:pt x="264" y="390"/>
                  <a:pt x="270" y="448"/>
                </a:cubicBezTo>
                <a:cubicBezTo>
                  <a:pt x="272" y="466"/>
                  <a:pt x="277" y="483"/>
                  <a:pt x="278" y="501"/>
                </a:cubicBezTo>
                <a:cubicBezTo>
                  <a:pt x="279" y="512"/>
                  <a:pt x="277" y="513"/>
                  <a:pt x="267" y="510"/>
                </a:cubicBezTo>
                <a:cubicBezTo>
                  <a:pt x="240" y="502"/>
                  <a:pt x="216" y="482"/>
                  <a:pt x="191" y="469"/>
                </a:cubicBezTo>
                <a:cubicBezTo>
                  <a:pt x="166" y="456"/>
                  <a:pt x="138" y="445"/>
                  <a:pt x="110" y="452"/>
                </a:cubicBezTo>
                <a:cubicBezTo>
                  <a:pt x="76" y="460"/>
                  <a:pt x="47" y="482"/>
                  <a:pt x="31" y="513"/>
                </a:cubicBezTo>
                <a:cubicBezTo>
                  <a:pt x="0" y="575"/>
                  <a:pt x="30" y="670"/>
                  <a:pt x="98" y="695"/>
                </a:cubicBezTo>
                <a:cubicBezTo>
                  <a:pt x="132" y="707"/>
                  <a:pt x="165" y="684"/>
                  <a:pt x="190" y="664"/>
                </a:cubicBezTo>
                <a:cubicBezTo>
                  <a:pt x="212" y="648"/>
                  <a:pt x="238" y="621"/>
                  <a:pt x="262" y="640"/>
                </a:cubicBezTo>
                <a:cubicBezTo>
                  <a:pt x="260" y="643"/>
                  <a:pt x="259" y="647"/>
                  <a:pt x="261" y="651"/>
                </a:cubicBezTo>
                <a:cubicBezTo>
                  <a:pt x="279" y="692"/>
                  <a:pt x="250" y="736"/>
                  <a:pt x="244" y="777"/>
                </a:cubicBezTo>
                <a:cubicBezTo>
                  <a:pt x="238" y="817"/>
                  <a:pt x="239" y="858"/>
                  <a:pt x="244" y="897"/>
                </a:cubicBezTo>
                <a:cubicBezTo>
                  <a:pt x="248" y="930"/>
                  <a:pt x="259" y="959"/>
                  <a:pt x="282" y="983"/>
                </a:cubicBezTo>
                <a:cubicBezTo>
                  <a:pt x="304" y="1008"/>
                  <a:pt x="337" y="1011"/>
                  <a:pt x="368" y="1008"/>
                </a:cubicBezTo>
                <a:cubicBezTo>
                  <a:pt x="390" y="1007"/>
                  <a:pt x="411" y="1002"/>
                  <a:pt x="433" y="998"/>
                </a:cubicBezTo>
                <a:cubicBezTo>
                  <a:pt x="456" y="995"/>
                  <a:pt x="480" y="994"/>
                  <a:pt x="503" y="992"/>
                </a:cubicBezTo>
                <a:cubicBezTo>
                  <a:pt x="531" y="989"/>
                  <a:pt x="573" y="990"/>
                  <a:pt x="596" y="970"/>
                </a:cubicBezTo>
                <a:cubicBezTo>
                  <a:pt x="607" y="960"/>
                  <a:pt x="611" y="937"/>
                  <a:pt x="611" y="922"/>
                </a:cubicBezTo>
                <a:cubicBezTo>
                  <a:pt x="611" y="906"/>
                  <a:pt x="601" y="893"/>
                  <a:pt x="591" y="882"/>
                </a:cubicBezTo>
                <a:cubicBezTo>
                  <a:pt x="579" y="868"/>
                  <a:pt x="566" y="856"/>
                  <a:pt x="561" y="838"/>
                </a:cubicBezTo>
                <a:cubicBezTo>
                  <a:pt x="556" y="820"/>
                  <a:pt x="567" y="803"/>
                  <a:pt x="580" y="791"/>
                </a:cubicBezTo>
                <a:cubicBezTo>
                  <a:pt x="632" y="746"/>
                  <a:pt x="796" y="752"/>
                  <a:pt x="764" y="852"/>
                </a:cubicBezTo>
                <a:cubicBezTo>
                  <a:pt x="754" y="882"/>
                  <a:pt x="710" y="915"/>
                  <a:pt x="739" y="949"/>
                </a:cubicBezTo>
                <a:cubicBezTo>
                  <a:pt x="763" y="977"/>
                  <a:pt x="805" y="973"/>
                  <a:pt x="839" y="973"/>
                </a:cubicBezTo>
                <a:cubicBezTo>
                  <a:pt x="892" y="972"/>
                  <a:pt x="944" y="978"/>
                  <a:pt x="997" y="977"/>
                </a:cubicBezTo>
                <a:cubicBezTo>
                  <a:pt x="1028" y="977"/>
                  <a:pt x="1065" y="973"/>
                  <a:pt x="1086" y="947"/>
                </a:cubicBezTo>
                <a:cubicBezTo>
                  <a:pt x="1106" y="922"/>
                  <a:pt x="1105" y="885"/>
                  <a:pt x="1104" y="855"/>
                </a:cubicBezTo>
                <a:close/>
                <a:moveTo>
                  <a:pt x="1084" y="886"/>
                </a:moveTo>
                <a:cubicBezTo>
                  <a:pt x="1083" y="924"/>
                  <a:pt x="1068" y="947"/>
                  <a:pt x="1031" y="954"/>
                </a:cubicBezTo>
                <a:cubicBezTo>
                  <a:pt x="1007" y="959"/>
                  <a:pt x="981" y="958"/>
                  <a:pt x="957" y="956"/>
                </a:cubicBezTo>
                <a:cubicBezTo>
                  <a:pt x="928" y="954"/>
                  <a:pt x="899" y="952"/>
                  <a:pt x="870" y="952"/>
                </a:cubicBezTo>
                <a:cubicBezTo>
                  <a:pt x="838" y="952"/>
                  <a:pt x="773" y="964"/>
                  <a:pt x="752" y="933"/>
                </a:cubicBezTo>
                <a:cubicBezTo>
                  <a:pt x="740" y="915"/>
                  <a:pt x="768" y="890"/>
                  <a:pt x="776" y="875"/>
                </a:cubicBezTo>
                <a:cubicBezTo>
                  <a:pt x="783" y="860"/>
                  <a:pt x="788" y="844"/>
                  <a:pt x="789" y="828"/>
                </a:cubicBezTo>
                <a:cubicBezTo>
                  <a:pt x="793" y="742"/>
                  <a:pt x="671" y="737"/>
                  <a:pt x="614" y="753"/>
                </a:cubicBezTo>
                <a:cubicBezTo>
                  <a:pt x="583" y="761"/>
                  <a:pt x="552" y="781"/>
                  <a:pt x="542" y="813"/>
                </a:cubicBezTo>
                <a:cubicBezTo>
                  <a:pt x="531" y="847"/>
                  <a:pt x="556" y="874"/>
                  <a:pt x="577" y="896"/>
                </a:cubicBezTo>
                <a:cubicBezTo>
                  <a:pt x="594" y="914"/>
                  <a:pt x="593" y="933"/>
                  <a:pt x="582" y="955"/>
                </a:cubicBezTo>
                <a:cubicBezTo>
                  <a:pt x="578" y="965"/>
                  <a:pt x="550" y="966"/>
                  <a:pt x="541" y="967"/>
                </a:cubicBezTo>
                <a:cubicBezTo>
                  <a:pt x="499" y="974"/>
                  <a:pt x="456" y="974"/>
                  <a:pt x="414" y="981"/>
                </a:cubicBezTo>
                <a:cubicBezTo>
                  <a:pt x="378" y="987"/>
                  <a:pt x="332" y="1000"/>
                  <a:pt x="301" y="974"/>
                </a:cubicBezTo>
                <a:cubicBezTo>
                  <a:pt x="273" y="951"/>
                  <a:pt x="265" y="914"/>
                  <a:pt x="262" y="880"/>
                </a:cubicBezTo>
                <a:cubicBezTo>
                  <a:pt x="258" y="840"/>
                  <a:pt x="258" y="797"/>
                  <a:pt x="268" y="757"/>
                </a:cubicBezTo>
                <a:cubicBezTo>
                  <a:pt x="272" y="740"/>
                  <a:pt x="280" y="723"/>
                  <a:pt x="284" y="705"/>
                </a:cubicBezTo>
                <a:cubicBezTo>
                  <a:pt x="288" y="686"/>
                  <a:pt x="287" y="667"/>
                  <a:pt x="281" y="648"/>
                </a:cubicBezTo>
                <a:cubicBezTo>
                  <a:pt x="286" y="645"/>
                  <a:pt x="288" y="638"/>
                  <a:pt x="284" y="633"/>
                </a:cubicBezTo>
                <a:cubicBezTo>
                  <a:pt x="241" y="581"/>
                  <a:pt x="190" y="645"/>
                  <a:pt x="151" y="667"/>
                </a:cubicBezTo>
                <a:cubicBezTo>
                  <a:pt x="82" y="707"/>
                  <a:pt x="36" y="615"/>
                  <a:pt x="39" y="558"/>
                </a:cubicBezTo>
                <a:cubicBezTo>
                  <a:pt x="42" y="520"/>
                  <a:pt x="66" y="490"/>
                  <a:pt x="101" y="476"/>
                </a:cubicBezTo>
                <a:cubicBezTo>
                  <a:pt x="133" y="462"/>
                  <a:pt x="163" y="476"/>
                  <a:pt x="191" y="492"/>
                </a:cubicBezTo>
                <a:cubicBezTo>
                  <a:pt x="214" y="504"/>
                  <a:pt x="296" y="565"/>
                  <a:pt x="298" y="504"/>
                </a:cubicBezTo>
                <a:cubicBezTo>
                  <a:pt x="299" y="485"/>
                  <a:pt x="292" y="466"/>
                  <a:pt x="290" y="448"/>
                </a:cubicBezTo>
                <a:cubicBezTo>
                  <a:pt x="287" y="420"/>
                  <a:pt x="286" y="391"/>
                  <a:pt x="286" y="363"/>
                </a:cubicBezTo>
                <a:cubicBezTo>
                  <a:pt x="286" y="331"/>
                  <a:pt x="286" y="297"/>
                  <a:pt x="293" y="265"/>
                </a:cubicBezTo>
                <a:cubicBezTo>
                  <a:pt x="297" y="246"/>
                  <a:pt x="309" y="235"/>
                  <a:pt x="328" y="234"/>
                </a:cubicBezTo>
                <a:cubicBezTo>
                  <a:pt x="367" y="232"/>
                  <a:pt x="406" y="252"/>
                  <a:pt x="444" y="257"/>
                </a:cubicBezTo>
                <a:cubicBezTo>
                  <a:pt x="484" y="262"/>
                  <a:pt x="532" y="262"/>
                  <a:pt x="572" y="245"/>
                </a:cubicBezTo>
                <a:cubicBezTo>
                  <a:pt x="569" y="253"/>
                  <a:pt x="577" y="263"/>
                  <a:pt x="586" y="257"/>
                </a:cubicBezTo>
                <a:cubicBezTo>
                  <a:pt x="616" y="239"/>
                  <a:pt x="616" y="196"/>
                  <a:pt x="605" y="167"/>
                </a:cubicBezTo>
                <a:cubicBezTo>
                  <a:pt x="601" y="154"/>
                  <a:pt x="590" y="145"/>
                  <a:pt x="586" y="133"/>
                </a:cubicBezTo>
                <a:cubicBezTo>
                  <a:pt x="582" y="123"/>
                  <a:pt x="583" y="110"/>
                  <a:pt x="585" y="99"/>
                </a:cubicBezTo>
                <a:cubicBezTo>
                  <a:pt x="591" y="67"/>
                  <a:pt x="611" y="38"/>
                  <a:pt x="642" y="27"/>
                </a:cubicBezTo>
                <a:cubicBezTo>
                  <a:pt x="680" y="13"/>
                  <a:pt x="722" y="24"/>
                  <a:pt x="742" y="59"/>
                </a:cubicBezTo>
                <a:cubicBezTo>
                  <a:pt x="756" y="83"/>
                  <a:pt x="760" y="119"/>
                  <a:pt x="747" y="143"/>
                </a:cubicBezTo>
                <a:cubicBezTo>
                  <a:pt x="732" y="171"/>
                  <a:pt x="708" y="216"/>
                  <a:pt x="736" y="245"/>
                </a:cubicBezTo>
                <a:cubicBezTo>
                  <a:pt x="758" y="267"/>
                  <a:pt x="791" y="266"/>
                  <a:pt x="820" y="265"/>
                </a:cubicBezTo>
                <a:cubicBezTo>
                  <a:pt x="859" y="263"/>
                  <a:pt x="897" y="257"/>
                  <a:pt x="935" y="250"/>
                </a:cubicBezTo>
                <a:cubicBezTo>
                  <a:pt x="975" y="243"/>
                  <a:pt x="1019" y="230"/>
                  <a:pt x="1060" y="235"/>
                </a:cubicBezTo>
                <a:cubicBezTo>
                  <a:pt x="1069" y="263"/>
                  <a:pt x="1071" y="293"/>
                  <a:pt x="1073" y="321"/>
                </a:cubicBezTo>
                <a:cubicBezTo>
                  <a:pt x="1076" y="359"/>
                  <a:pt x="1077" y="398"/>
                  <a:pt x="1077" y="437"/>
                </a:cubicBezTo>
                <a:cubicBezTo>
                  <a:pt x="1077" y="452"/>
                  <a:pt x="1076" y="466"/>
                  <a:pt x="1075" y="480"/>
                </a:cubicBezTo>
                <a:cubicBezTo>
                  <a:pt x="1075" y="489"/>
                  <a:pt x="1076" y="500"/>
                  <a:pt x="1072" y="508"/>
                </a:cubicBezTo>
                <a:cubicBezTo>
                  <a:pt x="1065" y="522"/>
                  <a:pt x="986" y="471"/>
                  <a:pt x="974" y="468"/>
                </a:cubicBezTo>
                <a:cubicBezTo>
                  <a:pt x="942" y="458"/>
                  <a:pt x="913" y="474"/>
                  <a:pt x="897" y="501"/>
                </a:cubicBezTo>
                <a:cubicBezTo>
                  <a:pt x="873" y="539"/>
                  <a:pt x="873" y="594"/>
                  <a:pt x="886" y="636"/>
                </a:cubicBezTo>
                <a:cubicBezTo>
                  <a:pt x="896" y="664"/>
                  <a:pt x="919" y="699"/>
                  <a:pt x="951" y="703"/>
                </a:cubicBezTo>
                <a:cubicBezTo>
                  <a:pt x="989" y="709"/>
                  <a:pt x="1019" y="664"/>
                  <a:pt x="1053" y="654"/>
                </a:cubicBezTo>
                <a:cubicBezTo>
                  <a:pt x="1070" y="649"/>
                  <a:pt x="1078" y="745"/>
                  <a:pt x="1078" y="754"/>
                </a:cubicBezTo>
                <a:cubicBezTo>
                  <a:pt x="1081" y="797"/>
                  <a:pt x="1086" y="843"/>
                  <a:pt x="1084" y="886"/>
                </a:cubicBezTo>
                <a:close/>
              </a:path>
            </a:pathLst>
          </a:custGeom>
          <a:solidFill>
            <a:srgbClr val="000000"/>
          </a:solidFill>
          <a:ln w="9525">
            <a:solidFill>
              <a:schemeClr val="accent2">
                <a:lumMod val="75000"/>
              </a:schemeClr>
            </a:solidFill>
            <a:round/>
            <a:headEnd/>
            <a:tailEnd/>
          </a:ln>
          <a:extLst/>
        </p:spPr>
        <p:txBody>
          <a:bodyPr vert="horz" wrap="square" lIns="91440" tIns="45720" rIns="91440" bIns="45720" numCol="1" anchor="t" anchorCtr="0" compatLnSpc="1">
            <a:prstTxWarp prst="textNoShape">
              <a:avLst/>
            </a:prstTxWarp>
          </a:bodyPr>
          <a:lstStyle/>
          <a:p>
            <a:endParaRPr lang="en-US"/>
          </a:p>
        </p:txBody>
      </p:sp>
      <p:sp>
        <p:nvSpPr>
          <p:cNvPr id="131" name="Right Puzzle Piece"/>
          <p:cNvSpPr>
            <a:spLocks noEditPoints="1"/>
          </p:cNvSpPr>
          <p:nvPr/>
        </p:nvSpPr>
        <p:spPr bwMode="auto">
          <a:xfrm>
            <a:off x="4659782" y="2176634"/>
            <a:ext cx="3262580" cy="2317229"/>
          </a:xfrm>
          <a:custGeom>
            <a:avLst/>
            <a:gdLst>
              <a:gd name="T0" fmla="*/ 1046 w 1198"/>
              <a:gd name="T1" fmla="*/ 337 h 855"/>
              <a:gd name="T2" fmla="*/ 952 w 1198"/>
              <a:gd name="T3" fmla="*/ 345 h 855"/>
              <a:gd name="T4" fmla="*/ 949 w 1198"/>
              <a:gd name="T5" fmla="*/ 235 h 855"/>
              <a:gd name="T6" fmla="*/ 788 w 1198"/>
              <a:gd name="T7" fmla="*/ 16 h 855"/>
              <a:gd name="T8" fmla="*/ 654 w 1198"/>
              <a:gd name="T9" fmla="*/ 178 h 855"/>
              <a:gd name="T10" fmla="*/ 470 w 1198"/>
              <a:gd name="T11" fmla="*/ 132 h 855"/>
              <a:gd name="T12" fmla="*/ 451 w 1198"/>
              <a:gd name="T13" fmla="*/ 21 h 855"/>
              <a:gd name="T14" fmla="*/ 188 w 1198"/>
              <a:gd name="T15" fmla="*/ 44 h 855"/>
              <a:gd name="T16" fmla="*/ 180 w 1198"/>
              <a:gd name="T17" fmla="*/ 57 h 855"/>
              <a:gd name="T18" fmla="*/ 193 w 1198"/>
              <a:gd name="T19" fmla="*/ 348 h 855"/>
              <a:gd name="T20" fmla="*/ 106 w 1198"/>
              <a:gd name="T21" fmla="*/ 309 h 855"/>
              <a:gd name="T22" fmla="*/ 5 w 1198"/>
              <a:gd name="T23" fmla="*/ 444 h 855"/>
              <a:gd name="T24" fmla="*/ 118 w 1198"/>
              <a:gd name="T25" fmla="*/ 529 h 855"/>
              <a:gd name="T26" fmla="*/ 176 w 1198"/>
              <a:gd name="T27" fmla="*/ 492 h 855"/>
              <a:gd name="T28" fmla="*/ 195 w 1198"/>
              <a:gd name="T29" fmla="*/ 520 h 855"/>
              <a:gd name="T30" fmla="*/ 196 w 1198"/>
              <a:gd name="T31" fmla="*/ 529 h 855"/>
              <a:gd name="T32" fmla="*/ 209 w 1198"/>
              <a:gd name="T33" fmla="*/ 709 h 855"/>
              <a:gd name="T34" fmla="*/ 203 w 1198"/>
              <a:gd name="T35" fmla="*/ 790 h 855"/>
              <a:gd name="T36" fmla="*/ 444 w 1198"/>
              <a:gd name="T37" fmla="*/ 842 h 855"/>
              <a:gd name="T38" fmla="*/ 489 w 1198"/>
              <a:gd name="T39" fmla="*/ 725 h 855"/>
              <a:gd name="T40" fmla="*/ 494 w 1198"/>
              <a:gd name="T41" fmla="*/ 642 h 855"/>
              <a:gd name="T42" fmla="*/ 657 w 1198"/>
              <a:gd name="T43" fmla="*/ 664 h 855"/>
              <a:gd name="T44" fmla="*/ 606 w 1198"/>
              <a:gd name="T45" fmla="*/ 812 h 855"/>
              <a:gd name="T46" fmla="*/ 628 w 1198"/>
              <a:gd name="T47" fmla="*/ 825 h 855"/>
              <a:gd name="T48" fmla="*/ 867 w 1198"/>
              <a:gd name="T49" fmla="*/ 848 h 855"/>
              <a:gd name="T50" fmla="*/ 957 w 1198"/>
              <a:gd name="T51" fmla="*/ 694 h 855"/>
              <a:gd name="T52" fmla="*/ 971 w 1198"/>
              <a:gd name="T53" fmla="*/ 500 h 855"/>
              <a:gd name="T54" fmla="*/ 1165 w 1198"/>
              <a:gd name="T55" fmla="*/ 516 h 855"/>
              <a:gd name="T56" fmla="*/ 1130 w 1198"/>
              <a:gd name="T57" fmla="*/ 529 h 855"/>
              <a:gd name="T58" fmla="*/ 937 w 1198"/>
              <a:gd name="T59" fmla="*/ 489 h 855"/>
              <a:gd name="T60" fmla="*/ 938 w 1198"/>
              <a:gd name="T61" fmla="*/ 699 h 855"/>
              <a:gd name="T62" fmla="*/ 791 w 1198"/>
              <a:gd name="T63" fmla="*/ 829 h 855"/>
              <a:gd name="T64" fmla="*/ 638 w 1198"/>
              <a:gd name="T65" fmla="*/ 808 h 855"/>
              <a:gd name="T66" fmla="*/ 672 w 1198"/>
              <a:gd name="T67" fmla="*/ 723 h 855"/>
              <a:gd name="T68" fmla="*/ 477 w 1198"/>
              <a:gd name="T69" fmla="*/ 631 h 855"/>
              <a:gd name="T70" fmla="*/ 496 w 1198"/>
              <a:gd name="T71" fmla="*/ 783 h 855"/>
              <a:gd name="T72" fmla="*/ 407 w 1198"/>
              <a:gd name="T73" fmla="*/ 820 h 855"/>
              <a:gd name="T74" fmla="*/ 223 w 1198"/>
              <a:gd name="T75" fmla="*/ 786 h 855"/>
              <a:gd name="T76" fmla="*/ 227 w 1198"/>
              <a:gd name="T77" fmla="*/ 653 h 855"/>
              <a:gd name="T78" fmla="*/ 212 w 1198"/>
              <a:gd name="T79" fmla="*/ 518 h 855"/>
              <a:gd name="T80" fmla="*/ 193 w 1198"/>
              <a:gd name="T81" fmla="*/ 477 h 855"/>
              <a:gd name="T82" fmla="*/ 75 w 1198"/>
              <a:gd name="T83" fmla="*/ 519 h 855"/>
              <a:gd name="T84" fmla="*/ 70 w 1198"/>
              <a:gd name="T85" fmla="*/ 325 h 855"/>
              <a:gd name="T86" fmla="*/ 174 w 1198"/>
              <a:gd name="T87" fmla="*/ 364 h 855"/>
              <a:gd name="T88" fmla="*/ 221 w 1198"/>
              <a:gd name="T89" fmla="*/ 311 h 855"/>
              <a:gd name="T90" fmla="*/ 297 w 1198"/>
              <a:gd name="T91" fmla="*/ 44 h 855"/>
              <a:gd name="T92" fmla="*/ 457 w 1198"/>
              <a:gd name="T93" fmla="*/ 42 h 855"/>
              <a:gd name="T94" fmla="*/ 444 w 1198"/>
              <a:gd name="T95" fmla="*/ 143 h 855"/>
              <a:gd name="T96" fmla="*/ 612 w 1198"/>
              <a:gd name="T97" fmla="*/ 231 h 855"/>
              <a:gd name="T98" fmla="*/ 630 w 1198"/>
              <a:gd name="T99" fmla="*/ 64 h 855"/>
              <a:gd name="T100" fmla="*/ 862 w 1198"/>
              <a:gd name="T101" fmla="*/ 33 h 855"/>
              <a:gd name="T102" fmla="*/ 932 w 1198"/>
              <a:gd name="T103" fmla="*/ 160 h 855"/>
              <a:gd name="T104" fmla="*/ 929 w 1198"/>
              <a:gd name="T105" fmla="*/ 304 h 855"/>
              <a:gd name="T106" fmla="*/ 1014 w 1198"/>
              <a:gd name="T107" fmla="*/ 375 h 855"/>
              <a:gd name="T108" fmla="*/ 1090 w 1198"/>
              <a:gd name="T109" fmla="*/ 347 h 855"/>
              <a:gd name="T110" fmla="*/ 1130 w 1198"/>
              <a:gd name="T111" fmla="*/ 529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198" h="855">
                <a:moveTo>
                  <a:pt x="1122" y="331"/>
                </a:moveTo>
                <a:cubicBezTo>
                  <a:pt x="1098" y="323"/>
                  <a:pt x="1069" y="327"/>
                  <a:pt x="1046" y="337"/>
                </a:cubicBezTo>
                <a:cubicBezTo>
                  <a:pt x="1033" y="343"/>
                  <a:pt x="1023" y="352"/>
                  <a:pt x="1009" y="355"/>
                </a:cubicBezTo>
                <a:cubicBezTo>
                  <a:pt x="991" y="360"/>
                  <a:pt x="966" y="358"/>
                  <a:pt x="952" y="345"/>
                </a:cubicBezTo>
                <a:cubicBezTo>
                  <a:pt x="943" y="336"/>
                  <a:pt x="949" y="312"/>
                  <a:pt x="949" y="300"/>
                </a:cubicBezTo>
                <a:cubicBezTo>
                  <a:pt x="949" y="279"/>
                  <a:pt x="948" y="257"/>
                  <a:pt x="949" y="235"/>
                </a:cubicBezTo>
                <a:cubicBezTo>
                  <a:pt x="949" y="184"/>
                  <a:pt x="959" y="132"/>
                  <a:pt x="950" y="81"/>
                </a:cubicBezTo>
                <a:cubicBezTo>
                  <a:pt x="936" y="0"/>
                  <a:pt x="850" y="12"/>
                  <a:pt x="788" y="16"/>
                </a:cubicBezTo>
                <a:cubicBezTo>
                  <a:pt x="760" y="18"/>
                  <a:pt x="593" y="11"/>
                  <a:pt x="612" y="71"/>
                </a:cubicBezTo>
                <a:cubicBezTo>
                  <a:pt x="621" y="102"/>
                  <a:pt x="676" y="144"/>
                  <a:pt x="654" y="178"/>
                </a:cubicBezTo>
                <a:cubicBezTo>
                  <a:pt x="627" y="220"/>
                  <a:pt x="563" y="224"/>
                  <a:pt x="519" y="215"/>
                </a:cubicBezTo>
                <a:cubicBezTo>
                  <a:pt x="477" y="207"/>
                  <a:pt x="447" y="174"/>
                  <a:pt x="470" y="132"/>
                </a:cubicBezTo>
                <a:cubicBezTo>
                  <a:pt x="484" y="107"/>
                  <a:pt x="514" y="71"/>
                  <a:pt x="504" y="40"/>
                </a:cubicBezTo>
                <a:cubicBezTo>
                  <a:pt x="498" y="19"/>
                  <a:pt x="467" y="22"/>
                  <a:pt x="451" y="21"/>
                </a:cubicBezTo>
                <a:cubicBezTo>
                  <a:pt x="415" y="20"/>
                  <a:pt x="380" y="20"/>
                  <a:pt x="345" y="21"/>
                </a:cubicBezTo>
                <a:cubicBezTo>
                  <a:pt x="294" y="23"/>
                  <a:pt x="236" y="24"/>
                  <a:pt x="188" y="44"/>
                </a:cubicBezTo>
                <a:cubicBezTo>
                  <a:pt x="187" y="45"/>
                  <a:pt x="186" y="46"/>
                  <a:pt x="185" y="46"/>
                </a:cubicBezTo>
                <a:cubicBezTo>
                  <a:pt x="181" y="48"/>
                  <a:pt x="179" y="52"/>
                  <a:pt x="180" y="57"/>
                </a:cubicBezTo>
                <a:cubicBezTo>
                  <a:pt x="201" y="144"/>
                  <a:pt x="206" y="233"/>
                  <a:pt x="201" y="322"/>
                </a:cubicBezTo>
                <a:cubicBezTo>
                  <a:pt x="201" y="328"/>
                  <a:pt x="202" y="348"/>
                  <a:pt x="193" y="348"/>
                </a:cubicBezTo>
                <a:cubicBezTo>
                  <a:pt x="183" y="349"/>
                  <a:pt x="171" y="341"/>
                  <a:pt x="162" y="337"/>
                </a:cubicBezTo>
                <a:cubicBezTo>
                  <a:pt x="143" y="327"/>
                  <a:pt x="126" y="316"/>
                  <a:pt x="106" y="309"/>
                </a:cubicBezTo>
                <a:cubicBezTo>
                  <a:pt x="80" y="300"/>
                  <a:pt x="52" y="303"/>
                  <a:pt x="32" y="324"/>
                </a:cubicBezTo>
                <a:cubicBezTo>
                  <a:pt x="4" y="353"/>
                  <a:pt x="0" y="406"/>
                  <a:pt x="5" y="444"/>
                </a:cubicBezTo>
                <a:cubicBezTo>
                  <a:pt x="9" y="476"/>
                  <a:pt x="23" y="509"/>
                  <a:pt x="50" y="528"/>
                </a:cubicBezTo>
                <a:cubicBezTo>
                  <a:pt x="74" y="545"/>
                  <a:pt x="94" y="543"/>
                  <a:pt x="118" y="529"/>
                </a:cubicBezTo>
                <a:cubicBezTo>
                  <a:pt x="133" y="520"/>
                  <a:pt x="147" y="509"/>
                  <a:pt x="162" y="500"/>
                </a:cubicBezTo>
                <a:cubicBezTo>
                  <a:pt x="165" y="498"/>
                  <a:pt x="173" y="491"/>
                  <a:pt x="176" y="492"/>
                </a:cubicBezTo>
                <a:cubicBezTo>
                  <a:pt x="188" y="494"/>
                  <a:pt x="188" y="504"/>
                  <a:pt x="191" y="513"/>
                </a:cubicBezTo>
                <a:cubicBezTo>
                  <a:pt x="192" y="516"/>
                  <a:pt x="193" y="518"/>
                  <a:pt x="195" y="520"/>
                </a:cubicBezTo>
                <a:cubicBezTo>
                  <a:pt x="195" y="522"/>
                  <a:pt x="196" y="523"/>
                  <a:pt x="197" y="523"/>
                </a:cubicBezTo>
                <a:cubicBezTo>
                  <a:pt x="196" y="525"/>
                  <a:pt x="196" y="527"/>
                  <a:pt x="196" y="529"/>
                </a:cubicBezTo>
                <a:cubicBezTo>
                  <a:pt x="202" y="566"/>
                  <a:pt x="203" y="604"/>
                  <a:pt x="206" y="641"/>
                </a:cubicBezTo>
                <a:cubicBezTo>
                  <a:pt x="207" y="664"/>
                  <a:pt x="209" y="686"/>
                  <a:pt x="209" y="709"/>
                </a:cubicBezTo>
                <a:cubicBezTo>
                  <a:pt x="209" y="722"/>
                  <a:pt x="208" y="734"/>
                  <a:pt x="207" y="746"/>
                </a:cubicBezTo>
                <a:cubicBezTo>
                  <a:pt x="206" y="761"/>
                  <a:pt x="202" y="776"/>
                  <a:pt x="203" y="790"/>
                </a:cubicBezTo>
                <a:cubicBezTo>
                  <a:pt x="208" y="831"/>
                  <a:pt x="271" y="825"/>
                  <a:pt x="298" y="827"/>
                </a:cubicBezTo>
                <a:cubicBezTo>
                  <a:pt x="347" y="831"/>
                  <a:pt x="395" y="843"/>
                  <a:pt x="444" y="842"/>
                </a:cubicBezTo>
                <a:cubicBezTo>
                  <a:pt x="474" y="842"/>
                  <a:pt x="505" y="829"/>
                  <a:pt x="515" y="797"/>
                </a:cubicBezTo>
                <a:cubicBezTo>
                  <a:pt x="523" y="771"/>
                  <a:pt x="502" y="745"/>
                  <a:pt x="489" y="725"/>
                </a:cubicBezTo>
                <a:cubicBezTo>
                  <a:pt x="481" y="713"/>
                  <a:pt x="473" y="700"/>
                  <a:pt x="471" y="686"/>
                </a:cubicBezTo>
                <a:cubicBezTo>
                  <a:pt x="469" y="668"/>
                  <a:pt x="482" y="653"/>
                  <a:pt x="494" y="642"/>
                </a:cubicBezTo>
                <a:cubicBezTo>
                  <a:pt x="523" y="617"/>
                  <a:pt x="567" y="611"/>
                  <a:pt x="603" y="620"/>
                </a:cubicBezTo>
                <a:cubicBezTo>
                  <a:pt x="627" y="627"/>
                  <a:pt x="645" y="643"/>
                  <a:pt x="657" y="664"/>
                </a:cubicBezTo>
                <a:cubicBezTo>
                  <a:pt x="669" y="682"/>
                  <a:pt x="664" y="699"/>
                  <a:pt x="653" y="716"/>
                </a:cubicBezTo>
                <a:cubicBezTo>
                  <a:pt x="631" y="747"/>
                  <a:pt x="604" y="771"/>
                  <a:pt x="606" y="812"/>
                </a:cubicBezTo>
                <a:cubicBezTo>
                  <a:pt x="606" y="822"/>
                  <a:pt x="618" y="825"/>
                  <a:pt x="623" y="820"/>
                </a:cubicBezTo>
                <a:cubicBezTo>
                  <a:pt x="624" y="822"/>
                  <a:pt x="625" y="824"/>
                  <a:pt x="628" y="825"/>
                </a:cubicBezTo>
                <a:cubicBezTo>
                  <a:pt x="654" y="840"/>
                  <a:pt x="694" y="840"/>
                  <a:pt x="723" y="842"/>
                </a:cubicBezTo>
                <a:cubicBezTo>
                  <a:pt x="771" y="847"/>
                  <a:pt x="819" y="855"/>
                  <a:pt x="867" y="848"/>
                </a:cubicBezTo>
                <a:cubicBezTo>
                  <a:pt x="899" y="844"/>
                  <a:pt x="930" y="825"/>
                  <a:pt x="949" y="799"/>
                </a:cubicBezTo>
                <a:cubicBezTo>
                  <a:pt x="969" y="769"/>
                  <a:pt x="962" y="727"/>
                  <a:pt x="957" y="694"/>
                </a:cubicBezTo>
                <a:cubicBezTo>
                  <a:pt x="949" y="648"/>
                  <a:pt x="940" y="602"/>
                  <a:pt x="939" y="554"/>
                </a:cubicBezTo>
                <a:cubicBezTo>
                  <a:pt x="938" y="530"/>
                  <a:pt x="938" y="498"/>
                  <a:pt x="971" y="500"/>
                </a:cubicBezTo>
                <a:cubicBezTo>
                  <a:pt x="1016" y="503"/>
                  <a:pt x="1042" y="552"/>
                  <a:pt x="1085" y="561"/>
                </a:cubicBezTo>
                <a:cubicBezTo>
                  <a:pt x="1120" y="568"/>
                  <a:pt x="1149" y="544"/>
                  <a:pt x="1165" y="516"/>
                </a:cubicBezTo>
                <a:cubicBezTo>
                  <a:pt x="1198" y="459"/>
                  <a:pt x="1195" y="354"/>
                  <a:pt x="1122" y="331"/>
                </a:cubicBezTo>
                <a:close/>
                <a:moveTo>
                  <a:pt x="1130" y="529"/>
                </a:moveTo>
                <a:cubicBezTo>
                  <a:pt x="1089" y="567"/>
                  <a:pt x="1044" y="512"/>
                  <a:pt x="1010" y="493"/>
                </a:cubicBezTo>
                <a:cubicBezTo>
                  <a:pt x="989" y="481"/>
                  <a:pt x="959" y="472"/>
                  <a:pt x="937" y="489"/>
                </a:cubicBezTo>
                <a:cubicBezTo>
                  <a:pt x="915" y="507"/>
                  <a:pt x="918" y="540"/>
                  <a:pt x="919" y="564"/>
                </a:cubicBezTo>
                <a:cubicBezTo>
                  <a:pt x="921" y="610"/>
                  <a:pt x="929" y="655"/>
                  <a:pt x="938" y="699"/>
                </a:cubicBezTo>
                <a:cubicBezTo>
                  <a:pt x="944" y="737"/>
                  <a:pt x="948" y="777"/>
                  <a:pt x="917" y="804"/>
                </a:cubicBezTo>
                <a:cubicBezTo>
                  <a:pt x="882" y="835"/>
                  <a:pt x="835" y="833"/>
                  <a:pt x="791" y="829"/>
                </a:cubicBezTo>
                <a:cubicBezTo>
                  <a:pt x="747" y="825"/>
                  <a:pt x="703" y="822"/>
                  <a:pt x="660" y="814"/>
                </a:cubicBezTo>
                <a:cubicBezTo>
                  <a:pt x="653" y="813"/>
                  <a:pt x="644" y="812"/>
                  <a:pt x="638" y="808"/>
                </a:cubicBezTo>
                <a:cubicBezTo>
                  <a:pt x="633" y="805"/>
                  <a:pt x="629" y="806"/>
                  <a:pt x="626" y="809"/>
                </a:cubicBezTo>
                <a:cubicBezTo>
                  <a:pt x="625" y="773"/>
                  <a:pt x="653" y="751"/>
                  <a:pt x="672" y="723"/>
                </a:cubicBezTo>
                <a:cubicBezTo>
                  <a:pt x="691" y="695"/>
                  <a:pt x="685" y="664"/>
                  <a:pt x="665" y="639"/>
                </a:cubicBezTo>
                <a:cubicBezTo>
                  <a:pt x="619" y="582"/>
                  <a:pt x="530" y="585"/>
                  <a:pt x="477" y="631"/>
                </a:cubicBezTo>
                <a:cubicBezTo>
                  <a:pt x="454" y="651"/>
                  <a:pt x="445" y="679"/>
                  <a:pt x="456" y="708"/>
                </a:cubicBezTo>
                <a:cubicBezTo>
                  <a:pt x="467" y="733"/>
                  <a:pt x="494" y="755"/>
                  <a:pt x="496" y="783"/>
                </a:cubicBezTo>
                <a:cubicBezTo>
                  <a:pt x="498" y="798"/>
                  <a:pt x="484" y="813"/>
                  <a:pt x="470" y="818"/>
                </a:cubicBezTo>
                <a:cubicBezTo>
                  <a:pt x="451" y="825"/>
                  <a:pt x="427" y="822"/>
                  <a:pt x="407" y="820"/>
                </a:cubicBezTo>
                <a:cubicBezTo>
                  <a:pt x="357" y="816"/>
                  <a:pt x="309" y="808"/>
                  <a:pt x="259" y="805"/>
                </a:cubicBezTo>
                <a:cubicBezTo>
                  <a:pt x="247" y="805"/>
                  <a:pt x="224" y="801"/>
                  <a:pt x="223" y="786"/>
                </a:cubicBezTo>
                <a:cubicBezTo>
                  <a:pt x="221" y="772"/>
                  <a:pt x="227" y="754"/>
                  <a:pt x="228" y="740"/>
                </a:cubicBezTo>
                <a:cubicBezTo>
                  <a:pt x="230" y="711"/>
                  <a:pt x="229" y="682"/>
                  <a:pt x="227" y="653"/>
                </a:cubicBezTo>
                <a:cubicBezTo>
                  <a:pt x="224" y="610"/>
                  <a:pt x="223" y="566"/>
                  <a:pt x="216" y="524"/>
                </a:cubicBezTo>
                <a:cubicBezTo>
                  <a:pt x="215" y="521"/>
                  <a:pt x="214" y="519"/>
                  <a:pt x="212" y="518"/>
                </a:cubicBezTo>
                <a:cubicBezTo>
                  <a:pt x="213" y="516"/>
                  <a:pt x="213" y="513"/>
                  <a:pt x="212" y="510"/>
                </a:cubicBezTo>
                <a:cubicBezTo>
                  <a:pt x="205" y="497"/>
                  <a:pt x="206" y="485"/>
                  <a:pt x="193" y="477"/>
                </a:cubicBezTo>
                <a:cubicBezTo>
                  <a:pt x="180" y="469"/>
                  <a:pt x="169" y="472"/>
                  <a:pt x="158" y="479"/>
                </a:cubicBezTo>
                <a:cubicBezTo>
                  <a:pt x="135" y="491"/>
                  <a:pt x="103" y="529"/>
                  <a:pt x="75" y="519"/>
                </a:cubicBezTo>
                <a:cubicBezTo>
                  <a:pt x="42" y="508"/>
                  <a:pt x="27" y="467"/>
                  <a:pt x="24" y="436"/>
                </a:cubicBezTo>
                <a:cubicBezTo>
                  <a:pt x="21" y="400"/>
                  <a:pt x="26" y="334"/>
                  <a:pt x="70" y="325"/>
                </a:cubicBezTo>
                <a:cubicBezTo>
                  <a:pt x="84" y="322"/>
                  <a:pt x="100" y="327"/>
                  <a:pt x="112" y="333"/>
                </a:cubicBezTo>
                <a:cubicBezTo>
                  <a:pt x="133" y="343"/>
                  <a:pt x="152" y="355"/>
                  <a:pt x="174" y="364"/>
                </a:cubicBezTo>
                <a:cubicBezTo>
                  <a:pt x="187" y="369"/>
                  <a:pt x="201" y="371"/>
                  <a:pt x="212" y="361"/>
                </a:cubicBezTo>
                <a:cubicBezTo>
                  <a:pt x="224" y="352"/>
                  <a:pt x="221" y="324"/>
                  <a:pt x="221" y="311"/>
                </a:cubicBezTo>
                <a:cubicBezTo>
                  <a:pt x="225" y="227"/>
                  <a:pt x="221" y="143"/>
                  <a:pt x="201" y="60"/>
                </a:cubicBezTo>
                <a:cubicBezTo>
                  <a:pt x="231" y="49"/>
                  <a:pt x="265" y="46"/>
                  <a:pt x="297" y="44"/>
                </a:cubicBezTo>
                <a:cubicBezTo>
                  <a:pt x="336" y="41"/>
                  <a:pt x="375" y="40"/>
                  <a:pt x="413" y="40"/>
                </a:cubicBezTo>
                <a:cubicBezTo>
                  <a:pt x="428" y="40"/>
                  <a:pt x="442" y="41"/>
                  <a:pt x="457" y="42"/>
                </a:cubicBezTo>
                <a:cubicBezTo>
                  <a:pt x="465" y="42"/>
                  <a:pt x="476" y="41"/>
                  <a:pt x="484" y="45"/>
                </a:cubicBezTo>
                <a:cubicBezTo>
                  <a:pt x="499" y="52"/>
                  <a:pt x="448" y="131"/>
                  <a:pt x="444" y="143"/>
                </a:cubicBezTo>
                <a:cubicBezTo>
                  <a:pt x="434" y="175"/>
                  <a:pt x="451" y="204"/>
                  <a:pt x="477" y="220"/>
                </a:cubicBezTo>
                <a:cubicBezTo>
                  <a:pt x="515" y="244"/>
                  <a:pt x="571" y="244"/>
                  <a:pt x="612" y="231"/>
                </a:cubicBezTo>
                <a:cubicBezTo>
                  <a:pt x="641" y="221"/>
                  <a:pt x="675" y="198"/>
                  <a:pt x="679" y="166"/>
                </a:cubicBezTo>
                <a:cubicBezTo>
                  <a:pt x="685" y="128"/>
                  <a:pt x="640" y="98"/>
                  <a:pt x="630" y="64"/>
                </a:cubicBezTo>
                <a:cubicBezTo>
                  <a:pt x="625" y="47"/>
                  <a:pt x="721" y="39"/>
                  <a:pt x="730" y="39"/>
                </a:cubicBezTo>
                <a:cubicBezTo>
                  <a:pt x="774" y="36"/>
                  <a:pt x="819" y="31"/>
                  <a:pt x="862" y="33"/>
                </a:cubicBezTo>
                <a:cubicBezTo>
                  <a:pt x="900" y="34"/>
                  <a:pt x="923" y="49"/>
                  <a:pt x="931" y="86"/>
                </a:cubicBezTo>
                <a:cubicBezTo>
                  <a:pt x="935" y="110"/>
                  <a:pt x="934" y="136"/>
                  <a:pt x="932" y="160"/>
                </a:cubicBezTo>
                <a:cubicBezTo>
                  <a:pt x="930" y="189"/>
                  <a:pt x="929" y="218"/>
                  <a:pt x="929" y="247"/>
                </a:cubicBezTo>
                <a:cubicBezTo>
                  <a:pt x="929" y="266"/>
                  <a:pt x="929" y="285"/>
                  <a:pt x="929" y="304"/>
                </a:cubicBezTo>
                <a:cubicBezTo>
                  <a:pt x="929" y="318"/>
                  <a:pt x="924" y="336"/>
                  <a:pt x="931" y="349"/>
                </a:cubicBezTo>
                <a:cubicBezTo>
                  <a:pt x="946" y="378"/>
                  <a:pt x="986" y="381"/>
                  <a:pt x="1014" y="375"/>
                </a:cubicBezTo>
                <a:cubicBezTo>
                  <a:pt x="1028" y="372"/>
                  <a:pt x="1038" y="363"/>
                  <a:pt x="1051" y="357"/>
                </a:cubicBezTo>
                <a:cubicBezTo>
                  <a:pt x="1063" y="351"/>
                  <a:pt x="1077" y="348"/>
                  <a:pt x="1090" y="347"/>
                </a:cubicBezTo>
                <a:cubicBezTo>
                  <a:pt x="1124" y="345"/>
                  <a:pt x="1149" y="364"/>
                  <a:pt x="1159" y="396"/>
                </a:cubicBezTo>
                <a:cubicBezTo>
                  <a:pt x="1173" y="438"/>
                  <a:pt x="1163" y="498"/>
                  <a:pt x="1130" y="529"/>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pic>
        <p:nvPicPr>
          <p:cNvPr id="133" name="hand_blue_pen"/>
          <p:cNvPicPr>
            <a:picLocks noChangeAspect="1"/>
          </p:cNvPicPr>
          <p:nvPr/>
        </p:nvPicPr>
        <p:blipFill>
          <a:blip r:embed="rId5" cstate="print">
            <a:extLst>
              <a:ext uri="{BEBA8EAE-BF5A-486C-A8C5-ECC9F3942E4B}">
                <a14:imgProps xmlns:a14="http://schemas.microsoft.com/office/drawing/2010/main">
                  <a14:imgLayer r:embed="rId6">
                    <a14:imgEffect>
                      <a14:colorTemperature colorTemp="5300"/>
                    </a14:imgEffect>
                  </a14:imgLayer>
                </a14:imgProps>
              </a:ext>
              <a:ext uri="{28A0092B-C50C-407E-A947-70E740481C1C}">
                <a14:useLocalDpi xmlns:a14="http://schemas.microsoft.com/office/drawing/2010/main" val="0"/>
              </a:ext>
            </a:extLst>
          </a:blip>
          <a:stretch>
            <a:fillRect/>
          </a:stretch>
        </p:blipFill>
        <p:spPr>
          <a:xfrm>
            <a:off x="6704618" y="4155233"/>
            <a:ext cx="2229661" cy="2837751"/>
          </a:xfrm>
          <a:prstGeom prst="rect">
            <a:avLst/>
          </a:prstGeom>
        </p:spPr>
      </p:pic>
      <p:sp>
        <p:nvSpPr>
          <p:cNvPr id="134" name="TextBox 133"/>
          <p:cNvSpPr txBox="1"/>
          <p:nvPr/>
        </p:nvSpPr>
        <p:spPr>
          <a:xfrm rot="31567">
            <a:off x="3007294" y="3107128"/>
            <a:ext cx="1727383"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3600" dirty="0">
                <a:ln w="15875">
                  <a:noFill/>
                  <a:round/>
                </a:ln>
                <a:solidFill>
                  <a:srgbClr val="006699"/>
                </a:solidFill>
                <a:latin typeface="Gill Sans MT" panose="020B0502020104020203" pitchFamily="34" charset="0"/>
                <a:ea typeface="Chewy" panose="02000000000000000000" pitchFamily="2" charset="0"/>
              </a:rPr>
              <a:t>welfare</a:t>
            </a:r>
          </a:p>
        </p:txBody>
      </p:sp>
      <p:sp>
        <p:nvSpPr>
          <p:cNvPr id="135" name="TextBox 134"/>
          <p:cNvSpPr txBox="1"/>
          <p:nvPr/>
        </p:nvSpPr>
        <p:spPr>
          <a:xfrm rot="31567">
            <a:off x="3234529" y="2764395"/>
            <a:ext cx="1727383"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3600" dirty="0">
                <a:ln w="15875">
                  <a:noFill/>
                  <a:round/>
                </a:ln>
                <a:solidFill>
                  <a:srgbClr val="006699"/>
                </a:solidFill>
                <a:latin typeface="Gill Sans MT" panose="020B0502020104020203" pitchFamily="34" charset="0"/>
                <a:ea typeface="Chewy" panose="02000000000000000000" pitchFamily="2" charset="0"/>
              </a:rPr>
              <a:t>child</a:t>
            </a:r>
          </a:p>
        </p:txBody>
      </p:sp>
      <p:sp>
        <p:nvSpPr>
          <p:cNvPr id="136" name="TextBox 135"/>
          <p:cNvSpPr txBox="1"/>
          <p:nvPr/>
        </p:nvSpPr>
        <p:spPr>
          <a:xfrm rot="31567">
            <a:off x="5195010" y="2776043"/>
            <a:ext cx="1727383"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3600" dirty="0">
                <a:ln w="15875">
                  <a:noFill/>
                  <a:round/>
                </a:ln>
                <a:solidFill>
                  <a:srgbClr val="006699"/>
                </a:solidFill>
                <a:latin typeface="Gill Sans MT" panose="020B0502020104020203" pitchFamily="34" charset="0"/>
                <a:ea typeface="Chewy" panose="02000000000000000000" pitchFamily="2" charset="0"/>
              </a:rPr>
              <a:t>juvenile</a:t>
            </a:r>
          </a:p>
        </p:txBody>
      </p:sp>
      <p:sp>
        <p:nvSpPr>
          <p:cNvPr id="137" name="TextBox 136"/>
          <p:cNvSpPr txBox="1"/>
          <p:nvPr/>
        </p:nvSpPr>
        <p:spPr>
          <a:xfrm rot="31567">
            <a:off x="5164449" y="3107130"/>
            <a:ext cx="1727383" cy="646331"/>
          </a:xfrm>
          <a:prstGeom prst="rect">
            <a:avLst/>
          </a:prstGeom>
          <a:noFill/>
          <a:ln>
            <a:noFill/>
          </a:ln>
          <a:effectLst>
            <a:innerShdw blurRad="63500" dist="50800" dir="13500000">
              <a:prstClr val="black">
                <a:alpha val="50000"/>
              </a:prstClr>
            </a:innerShdw>
          </a:effectLst>
        </p:spPr>
        <p:txBody>
          <a:bodyPr wrap="square" rtlCol="0">
            <a:spAutoFit/>
          </a:bodyPr>
          <a:lstStyle/>
          <a:p>
            <a:pPr algn="ctr"/>
            <a:r>
              <a:rPr lang="en-US" sz="3600" dirty="0">
                <a:ln w="15875">
                  <a:noFill/>
                  <a:round/>
                </a:ln>
                <a:solidFill>
                  <a:srgbClr val="006699"/>
                </a:solidFill>
                <a:latin typeface="Gill Sans MT" panose="020B0502020104020203" pitchFamily="34" charset="0"/>
                <a:ea typeface="Chewy" panose="02000000000000000000" pitchFamily="2" charset="0"/>
              </a:rPr>
              <a:t>justice</a:t>
            </a:r>
          </a:p>
        </p:txBody>
      </p:sp>
      <p:sp>
        <p:nvSpPr>
          <p:cNvPr id="7" name="TextBox 6"/>
          <p:cNvSpPr txBox="1"/>
          <p:nvPr/>
        </p:nvSpPr>
        <p:spPr>
          <a:xfrm>
            <a:off x="118871" y="1136007"/>
            <a:ext cx="8951977" cy="984885"/>
          </a:xfrm>
          <a:prstGeom prst="rect">
            <a:avLst/>
          </a:prstGeom>
          <a:noFill/>
        </p:spPr>
        <p:txBody>
          <a:bodyPr wrap="square" rtlCol="0">
            <a:spAutoFit/>
          </a:bodyPr>
          <a:lstStyle/>
          <a:p>
            <a:r>
              <a:rPr lang="en-US" sz="2000" dirty="0">
                <a:latin typeface="Gill Sans MT" panose="020B0502020104020203" pitchFamily="34" charset="0"/>
              </a:rPr>
              <a:t>Children and youth who come into contact with both the child welfare and juvenile justice (delinquency) systems. </a:t>
            </a:r>
          </a:p>
          <a:p>
            <a:endParaRPr lang="en-US" dirty="0"/>
          </a:p>
        </p:txBody>
      </p:sp>
    </p:spTree>
    <p:extLst>
      <p:ext uri="{BB962C8B-B14F-4D97-AF65-F5344CB8AC3E}">
        <p14:creationId xmlns:p14="http://schemas.microsoft.com/office/powerpoint/2010/main" val="1637226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par>
                                <p:cTn id="10" presetID="21" presetClass="entr" presetSubtype="1" fill="hold" grpId="0" nodeType="withEffect">
                                  <p:stCondLst>
                                    <p:cond delay="1100"/>
                                  </p:stCondLst>
                                  <p:childTnLst>
                                    <p:set>
                                      <p:cBhvr>
                                        <p:cTn id="11" dur="1" fill="hold">
                                          <p:stCondLst>
                                            <p:cond delay="0"/>
                                          </p:stCondLst>
                                        </p:cTn>
                                        <p:tgtEl>
                                          <p:spTgt spid="130"/>
                                        </p:tgtEl>
                                        <p:attrNameLst>
                                          <p:attrName>style.visibility</p:attrName>
                                        </p:attrNameLst>
                                      </p:cBhvr>
                                      <p:to>
                                        <p:strVal val="visible"/>
                                      </p:to>
                                    </p:set>
                                    <p:animEffect transition="in" filter="wheel(1)">
                                      <p:cBhvr>
                                        <p:cTn id="12" dur="1300"/>
                                        <p:tgtEl>
                                          <p:spTgt spid="130"/>
                                        </p:tgtEl>
                                      </p:cBhvr>
                                    </p:animEffect>
                                  </p:childTnLst>
                                </p:cTn>
                              </p:par>
                              <p:par>
                                <p:cTn id="13" presetID="21" presetClass="entr" presetSubtype="1" fill="hold" grpId="0" nodeType="withEffect">
                                  <p:stCondLst>
                                    <p:cond delay="2100"/>
                                  </p:stCondLst>
                                  <p:childTnLst>
                                    <p:set>
                                      <p:cBhvr>
                                        <p:cTn id="14" dur="1" fill="hold">
                                          <p:stCondLst>
                                            <p:cond delay="0"/>
                                          </p:stCondLst>
                                        </p:cTn>
                                        <p:tgtEl>
                                          <p:spTgt spid="131"/>
                                        </p:tgtEl>
                                        <p:attrNameLst>
                                          <p:attrName>style.visibility</p:attrName>
                                        </p:attrNameLst>
                                      </p:cBhvr>
                                      <p:to>
                                        <p:strVal val="visible"/>
                                      </p:to>
                                    </p:set>
                                    <p:animEffect transition="in" filter="wheel(1)">
                                      <p:cBhvr>
                                        <p:cTn id="15" dur="1300"/>
                                        <p:tgtEl>
                                          <p:spTgt spid="131"/>
                                        </p:tgtEl>
                                      </p:cBhvr>
                                    </p:animEffect>
                                  </p:childTnLst>
                                </p:cTn>
                              </p:par>
                              <p:par>
                                <p:cTn id="16" presetID="10" presetClass="entr" presetSubtype="0" fill="hold" nodeType="withEffect">
                                  <p:stCondLst>
                                    <p:cond delay="300"/>
                                  </p:stCondLst>
                                  <p:childTnLst>
                                    <p:set>
                                      <p:cBhvr>
                                        <p:cTn id="17" dur="1" fill="hold">
                                          <p:stCondLst>
                                            <p:cond delay="0"/>
                                          </p:stCondLst>
                                        </p:cTn>
                                        <p:tgtEl>
                                          <p:spTgt spid="132"/>
                                        </p:tgtEl>
                                        <p:attrNameLst>
                                          <p:attrName>style.visibility</p:attrName>
                                        </p:attrNameLst>
                                      </p:cBhvr>
                                      <p:to>
                                        <p:strVal val="visible"/>
                                      </p:to>
                                    </p:set>
                                    <p:animEffect transition="in" filter="fade">
                                      <p:cBhvr>
                                        <p:cTn id="18" dur="800"/>
                                        <p:tgtEl>
                                          <p:spTgt spid="132"/>
                                        </p:tgtEl>
                                      </p:cBhvr>
                                    </p:animEffect>
                                  </p:childTnLst>
                                </p:cTn>
                              </p:par>
                              <p:par>
                                <p:cTn id="19" presetID="10" presetClass="entr" presetSubtype="0" fill="hold" nodeType="withEffect">
                                  <p:stCondLst>
                                    <p:cond delay="3200"/>
                                  </p:stCondLst>
                                  <p:childTnLst>
                                    <p:set>
                                      <p:cBhvr>
                                        <p:cTn id="20" dur="1" fill="hold">
                                          <p:stCondLst>
                                            <p:cond delay="0"/>
                                          </p:stCondLst>
                                        </p:cTn>
                                        <p:tgtEl>
                                          <p:spTgt spid="133"/>
                                        </p:tgtEl>
                                        <p:attrNameLst>
                                          <p:attrName>style.visibility</p:attrName>
                                        </p:attrNameLst>
                                      </p:cBhvr>
                                      <p:to>
                                        <p:strVal val="visible"/>
                                      </p:to>
                                    </p:set>
                                    <p:animEffect transition="in" filter="fade">
                                      <p:cBhvr>
                                        <p:cTn id="21" dur="800"/>
                                        <p:tgtEl>
                                          <p:spTgt spid="133"/>
                                        </p:tgtEl>
                                      </p:cBhvr>
                                    </p:animEffect>
                                  </p:childTnLst>
                                </p:cTn>
                              </p:par>
                              <p:par>
                                <p:cTn id="22" presetID="22" presetClass="entr" presetSubtype="8" fill="hold" grpId="0" nodeType="withEffect">
                                  <p:stCondLst>
                                    <p:cond delay="3200"/>
                                  </p:stCondLst>
                                  <p:childTnLst>
                                    <p:set>
                                      <p:cBhvr>
                                        <p:cTn id="23" dur="1" fill="hold">
                                          <p:stCondLst>
                                            <p:cond delay="0"/>
                                          </p:stCondLst>
                                        </p:cTn>
                                        <p:tgtEl>
                                          <p:spTgt spid="134"/>
                                        </p:tgtEl>
                                        <p:attrNameLst>
                                          <p:attrName>style.visibility</p:attrName>
                                        </p:attrNameLst>
                                      </p:cBhvr>
                                      <p:to>
                                        <p:strVal val="visible"/>
                                      </p:to>
                                    </p:set>
                                    <p:animEffect transition="in" filter="wipe(left)">
                                      <p:cBhvr>
                                        <p:cTn id="24" dur="800"/>
                                        <p:tgtEl>
                                          <p:spTgt spid="134"/>
                                        </p:tgtEl>
                                      </p:cBhvr>
                                    </p:animEffect>
                                  </p:childTnLst>
                                </p:cTn>
                              </p:par>
                              <p:par>
                                <p:cTn id="25" presetID="22" presetClass="entr" presetSubtype="8" fill="hold" grpId="0" nodeType="withEffect">
                                  <p:stCondLst>
                                    <p:cond delay="3200"/>
                                  </p:stCondLst>
                                  <p:childTnLst>
                                    <p:set>
                                      <p:cBhvr>
                                        <p:cTn id="26" dur="1" fill="hold">
                                          <p:stCondLst>
                                            <p:cond delay="0"/>
                                          </p:stCondLst>
                                        </p:cTn>
                                        <p:tgtEl>
                                          <p:spTgt spid="135"/>
                                        </p:tgtEl>
                                        <p:attrNameLst>
                                          <p:attrName>style.visibility</p:attrName>
                                        </p:attrNameLst>
                                      </p:cBhvr>
                                      <p:to>
                                        <p:strVal val="visible"/>
                                      </p:to>
                                    </p:set>
                                    <p:animEffect transition="in" filter="wipe(left)">
                                      <p:cBhvr>
                                        <p:cTn id="27" dur="800"/>
                                        <p:tgtEl>
                                          <p:spTgt spid="135"/>
                                        </p:tgtEl>
                                      </p:cBhvr>
                                    </p:animEffect>
                                  </p:childTnLst>
                                </p:cTn>
                              </p:par>
                              <p:par>
                                <p:cTn id="28" presetID="22" presetClass="entr" presetSubtype="8" fill="hold" grpId="0" nodeType="withEffect">
                                  <p:stCondLst>
                                    <p:cond delay="3200"/>
                                  </p:stCondLst>
                                  <p:childTnLst>
                                    <p:set>
                                      <p:cBhvr>
                                        <p:cTn id="29" dur="1" fill="hold">
                                          <p:stCondLst>
                                            <p:cond delay="0"/>
                                          </p:stCondLst>
                                        </p:cTn>
                                        <p:tgtEl>
                                          <p:spTgt spid="136"/>
                                        </p:tgtEl>
                                        <p:attrNameLst>
                                          <p:attrName>style.visibility</p:attrName>
                                        </p:attrNameLst>
                                      </p:cBhvr>
                                      <p:to>
                                        <p:strVal val="visible"/>
                                      </p:to>
                                    </p:set>
                                    <p:animEffect transition="in" filter="wipe(left)">
                                      <p:cBhvr>
                                        <p:cTn id="30" dur="800"/>
                                        <p:tgtEl>
                                          <p:spTgt spid="136"/>
                                        </p:tgtEl>
                                      </p:cBhvr>
                                    </p:animEffect>
                                  </p:childTnLst>
                                </p:cTn>
                              </p:par>
                              <p:par>
                                <p:cTn id="31" presetID="22" presetClass="entr" presetSubtype="8" fill="hold" grpId="0" nodeType="withEffect">
                                  <p:stCondLst>
                                    <p:cond delay="3200"/>
                                  </p:stCondLst>
                                  <p:childTnLst>
                                    <p:set>
                                      <p:cBhvr>
                                        <p:cTn id="32" dur="1" fill="hold">
                                          <p:stCondLst>
                                            <p:cond delay="0"/>
                                          </p:stCondLst>
                                        </p:cTn>
                                        <p:tgtEl>
                                          <p:spTgt spid="137"/>
                                        </p:tgtEl>
                                        <p:attrNameLst>
                                          <p:attrName>style.visibility</p:attrName>
                                        </p:attrNameLst>
                                      </p:cBhvr>
                                      <p:to>
                                        <p:strVal val="visible"/>
                                      </p:to>
                                    </p:set>
                                    <p:animEffect transition="in" filter="wipe(left)">
                                      <p:cBhvr>
                                        <p:cTn id="33" dur="800"/>
                                        <p:tgtEl>
                                          <p:spTgt spid="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 grpId="0" animBg="1"/>
      <p:bldP spid="131" grpId="0" animBg="1"/>
      <p:bldP spid="134" grpId="0"/>
      <p:bldP spid="135" grpId="0"/>
      <p:bldP spid="136" grpId="0"/>
      <p:bldP spid="137"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400977" y="93334"/>
            <a:ext cx="10823713" cy="1667286"/>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155666" y="926977"/>
            <a:ext cx="9144000" cy="576254"/>
          </a:xfrm>
        </p:spPr>
        <p:txBody>
          <a:bodyPr>
            <a:noAutofit/>
          </a:bodyPr>
          <a:lstStyle/>
          <a:p>
            <a:r>
              <a:rPr lang="en-US" sz="4800" dirty="0" smtClean="0">
                <a:solidFill>
                  <a:schemeClr val="bg1"/>
                </a:solidFill>
              </a:rPr>
              <a:t>Goals of the FCE Meetings</a:t>
            </a:r>
            <a:r>
              <a:rPr lang="en-US" sz="7200" dirty="0">
                <a:solidFill>
                  <a:schemeClr val="bg1"/>
                </a:solidFill>
              </a:rPr>
              <a:t/>
            </a:r>
            <a:br>
              <a:rPr lang="en-US" sz="7200" dirty="0">
                <a:solidFill>
                  <a:schemeClr val="bg1"/>
                </a:solidFill>
              </a:rPr>
            </a:br>
            <a:endParaRPr lang="en-US" sz="2400" dirty="0">
              <a:solidFill>
                <a:schemeClr val="bg1"/>
              </a:solidFill>
              <a:latin typeface="+mn-lt"/>
            </a:endParaRPr>
          </a:p>
        </p:txBody>
      </p:sp>
      <p:sp>
        <p:nvSpPr>
          <p:cNvPr id="6" name="Content Placeholder 2">
            <a:extLst>
              <a:ext uri="{FF2B5EF4-FFF2-40B4-BE49-F238E27FC236}">
                <a16:creationId xmlns:a16="http://schemas.microsoft.com/office/drawing/2014/main" id="{FA82527A-A8D9-45F2-B628-0AB7877DB324}"/>
              </a:ext>
            </a:extLst>
          </p:cNvPr>
          <p:cNvSpPr txBox="1">
            <a:spLocks/>
          </p:cNvSpPr>
          <p:nvPr/>
        </p:nvSpPr>
        <p:spPr>
          <a:xfrm>
            <a:off x="1905000" y="1760621"/>
            <a:ext cx="7003867" cy="4668754"/>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lvl="0" indent="-342900" algn="l">
              <a:buFont typeface="Arial" panose="020B0604020202020204" pitchFamily="34" charset="0"/>
              <a:buChar char="•"/>
            </a:pPr>
            <a:r>
              <a:rPr lang="en-US" sz="2000" dirty="0"/>
              <a:t>Determine if placement of the child outside </a:t>
            </a:r>
            <a:r>
              <a:rPr lang="en-US" sz="2000" dirty="0" smtClean="0"/>
              <a:t>the home </a:t>
            </a:r>
            <a:r>
              <a:rPr lang="en-US" sz="2000" dirty="0"/>
              <a:t>is necessary and/or appropriate</a:t>
            </a:r>
            <a:endParaRPr lang="en-US" sz="2000" b="1" dirty="0"/>
          </a:p>
          <a:p>
            <a:pPr marL="342900" lvl="0" indent="-342900" algn="l">
              <a:buFont typeface="Arial" panose="020B0604020202020204" pitchFamily="34" charset="0"/>
              <a:buChar char="•"/>
            </a:pPr>
            <a:r>
              <a:rPr lang="en-US" sz="2000" dirty="0"/>
              <a:t>Engaging families and youth in services to avoid further involvement or deepening their involvement in the Juvenile Court system</a:t>
            </a:r>
            <a:endParaRPr lang="en-US" sz="2000" b="1" dirty="0"/>
          </a:p>
          <a:p>
            <a:pPr marL="342900" lvl="0" indent="-342900" algn="l">
              <a:buFont typeface="Arial" panose="020B0604020202020204" pitchFamily="34" charset="0"/>
              <a:buChar char="•"/>
            </a:pPr>
            <a:r>
              <a:rPr lang="en-US" sz="2000" dirty="0"/>
              <a:t>To jointly assess the risk, needs and strengths of the family</a:t>
            </a:r>
            <a:endParaRPr lang="en-US" sz="2000" b="1" dirty="0"/>
          </a:p>
          <a:p>
            <a:pPr marL="342900" lvl="0" indent="-342900" algn="l">
              <a:buFont typeface="Arial" panose="020B0604020202020204" pitchFamily="34" charset="0"/>
              <a:buChar char="•"/>
            </a:pPr>
            <a:r>
              <a:rPr lang="en-US" sz="2000" dirty="0"/>
              <a:t>To assure the  team members adopt a trauma-informed response to youth and family, including consideration of trauma-specific treatment if appropriate</a:t>
            </a:r>
            <a:endParaRPr lang="en-US" sz="2000" b="1" dirty="0"/>
          </a:p>
          <a:p>
            <a:pPr marL="342900" lvl="0" indent="-342900" algn="l">
              <a:buFont typeface="Arial" panose="020B0604020202020204" pitchFamily="34" charset="0"/>
              <a:buChar char="•"/>
            </a:pPr>
            <a:r>
              <a:rPr lang="en-US" sz="2000" dirty="0"/>
              <a:t>Determine roles and responsibilities to accomplish and support the completion of a jointly developed plan.</a:t>
            </a:r>
            <a:endParaRPr lang="en-US" sz="2000" b="1" dirty="0"/>
          </a:p>
          <a:p>
            <a:pPr marL="342900" lvl="0" indent="-342900" algn="l">
              <a:buFont typeface="Arial" panose="020B0604020202020204" pitchFamily="34" charset="0"/>
              <a:buChar char="•"/>
            </a:pPr>
            <a:r>
              <a:rPr lang="en-US" sz="2000" dirty="0"/>
              <a:t>Plan for follow up meetings (this could be meetings that are already in place by the agencies working with the family) to check on the status of the case plan.</a:t>
            </a:r>
          </a:p>
          <a:p>
            <a:pPr algn="l"/>
            <a:endParaRPr lang="en-US" sz="22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666" y="1215104"/>
            <a:ext cx="2379898" cy="4826281"/>
          </a:xfrm>
          <a:prstGeom prst="rect">
            <a:avLst/>
          </a:prstGeom>
        </p:spPr>
      </p:pic>
    </p:spTree>
    <p:extLst>
      <p:ext uri="{BB962C8B-B14F-4D97-AF65-F5344CB8AC3E}">
        <p14:creationId xmlns:p14="http://schemas.microsoft.com/office/powerpoint/2010/main" val="56380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257245" y="121691"/>
            <a:ext cx="10985495" cy="1933866"/>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2058362" y="1088624"/>
            <a:ext cx="6192503" cy="576254"/>
          </a:xfrm>
        </p:spPr>
        <p:txBody>
          <a:bodyPr>
            <a:noAutofit/>
          </a:bodyPr>
          <a:lstStyle/>
          <a:p>
            <a:r>
              <a:rPr lang="en-US" sz="4000" dirty="0">
                <a:solidFill>
                  <a:schemeClr val="bg1"/>
                </a:solidFill>
              </a:rPr>
              <a:t>Suggested list of who should be invited to </a:t>
            </a:r>
            <a:r>
              <a:rPr lang="en-US" sz="4000" dirty="0" smtClean="0">
                <a:solidFill>
                  <a:schemeClr val="bg1"/>
                </a:solidFill>
              </a:rPr>
              <a:t>an FCE</a:t>
            </a:r>
            <a:endParaRPr lang="en-US" sz="4000" dirty="0">
              <a:solidFill>
                <a:schemeClr val="bg1"/>
              </a:solidFill>
              <a:latin typeface="+mn-lt"/>
            </a:endParaRPr>
          </a:p>
        </p:txBody>
      </p:sp>
      <p:sp>
        <p:nvSpPr>
          <p:cNvPr id="6" name="Content Placeholder 2">
            <a:extLst>
              <a:ext uri="{FF2B5EF4-FFF2-40B4-BE49-F238E27FC236}">
                <a16:creationId xmlns:a16="http://schemas.microsoft.com/office/drawing/2014/main" id="{FA82527A-A8D9-45F2-B628-0AB7877DB324}"/>
              </a:ext>
            </a:extLst>
          </p:cNvPr>
          <p:cNvSpPr txBox="1">
            <a:spLocks/>
          </p:cNvSpPr>
          <p:nvPr/>
        </p:nvSpPr>
        <p:spPr>
          <a:xfrm>
            <a:off x="334930" y="2438615"/>
            <a:ext cx="6128611" cy="2795577"/>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just"/>
            <a:r>
              <a:rPr lang="en-US" dirty="0"/>
              <a:t>	</a:t>
            </a:r>
            <a:r>
              <a:rPr lang="en-US" dirty="0" smtClean="0"/>
              <a:t>FCE</a:t>
            </a:r>
            <a:r>
              <a:rPr lang="en-US" dirty="0" smtClean="0"/>
              <a:t>s </a:t>
            </a:r>
            <a:r>
              <a:rPr lang="en-US" dirty="0"/>
              <a:t>are family driven. If a parent(s) objects to the attendance of any potential participant other than </a:t>
            </a:r>
            <a:r>
              <a:rPr lang="en-US" dirty="0" smtClean="0"/>
              <a:t>Zone worker and/or </a:t>
            </a:r>
            <a:r>
              <a:rPr lang="en-US" dirty="0"/>
              <a:t>Juvenile Court staff, the referring worker and/or facilitator will discuss with the parent(s) the advantage of the participant’s presence in the process. If the parent(s) continues to object, then the parents’ wishes should be honored.</a:t>
            </a:r>
          </a:p>
        </p:txBody>
      </p:sp>
      <p:pic>
        <p:nvPicPr>
          <p:cNvPr id="2" name="Picture 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119022" y="121690"/>
            <a:ext cx="2628306" cy="287669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3541" y="1376751"/>
            <a:ext cx="3068608" cy="4673214"/>
          </a:xfrm>
          <a:prstGeom prst="rect">
            <a:avLst/>
          </a:prstGeom>
        </p:spPr>
      </p:pic>
      <p:sp>
        <p:nvSpPr>
          <p:cNvPr id="4" name="Rectangle 3"/>
          <p:cNvSpPr/>
          <p:nvPr/>
        </p:nvSpPr>
        <p:spPr>
          <a:xfrm>
            <a:off x="3577567" y="5691275"/>
            <a:ext cx="3729681" cy="923330"/>
          </a:xfrm>
          <a:prstGeom prst="rect">
            <a:avLst/>
          </a:prstGeom>
        </p:spPr>
        <p:txBody>
          <a:bodyPr wrap="square">
            <a:spAutoFit/>
          </a:bodyPr>
          <a:lstStyle/>
          <a:p>
            <a:pPr lvl="0" algn="ctr"/>
            <a:r>
              <a:rPr lang="en-US" dirty="0"/>
              <a:t>They are the expert on the family’s </a:t>
            </a:r>
          </a:p>
          <a:p>
            <a:pPr lvl="0" algn="ctr"/>
            <a:r>
              <a:rPr lang="en-US" dirty="0"/>
              <a:t>needs and strengths. Presence </a:t>
            </a:r>
          </a:p>
          <a:p>
            <a:pPr lvl="0" algn="ctr"/>
            <a:r>
              <a:rPr lang="en-US" dirty="0"/>
              <a:t>and involvement is essential.</a:t>
            </a:r>
          </a:p>
        </p:txBody>
      </p:sp>
      <p:sp>
        <p:nvSpPr>
          <p:cNvPr id="7" name="Rectangle 6"/>
          <p:cNvSpPr/>
          <p:nvPr/>
        </p:nvSpPr>
        <p:spPr>
          <a:xfrm>
            <a:off x="816358" y="5169907"/>
            <a:ext cx="5233402" cy="1569660"/>
          </a:xfrm>
          <a:prstGeom prst="rect">
            <a:avLst/>
          </a:prstGeom>
        </p:spPr>
        <p:txBody>
          <a:bodyPr wrap="square">
            <a:spAutoFit/>
          </a:bodyPr>
          <a:lstStyle/>
          <a:p>
            <a:pPr lvl="0"/>
            <a:r>
              <a:rPr lang="en-US" sz="2400" b="1" dirty="0"/>
              <a:t>Parent(s) and/or legal guardians</a:t>
            </a:r>
          </a:p>
          <a:p>
            <a:pPr lvl="0"/>
            <a:r>
              <a:rPr lang="en-US" sz="2400" dirty="0"/>
              <a:t>	Mother</a:t>
            </a:r>
          </a:p>
          <a:p>
            <a:pPr lvl="0"/>
            <a:r>
              <a:rPr lang="en-US" sz="2400" dirty="0"/>
              <a:t>	Father</a:t>
            </a:r>
          </a:p>
          <a:p>
            <a:pPr lvl="0"/>
            <a:r>
              <a:rPr lang="en-US" sz="2400" dirty="0"/>
              <a:t>	Step-Parent</a:t>
            </a:r>
          </a:p>
        </p:txBody>
      </p:sp>
    </p:spTree>
    <p:extLst>
      <p:ext uri="{BB962C8B-B14F-4D97-AF65-F5344CB8AC3E}">
        <p14:creationId xmlns:p14="http://schemas.microsoft.com/office/powerpoint/2010/main" val="208564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1" name="form"/>
          <p:cNvSpPr>
            <a:spLocks noEditPoints="1"/>
          </p:cNvSpPr>
          <p:nvPr/>
        </p:nvSpPr>
        <p:spPr bwMode="auto">
          <a:xfrm rot="10800000">
            <a:off x="5837399" y="3651598"/>
            <a:ext cx="3602283" cy="3191234"/>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2" name="Rectangle 1"/>
          <p:cNvSpPr/>
          <p:nvPr/>
        </p:nvSpPr>
        <p:spPr>
          <a:xfrm>
            <a:off x="379077" y="1322726"/>
            <a:ext cx="8552271" cy="5447645"/>
          </a:xfrm>
          <a:prstGeom prst="rect">
            <a:avLst/>
          </a:prstGeom>
        </p:spPr>
        <p:txBody>
          <a:bodyPr wrap="square">
            <a:spAutoFit/>
          </a:bodyPr>
          <a:lstStyle/>
          <a:p>
            <a:pPr lvl="0"/>
            <a:r>
              <a:rPr lang="en-US" sz="2400" dirty="0"/>
              <a:t>Child(</a:t>
            </a:r>
            <a:r>
              <a:rPr lang="en-US" sz="2400" dirty="0" err="1"/>
              <a:t>ren</a:t>
            </a:r>
            <a:r>
              <a:rPr lang="en-US" sz="2400" dirty="0"/>
              <a:t>) </a:t>
            </a:r>
          </a:p>
          <a:p>
            <a:pPr lvl="1"/>
            <a:r>
              <a:rPr lang="en-US" sz="2000" dirty="0"/>
              <a:t>~Over the age of 12 and developmentally appropriate.</a:t>
            </a:r>
          </a:p>
          <a:p>
            <a:pPr lvl="1"/>
            <a:r>
              <a:rPr lang="en-US" sz="2000" dirty="0"/>
              <a:t>~Under the age of 12 should be considered on a case-by-case basis</a:t>
            </a:r>
          </a:p>
          <a:p>
            <a:pPr lvl="1"/>
            <a:r>
              <a:rPr lang="en-US" sz="2000" dirty="0"/>
              <a:t>~If the child(</a:t>
            </a:r>
            <a:r>
              <a:rPr lang="en-US" sz="2000" dirty="0" err="1"/>
              <a:t>ren</a:t>
            </a:r>
            <a:r>
              <a:rPr lang="en-US" sz="2000" dirty="0"/>
              <a:t>) are not able to attend, the referring worker/facilitator can</a:t>
            </a:r>
          </a:p>
          <a:p>
            <a:pPr lvl="1"/>
            <a:r>
              <a:rPr lang="en-US" sz="2000" dirty="0"/>
              <a:t>	obtain the child(</a:t>
            </a:r>
            <a:r>
              <a:rPr lang="en-US" sz="2000" dirty="0" err="1"/>
              <a:t>ren</a:t>
            </a:r>
            <a:r>
              <a:rPr lang="en-US" sz="2000" dirty="0"/>
              <a:t>)’s view prior to the MDT.</a:t>
            </a:r>
          </a:p>
          <a:p>
            <a:pPr lvl="0"/>
            <a:r>
              <a:rPr lang="en-US" sz="2400" dirty="0"/>
              <a:t>Current Caregivers and Kin Providers</a:t>
            </a:r>
          </a:p>
          <a:p>
            <a:pPr lvl="1"/>
            <a:r>
              <a:rPr lang="en-US" sz="2000" u="sng" dirty="0"/>
              <a:t>Key team members who assist in providing information regarding:</a:t>
            </a:r>
          </a:p>
          <a:p>
            <a:pPr lvl="2"/>
            <a:r>
              <a:rPr lang="en-US" sz="2000" dirty="0"/>
              <a:t>~Child(</a:t>
            </a:r>
            <a:r>
              <a:rPr lang="en-US" sz="2000" dirty="0" err="1"/>
              <a:t>ren</a:t>
            </a:r>
            <a:r>
              <a:rPr lang="en-US" sz="2000" dirty="0"/>
              <a:t>)’s adjustment</a:t>
            </a:r>
          </a:p>
          <a:p>
            <a:pPr lvl="2"/>
            <a:r>
              <a:rPr lang="en-US" sz="2000" dirty="0"/>
              <a:t>~Progress</a:t>
            </a:r>
          </a:p>
          <a:p>
            <a:pPr lvl="2"/>
            <a:r>
              <a:rPr lang="en-US" sz="2000" dirty="0"/>
              <a:t>~Needs</a:t>
            </a:r>
          </a:p>
          <a:p>
            <a:pPr lvl="2"/>
            <a:r>
              <a:rPr lang="en-US" sz="2000" dirty="0"/>
              <a:t>~Discuss placement ideas</a:t>
            </a:r>
          </a:p>
          <a:p>
            <a:pPr lvl="1"/>
            <a:r>
              <a:rPr lang="en-US" sz="2000" dirty="0"/>
              <a:t>Mother</a:t>
            </a:r>
          </a:p>
          <a:p>
            <a:pPr lvl="1"/>
            <a:r>
              <a:rPr lang="en-US" sz="2000" dirty="0"/>
              <a:t>Father</a:t>
            </a:r>
          </a:p>
          <a:p>
            <a:pPr lvl="1"/>
            <a:r>
              <a:rPr lang="en-US" sz="2000" dirty="0"/>
              <a:t>Step-Parent</a:t>
            </a:r>
          </a:p>
          <a:p>
            <a:pPr lvl="1"/>
            <a:r>
              <a:rPr lang="en-US" sz="2000" dirty="0"/>
              <a:t>Sibling(s)</a:t>
            </a:r>
          </a:p>
          <a:p>
            <a:pPr lvl="1"/>
            <a:r>
              <a:rPr lang="en-US" sz="2000" dirty="0"/>
              <a:t>Grandparents (Maternal and Paternal)</a:t>
            </a:r>
          </a:p>
          <a:p>
            <a:pPr lvl="1"/>
            <a:r>
              <a:rPr lang="en-US" sz="2000" dirty="0"/>
              <a:t>Aunts, Uncles and Cousins (Maternal and Paternal)</a:t>
            </a:r>
          </a:p>
        </p:txBody>
      </p:sp>
      <p:pic>
        <p:nvPicPr>
          <p:cNvPr id="4" name="Picture 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329266" y="4045213"/>
            <a:ext cx="2005645" cy="2917301"/>
          </a:xfrm>
          <a:prstGeom prst="rect">
            <a:avLst/>
          </a:prstGeom>
        </p:spPr>
      </p:pic>
      <p:pic>
        <p:nvPicPr>
          <p:cNvPr id="48" name="Hand Black Marker" hidden="1"/>
          <p:cNvPicPr>
            <a:picLocks noChangeAspect="1"/>
          </p:cNvPicPr>
          <p:nvPr/>
        </p:nvPicPr>
        <p:blipFill rotWithShape="1">
          <a:blip r:embed="rId4"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pic>
        <p:nvPicPr>
          <p:cNvPr id="3" name="Picture 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837401" y="3740849"/>
            <a:ext cx="2717972" cy="3221665"/>
          </a:xfrm>
          <a:prstGeom prst="rect">
            <a:avLst/>
          </a:prstGeom>
        </p:spPr>
      </p:pic>
      <p:sp>
        <p:nvSpPr>
          <p:cNvPr id="154" name="form"/>
          <p:cNvSpPr>
            <a:spLocks noEditPoints="1"/>
          </p:cNvSpPr>
          <p:nvPr/>
        </p:nvSpPr>
        <p:spPr bwMode="auto">
          <a:xfrm rot="10800000">
            <a:off x="-614844" y="203453"/>
            <a:ext cx="10823713" cy="1278007"/>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0" y="554329"/>
            <a:ext cx="9144000" cy="576254"/>
          </a:xfrm>
        </p:spPr>
        <p:txBody>
          <a:bodyPr>
            <a:noAutofit/>
          </a:bodyPr>
          <a:lstStyle/>
          <a:p>
            <a:r>
              <a:rPr lang="en-US" sz="3500" dirty="0">
                <a:solidFill>
                  <a:schemeClr val="bg1"/>
                </a:solidFill>
                <a:latin typeface="+mn-lt"/>
              </a:rPr>
              <a:t>Suggested List for </a:t>
            </a:r>
            <a:r>
              <a:rPr lang="en-US" sz="3500" dirty="0" smtClean="0">
                <a:solidFill>
                  <a:schemeClr val="bg1"/>
                </a:solidFill>
                <a:latin typeface="+mn-lt"/>
              </a:rPr>
              <a:t>FCE</a:t>
            </a:r>
            <a:r>
              <a:rPr lang="en-US" sz="3500" dirty="0" smtClean="0">
                <a:solidFill>
                  <a:schemeClr val="bg1"/>
                </a:solidFill>
                <a:latin typeface="+mn-lt"/>
              </a:rPr>
              <a:t> </a:t>
            </a:r>
            <a:r>
              <a:rPr lang="en-US" sz="3500" dirty="0">
                <a:solidFill>
                  <a:schemeClr val="bg1"/>
                </a:solidFill>
                <a:latin typeface="+mn-lt"/>
              </a:rPr>
              <a:t>Attendee's </a:t>
            </a:r>
            <a:r>
              <a:rPr lang="en-US" sz="2800" dirty="0">
                <a:solidFill>
                  <a:schemeClr val="bg1"/>
                </a:solidFill>
                <a:latin typeface="+mn-lt"/>
              </a:rPr>
              <a:t>continued…</a:t>
            </a:r>
            <a:endParaRPr lang="en-US" sz="3500" dirty="0">
              <a:solidFill>
                <a:schemeClr val="bg1"/>
              </a:solidFill>
              <a:latin typeface="+mn-lt"/>
            </a:endParaRPr>
          </a:p>
        </p:txBody>
      </p:sp>
      <p:sp>
        <p:nvSpPr>
          <p:cNvPr id="6" name="Content Placeholder 2">
            <a:extLst>
              <a:ext uri="{FF2B5EF4-FFF2-40B4-BE49-F238E27FC236}">
                <a16:creationId xmlns:a16="http://schemas.microsoft.com/office/drawing/2014/main" id="{FA82527A-A8D9-45F2-B628-0AB7877DB324}"/>
              </a:ext>
            </a:extLst>
          </p:cNvPr>
          <p:cNvSpPr txBox="1">
            <a:spLocks/>
          </p:cNvSpPr>
          <p:nvPr/>
        </p:nvSpPr>
        <p:spPr>
          <a:xfrm>
            <a:off x="602361" y="2732127"/>
            <a:ext cx="7729728" cy="31019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983070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0" y="1134015"/>
            <a:ext cx="6853475" cy="1869352"/>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311525" y="1603750"/>
            <a:ext cx="5567881" cy="576254"/>
          </a:xfrm>
        </p:spPr>
        <p:txBody>
          <a:bodyPr>
            <a:noAutofit/>
          </a:bodyPr>
          <a:lstStyle/>
          <a:p>
            <a:r>
              <a:rPr lang="en-US" sz="4000" dirty="0">
                <a:solidFill>
                  <a:schemeClr val="bg1"/>
                </a:solidFill>
                <a:latin typeface="+mn-lt"/>
              </a:rPr>
              <a:t>Suggested List for </a:t>
            </a:r>
            <a:r>
              <a:rPr lang="en-US" sz="4000" dirty="0" smtClean="0">
                <a:solidFill>
                  <a:schemeClr val="bg1"/>
                </a:solidFill>
                <a:latin typeface="+mn-lt"/>
              </a:rPr>
              <a:t>FCE</a:t>
            </a:r>
            <a:endParaRPr lang="en-US" sz="4000" dirty="0">
              <a:solidFill>
                <a:schemeClr val="bg1"/>
              </a:solidFill>
              <a:latin typeface="+mn-lt"/>
            </a:endParaRPr>
          </a:p>
        </p:txBody>
      </p:sp>
      <p:sp>
        <p:nvSpPr>
          <p:cNvPr id="6" name="Content Placeholder 2">
            <a:extLst>
              <a:ext uri="{FF2B5EF4-FFF2-40B4-BE49-F238E27FC236}">
                <a16:creationId xmlns:a16="http://schemas.microsoft.com/office/drawing/2014/main" id="{FA82527A-A8D9-45F2-B628-0AB7877DB324}"/>
              </a:ext>
            </a:extLst>
          </p:cNvPr>
          <p:cNvSpPr txBox="1">
            <a:spLocks/>
          </p:cNvSpPr>
          <p:nvPr/>
        </p:nvSpPr>
        <p:spPr>
          <a:xfrm>
            <a:off x="602361" y="2732127"/>
            <a:ext cx="7729728" cy="31019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p:txBody>
      </p:sp>
      <p:sp>
        <p:nvSpPr>
          <p:cNvPr id="2" name="Rectangle 1"/>
          <p:cNvSpPr/>
          <p:nvPr/>
        </p:nvSpPr>
        <p:spPr>
          <a:xfrm>
            <a:off x="311525" y="3003367"/>
            <a:ext cx="8438147" cy="3508653"/>
          </a:xfrm>
          <a:prstGeom prst="rect">
            <a:avLst/>
          </a:prstGeom>
        </p:spPr>
        <p:txBody>
          <a:bodyPr wrap="square">
            <a:spAutoFit/>
          </a:bodyPr>
          <a:lstStyle/>
          <a:p>
            <a:pPr lvl="0"/>
            <a:r>
              <a:rPr lang="en-US" sz="2400" dirty="0"/>
              <a:t>Extended Family and Non-Relative Supports</a:t>
            </a:r>
          </a:p>
          <a:p>
            <a:pPr lvl="1"/>
            <a:r>
              <a:rPr lang="en-US" sz="2000" dirty="0"/>
              <a:t>~Identified by parent(s) or referring worker to provide support, assistance 	or resources to the child(</a:t>
            </a:r>
            <a:r>
              <a:rPr lang="en-US" sz="2000" dirty="0" err="1"/>
              <a:t>ren</a:t>
            </a:r>
            <a:r>
              <a:rPr lang="en-US" sz="2000" dirty="0"/>
              <a:t>) and/or parent(s)</a:t>
            </a:r>
          </a:p>
          <a:p>
            <a:pPr lvl="1"/>
            <a:r>
              <a:rPr lang="en-US" sz="2000" dirty="0"/>
              <a:t>~Participate in developing ideas and reaching a placement decision</a:t>
            </a:r>
          </a:p>
          <a:p>
            <a:pPr lvl="0"/>
            <a:endParaRPr lang="en-US" sz="1400" dirty="0"/>
          </a:p>
          <a:p>
            <a:pPr lvl="0"/>
            <a:r>
              <a:rPr lang="en-US" sz="2400" dirty="0"/>
              <a:t>Community Resource Representatives</a:t>
            </a:r>
          </a:p>
          <a:p>
            <a:pPr lvl="1"/>
            <a:r>
              <a:rPr lang="en-US" sz="2000" dirty="0"/>
              <a:t>~Defined as a member of the family’s ‘community’ whether based on 	neighborhood, ethnicity, religion or other natural connection</a:t>
            </a:r>
          </a:p>
          <a:p>
            <a:pPr lvl="1"/>
            <a:r>
              <a:rPr lang="en-US" sz="2000" dirty="0"/>
              <a:t>~Identified by referral worker and/or parent(s) based on an existing 	partnership, to provide support, resource expertise, cultural 	understanding and an external perspective to decision making</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740029">
            <a:off x="5060893" y="127202"/>
            <a:ext cx="4350813" cy="2603644"/>
          </a:xfrm>
          <a:prstGeom prst="rect">
            <a:avLst/>
          </a:prstGeom>
        </p:spPr>
      </p:pic>
      <p:sp>
        <p:nvSpPr>
          <p:cNvPr id="4" name="Rectangle 3"/>
          <p:cNvSpPr/>
          <p:nvPr/>
        </p:nvSpPr>
        <p:spPr>
          <a:xfrm>
            <a:off x="1201429" y="1908443"/>
            <a:ext cx="4145943" cy="707886"/>
          </a:xfrm>
          <a:prstGeom prst="rect">
            <a:avLst/>
          </a:prstGeom>
        </p:spPr>
        <p:txBody>
          <a:bodyPr wrap="none">
            <a:spAutoFit/>
          </a:bodyPr>
          <a:lstStyle/>
          <a:p>
            <a:r>
              <a:rPr lang="en-US" sz="4000" dirty="0">
                <a:solidFill>
                  <a:schemeClr val="bg1"/>
                </a:solidFill>
              </a:rPr>
              <a:t>attendee's</a:t>
            </a:r>
            <a:r>
              <a:rPr lang="en-US" dirty="0">
                <a:solidFill>
                  <a:schemeClr val="bg1"/>
                </a:solidFill>
              </a:rPr>
              <a:t> </a:t>
            </a:r>
            <a:r>
              <a:rPr lang="en-US" sz="2800" dirty="0">
                <a:solidFill>
                  <a:schemeClr val="bg1"/>
                </a:solidFill>
              </a:rPr>
              <a:t>continued…</a:t>
            </a:r>
            <a:endParaRPr lang="en-US" sz="2800" dirty="0"/>
          </a:p>
        </p:txBody>
      </p:sp>
    </p:spTree>
    <p:extLst>
      <p:ext uri="{BB962C8B-B14F-4D97-AF65-F5344CB8AC3E}">
        <p14:creationId xmlns:p14="http://schemas.microsoft.com/office/powerpoint/2010/main" val="314707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pic>
        <p:nvPicPr>
          <p:cNvPr id="2" name="Picture 1"/>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flipH="1">
            <a:off x="2867025" y="1576727"/>
            <a:ext cx="6873779" cy="5625139"/>
          </a:xfrm>
          <a:prstGeom prst="rect">
            <a:avLst/>
          </a:prstGeom>
        </p:spPr>
      </p:pic>
      <p:sp>
        <p:nvSpPr>
          <p:cNvPr id="154" name="form"/>
          <p:cNvSpPr>
            <a:spLocks noEditPoints="1"/>
          </p:cNvSpPr>
          <p:nvPr/>
        </p:nvSpPr>
        <p:spPr bwMode="auto">
          <a:xfrm rot="10800000">
            <a:off x="-438088" y="208216"/>
            <a:ext cx="10823713" cy="1278007"/>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310515" y="465522"/>
            <a:ext cx="8107680" cy="576254"/>
          </a:xfrm>
        </p:spPr>
        <p:txBody>
          <a:bodyPr>
            <a:noAutofit/>
          </a:bodyPr>
          <a:lstStyle/>
          <a:p>
            <a:r>
              <a:rPr lang="en-US" sz="4000" dirty="0">
                <a:solidFill>
                  <a:schemeClr val="bg1"/>
                </a:solidFill>
              </a:rPr>
              <a:t>Suggested List for </a:t>
            </a:r>
            <a:r>
              <a:rPr lang="en-US" sz="4000" dirty="0" smtClean="0">
                <a:solidFill>
                  <a:schemeClr val="bg1"/>
                </a:solidFill>
              </a:rPr>
              <a:t>FCE</a:t>
            </a:r>
            <a:endParaRPr lang="en-US" sz="4000" dirty="0">
              <a:solidFill>
                <a:schemeClr val="bg1"/>
              </a:solidFill>
              <a:latin typeface="+mn-lt"/>
            </a:endParaRPr>
          </a:p>
        </p:txBody>
      </p:sp>
      <p:sp>
        <p:nvSpPr>
          <p:cNvPr id="6" name="Content Placeholder 2">
            <a:extLst>
              <a:ext uri="{FF2B5EF4-FFF2-40B4-BE49-F238E27FC236}">
                <a16:creationId xmlns:a16="http://schemas.microsoft.com/office/drawing/2014/main" id="{FA82527A-A8D9-45F2-B628-0AB7877DB324}"/>
              </a:ext>
            </a:extLst>
          </p:cNvPr>
          <p:cNvSpPr txBox="1">
            <a:spLocks/>
          </p:cNvSpPr>
          <p:nvPr/>
        </p:nvSpPr>
        <p:spPr>
          <a:xfrm>
            <a:off x="-161925" y="1576727"/>
            <a:ext cx="9128067" cy="3973473"/>
          </a:xfrm>
          <a:prstGeom prst="rect">
            <a:avLst/>
          </a:prstGeom>
        </p:spPr>
        <p:txBody>
          <a:bodyPr vert="horz" lIns="91440" tIns="45720" rIns="91440" bIns="45720" rtlCol="0" anchor="t">
            <a:normAutofit fontScale="250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lvl="0"/>
            <a:r>
              <a:rPr lang="en-US" sz="9600" dirty="0"/>
              <a:t>Service Providers (currently or previously involved with the family:</a:t>
            </a:r>
          </a:p>
          <a:p>
            <a:pPr marL="914400" lvl="0" indent="-274320" algn="l">
              <a:lnSpc>
                <a:spcPct val="120000"/>
              </a:lnSpc>
              <a:spcBef>
                <a:spcPts val="0"/>
              </a:spcBef>
              <a:buClr>
                <a:schemeClr val="accent1"/>
              </a:buClr>
              <a:buFont typeface="Wingdings" panose="05000000000000000000" pitchFamily="2" charset="2"/>
              <a:buChar char="ü"/>
            </a:pPr>
            <a:r>
              <a:rPr lang="en-US" sz="8000" dirty="0"/>
              <a:t>Chemical Dependency Professionals</a:t>
            </a:r>
          </a:p>
          <a:p>
            <a:pPr marL="914400" lvl="0" indent="-274320" algn="l">
              <a:lnSpc>
                <a:spcPct val="120000"/>
              </a:lnSpc>
              <a:spcBef>
                <a:spcPts val="0"/>
              </a:spcBef>
              <a:buClr>
                <a:schemeClr val="accent1"/>
              </a:buClr>
              <a:buFont typeface="Wingdings" panose="05000000000000000000" pitchFamily="2" charset="2"/>
              <a:buChar char="ü"/>
            </a:pPr>
            <a:r>
              <a:rPr lang="en-US" sz="8000" dirty="0"/>
              <a:t>Domestic Violence Experts</a:t>
            </a:r>
          </a:p>
          <a:p>
            <a:pPr marL="914400" lvl="0" indent="-274320" algn="l">
              <a:lnSpc>
                <a:spcPct val="120000"/>
              </a:lnSpc>
              <a:spcBef>
                <a:spcPts val="0"/>
              </a:spcBef>
              <a:buClr>
                <a:schemeClr val="accent1"/>
              </a:buClr>
              <a:buFont typeface="Wingdings" panose="05000000000000000000" pitchFamily="2" charset="2"/>
              <a:buChar char="ü"/>
            </a:pPr>
            <a:r>
              <a:rPr lang="en-US" sz="8000" dirty="0"/>
              <a:t>Mental Health Clinicians</a:t>
            </a:r>
          </a:p>
          <a:p>
            <a:pPr marL="914400" lvl="0" indent="-274320" algn="l">
              <a:lnSpc>
                <a:spcPct val="120000"/>
              </a:lnSpc>
              <a:spcBef>
                <a:spcPts val="0"/>
              </a:spcBef>
              <a:buClr>
                <a:schemeClr val="accent1"/>
              </a:buClr>
              <a:buFont typeface="Wingdings" panose="05000000000000000000" pitchFamily="2" charset="2"/>
              <a:buChar char="ü"/>
            </a:pPr>
            <a:r>
              <a:rPr lang="en-US" sz="8000" dirty="0"/>
              <a:t>Public Health Nurses</a:t>
            </a:r>
          </a:p>
          <a:p>
            <a:pPr marL="914400" lvl="0" indent="-274320" algn="l">
              <a:lnSpc>
                <a:spcPct val="120000"/>
              </a:lnSpc>
              <a:spcBef>
                <a:spcPts val="0"/>
              </a:spcBef>
              <a:buClr>
                <a:schemeClr val="accent1"/>
              </a:buClr>
              <a:buFont typeface="Wingdings" panose="05000000000000000000" pitchFamily="2" charset="2"/>
              <a:buChar char="ü"/>
            </a:pPr>
            <a:r>
              <a:rPr lang="en-US" sz="8000" dirty="0"/>
              <a:t>Educational Provides</a:t>
            </a:r>
          </a:p>
          <a:p>
            <a:pPr marL="914400" lvl="0" indent="-274320" algn="l">
              <a:lnSpc>
                <a:spcPct val="120000"/>
              </a:lnSpc>
              <a:spcBef>
                <a:spcPts val="0"/>
              </a:spcBef>
              <a:buClr>
                <a:schemeClr val="accent1"/>
              </a:buClr>
              <a:buFont typeface="Wingdings" panose="05000000000000000000" pitchFamily="2" charset="2"/>
              <a:buChar char="ü"/>
            </a:pPr>
            <a:r>
              <a:rPr lang="en-US" sz="8000" dirty="0"/>
              <a:t>Guardian Ad Litem</a:t>
            </a:r>
          </a:p>
          <a:p>
            <a:pPr marL="914400" lvl="0" indent="-274320" algn="l">
              <a:lnSpc>
                <a:spcPct val="120000"/>
              </a:lnSpc>
              <a:spcBef>
                <a:spcPts val="0"/>
              </a:spcBef>
              <a:buClr>
                <a:schemeClr val="accent1"/>
              </a:buClr>
              <a:buFont typeface="Wingdings" panose="05000000000000000000" pitchFamily="2" charset="2"/>
              <a:buChar char="ü"/>
            </a:pPr>
            <a:r>
              <a:rPr lang="en-US" sz="8000" dirty="0"/>
              <a:t>Private Agency Staff</a:t>
            </a:r>
          </a:p>
          <a:p>
            <a:pPr marL="914400" lvl="0" indent="-274320" algn="l">
              <a:lnSpc>
                <a:spcPct val="120000"/>
              </a:lnSpc>
              <a:spcBef>
                <a:spcPts val="0"/>
              </a:spcBef>
              <a:buClr>
                <a:schemeClr val="accent1"/>
              </a:buClr>
              <a:buFont typeface="Wingdings" panose="05000000000000000000" pitchFamily="2" charset="2"/>
              <a:buChar char="ü"/>
            </a:pPr>
            <a:r>
              <a:rPr lang="en-US" sz="8000" dirty="0"/>
              <a:t>Human Service Center Staff</a:t>
            </a:r>
          </a:p>
          <a:p>
            <a:pPr marL="914400" lvl="0" indent="-274320" algn="l">
              <a:lnSpc>
                <a:spcPct val="120000"/>
              </a:lnSpc>
              <a:spcBef>
                <a:spcPts val="0"/>
              </a:spcBef>
              <a:buClr>
                <a:schemeClr val="accent1"/>
              </a:buClr>
              <a:buFont typeface="Wingdings" panose="05000000000000000000" pitchFamily="2" charset="2"/>
              <a:buChar char="ü"/>
            </a:pPr>
            <a:r>
              <a:rPr lang="en-US" sz="8000" dirty="0"/>
              <a:t>Placement Facility Staff</a:t>
            </a:r>
          </a:p>
          <a:p>
            <a:pPr marL="914400" lvl="0" indent="-274320" algn="l">
              <a:lnSpc>
                <a:spcPct val="120000"/>
              </a:lnSpc>
              <a:spcBef>
                <a:spcPts val="0"/>
              </a:spcBef>
              <a:buClr>
                <a:schemeClr val="accent1"/>
              </a:buClr>
              <a:buFont typeface="Wingdings" panose="05000000000000000000" pitchFamily="2" charset="2"/>
              <a:buChar char="ü"/>
            </a:pPr>
            <a:r>
              <a:rPr lang="en-US" sz="8000" dirty="0"/>
              <a:t>Juvenile Court Staff </a:t>
            </a:r>
          </a:p>
          <a:p>
            <a:pPr marL="914400" lvl="0" indent="-274320" algn="l">
              <a:lnSpc>
                <a:spcPct val="120000"/>
              </a:lnSpc>
              <a:spcBef>
                <a:spcPts val="0"/>
              </a:spcBef>
              <a:buClr>
                <a:schemeClr val="accent1"/>
              </a:buClr>
              <a:buFont typeface="Wingdings" panose="05000000000000000000" pitchFamily="2" charset="2"/>
              <a:buChar char="ü"/>
            </a:pPr>
            <a:r>
              <a:rPr lang="en-US" sz="8000" dirty="0"/>
              <a:t>Police Youth Worker</a:t>
            </a:r>
          </a:p>
          <a:p>
            <a:pPr marL="914400" lvl="0" indent="-274320" algn="l">
              <a:lnSpc>
                <a:spcPct val="120000"/>
              </a:lnSpc>
              <a:spcBef>
                <a:spcPts val="0"/>
              </a:spcBef>
              <a:buClr>
                <a:schemeClr val="accent1"/>
              </a:buClr>
              <a:buFont typeface="Wingdings" panose="05000000000000000000" pitchFamily="2" charset="2"/>
              <a:buChar char="ü"/>
            </a:pPr>
            <a:r>
              <a:rPr lang="en-US" sz="8000" dirty="0"/>
              <a:t>Division of Juvenile Services Staff</a:t>
            </a:r>
          </a:p>
          <a:p>
            <a:pPr marL="914400" lvl="0" indent="-274320" algn="l">
              <a:lnSpc>
                <a:spcPct val="120000"/>
              </a:lnSpc>
              <a:spcBef>
                <a:spcPts val="0"/>
              </a:spcBef>
              <a:buClr>
                <a:schemeClr val="accent1"/>
              </a:buClr>
              <a:buFont typeface="Wingdings" panose="05000000000000000000" pitchFamily="2" charset="2"/>
              <a:buChar char="ü"/>
            </a:pPr>
            <a:r>
              <a:rPr lang="en-US" sz="8000" dirty="0"/>
              <a:t>ICWA Workers</a:t>
            </a:r>
          </a:p>
          <a:p>
            <a:pPr marL="1371600" lvl="1" indent="-274320" algn="l">
              <a:lnSpc>
                <a:spcPct val="120000"/>
              </a:lnSpc>
              <a:spcBef>
                <a:spcPts val="0"/>
              </a:spcBef>
              <a:buClr>
                <a:schemeClr val="accent1"/>
              </a:buClr>
              <a:buFont typeface="Wingdings" panose="05000000000000000000" pitchFamily="2" charset="2"/>
              <a:buChar char="ü"/>
            </a:pPr>
            <a:r>
              <a:rPr lang="en-US" sz="7600" dirty="0"/>
              <a:t>When the family is eligible or a member or identifies with a tribe or band.</a:t>
            </a:r>
          </a:p>
          <a:p>
            <a:pPr marL="914400" lvl="0" indent="-274320" algn="l">
              <a:lnSpc>
                <a:spcPct val="120000"/>
              </a:lnSpc>
              <a:spcBef>
                <a:spcPts val="0"/>
              </a:spcBef>
              <a:buClr>
                <a:schemeClr val="accent1"/>
              </a:buClr>
              <a:buFont typeface="Wingdings" panose="05000000000000000000" pitchFamily="2" charset="2"/>
              <a:buChar char="ü"/>
            </a:pPr>
            <a:r>
              <a:rPr lang="en-US" sz="8000" dirty="0"/>
              <a:t>Attorney’s in a supportive role.  </a:t>
            </a:r>
          </a:p>
          <a:p>
            <a:pPr marL="1371600" lvl="1" indent="-274320" algn="l">
              <a:lnSpc>
                <a:spcPct val="120000"/>
              </a:lnSpc>
              <a:spcBef>
                <a:spcPts val="0"/>
              </a:spcBef>
              <a:buClr>
                <a:schemeClr val="accent1"/>
              </a:buClr>
              <a:buFont typeface="Wingdings" panose="05000000000000000000" pitchFamily="2" charset="2"/>
              <a:buChar char="ü"/>
            </a:pPr>
            <a:r>
              <a:rPr lang="en-US" sz="7600" dirty="0"/>
              <a:t>These meetings are not legal proceedings and are not Court actions.</a:t>
            </a:r>
          </a:p>
          <a:p>
            <a:endParaRPr lang="en-US" sz="8000" dirty="0"/>
          </a:p>
        </p:txBody>
      </p:sp>
      <p:sp>
        <p:nvSpPr>
          <p:cNvPr id="7" name="Rectangle 6"/>
          <p:cNvSpPr/>
          <p:nvPr/>
        </p:nvSpPr>
        <p:spPr>
          <a:xfrm>
            <a:off x="3001654" y="687833"/>
            <a:ext cx="4145943" cy="707886"/>
          </a:xfrm>
          <a:prstGeom prst="rect">
            <a:avLst/>
          </a:prstGeom>
        </p:spPr>
        <p:txBody>
          <a:bodyPr wrap="none">
            <a:spAutoFit/>
          </a:bodyPr>
          <a:lstStyle/>
          <a:p>
            <a:r>
              <a:rPr lang="en-US" sz="4000" dirty="0">
                <a:solidFill>
                  <a:schemeClr val="bg1"/>
                </a:solidFill>
              </a:rPr>
              <a:t>attendee's</a:t>
            </a:r>
            <a:r>
              <a:rPr lang="en-US" dirty="0">
                <a:solidFill>
                  <a:schemeClr val="bg1"/>
                </a:solidFill>
              </a:rPr>
              <a:t> </a:t>
            </a:r>
            <a:r>
              <a:rPr lang="en-US" sz="2800" dirty="0">
                <a:solidFill>
                  <a:schemeClr val="bg1"/>
                </a:solidFill>
              </a:rPr>
              <a:t>continued…</a:t>
            </a:r>
            <a:endParaRPr lang="en-US" sz="2800" dirty="0"/>
          </a:p>
        </p:txBody>
      </p:sp>
    </p:spTree>
    <p:extLst>
      <p:ext uri="{BB962C8B-B14F-4D97-AF65-F5344CB8AC3E}">
        <p14:creationId xmlns:p14="http://schemas.microsoft.com/office/powerpoint/2010/main" val="156398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solidFill>
            <a:schemeClr val="bg2"/>
          </a:solidFill>
        </p:spPr>
        <p:txBody>
          <a:bodyPr/>
          <a:lstStyle/>
          <a:p>
            <a:pPr marL="0" indent="0">
              <a:buNone/>
            </a:pPr>
            <a:r>
              <a:rPr lang="en-US" sz="2800" b="1" dirty="0"/>
              <a:t>A follow up meeting will be scheduled to occur within 30 days of the initial FCE. </a:t>
            </a:r>
            <a:endParaRPr lang="en-US" sz="2800" b="1" dirty="0" smtClean="0"/>
          </a:p>
          <a:p>
            <a:pPr lvl="0"/>
            <a:endParaRPr lang="en-US" dirty="0"/>
          </a:p>
          <a:p>
            <a:pPr lvl="0"/>
            <a:r>
              <a:rPr lang="en-US" dirty="0" smtClean="0"/>
              <a:t>At </a:t>
            </a:r>
            <a:r>
              <a:rPr lang="en-US" dirty="0"/>
              <a:t>the initial FCE meeting Zones and JC are to designate the agency that will provide the follow up collaborative meeting. Zone and JC will schedule a collaborative meeting with the family, Zone and JC to take place either in person, telephone or via videoconferencing. The goal of the collaborative follow up meetings are to address the safety plan and to ensure that the services are accessible to the family and will address any other concerns that the family may have. </a:t>
            </a:r>
          </a:p>
          <a:p>
            <a:pPr marL="0" indent="0">
              <a:buNone/>
            </a:pPr>
            <a:endParaRPr lang="en-US" dirty="0"/>
          </a:p>
        </p:txBody>
      </p:sp>
      <p:sp>
        <p:nvSpPr>
          <p:cNvPr id="4" name="form"/>
          <p:cNvSpPr>
            <a:spLocks noGrp="1" noEditPoints="1"/>
          </p:cNvSpPr>
          <p:nvPr>
            <p:ph type="title"/>
          </p:nvPr>
        </p:nvSpPr>
        <p:spPr bwMode="auto">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r>
              <a:rPr lang="en-US" dirty="0" smtClean="0"/>
              <a:t/>
            </a:r>
            <a:br>
              <a:rPr lang="en-US" dirty="0" smtClean="0"/>
            </a:br>
            <a:r>
              <a:rPr lang="en-US" dirty="0"/>
              <a:t>	</a:t>
            </a:r>
            <a:r>
              <a:rPr lang="en-US" dirty="0" smtClean="0"/>
              <a:t>	</a:t>
            </a:r>
            <a:r>
              <a:rPr lang="en-US" sz="3200" b="1" dirty="0" smtClean="0">
                <a:solidFill>
                  <a:schemeClr val="bg1"/>
                </a:solidFill>
              </a:rPr>
              <a:t>What happens after an initial FCE?</a:t>
            </a:r>
            <a:endParaRPr lang="en-US" sz="3200" b="1" dirty="0">
              <a:solidFill>
                <a:schemeClr val="bg1"/>
              </a:solidFill>
            </a:endParaRPr>
          </a:p>
        </p:txBody>
      </p:sp>
    </p:spTree>
    <p:extLst>
      <p:ext uri="{BB962C8B-B14F-4D97-AF65-F5344CB8AC3E}">
        <p14:creationId xmlns:p14="http://schemas.microsoft.com/office/powerpoint/2010/main" val="28195690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457201" y="384141"/>
            <a:ext cx="10616230" cy="1278007"/>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title"/>
          </p:nvPr>
        </p:nvSpPr>
        <p:spPr/>
        <p:txBody>
          <a:bodyPr>
            <a:noAutofit/>
          </a:bodyPr>
          <a:lstStyle/>
          <a:p>
            <a:pPr algn="ctr"/>
            <a:r>
              <a:rPr lang="en-US" sz="4000" dirty="0" smtClean="0">
                <a:solidFill>
                  <a:schemeClr val="bg1"/>
                </a:solidFill>
                <a:latin typeface="+mn-lt"/>
              </a:rPr>
              <a:t>Parental Views on </a:t>
            </a:r>
            <a:r>
              <a:rPr lang="en-US" sz="4000" dirty="0" smtClean="0">
                <a:solidFill>
                  <a:schemeClr val="bg1"/>
                </a:solidFill>
                <a:latin typeface="+mn-lt"/>
              </a:rPr>
              <a:t>FCEs</a:t>
            </a:r>
            <a:endParaRPr lang="en-US" sz="4000" dirty="0">
              <a:solidFill>
                <a:schemeClr val="bg1"/>
              </a:solidFill>
              <a:latin typeface="+mn-lt"/>
            </a:endParaRPr>
          </a:p>
        </p:txBody>
      </p:sp>
      <p:sp>
        <p:nvSpPr>
          <p:cNvPr id="8" name="Content Placeholder 7"/>
          <p:cNvSpPr>
            <a:spLocks noGrp="1"/>
          </p:cNvSpPr>
          <p:nvPr>
            <p:ph type="body" idx="1"/>
          </p:nvPr>
        </p:nvSpPr>
        <p:spPr/>
        <p:txBody>
          <a:bodyPr>
            <a:normAutofit/>
          </a:bodyPr>
          <a:lstStyle/>
          <a:p>
            <a:pPr lvl="0"/>
            <a:endParaRPr lang="en-US" sz="2800" i="1" dirty="0" smtClean="0"/>
          </a:p>
          <a:p>
            <a:pPr lvl="0"/>
            <a:endParaRPr lang="en-US" sz="2800" i="1" dirty="0"/>
          </a:p>
        </p:txBody>
      </p:sp>
      <p:sp>
        <p:nvSpPr>
          <p:cNvPr id="9" name="Content Placeholder 8"/>
          <p:cNvSpPr>
            <a:spLocks noGrp="1"/>
          </p:cNvSpPr>
          <p:nvPr>
            <p:ph sz="half" idx="2"/>
          </p:nvPr>
        </p:nvSpPr>
        <p:spPr>
          <a:xfrm>
            <a:off x="629842" y="1681163"/>
            <a:ext cx="3868340" cy="4508500"/>
          </a:xfrm>
        </p:spPr>
        <p:txBody>
          <a:bodyPr>
            <a:normAutofit lnSpcReduction="10000"/>
          </a:bodyPr>
          <a:lstStyle/>
          <a:p>
            <a:pPr lvl="0"/>
            <a:endParaRPr lang="en-US" sz="2400" i="1" dirty="0" smtClean="0"/>
          </a:p>
          <a:p>
            <a:pPr lvl="0"/>
            <a:r>
              <a:rPr lang="en-US" sz="2400" i="1" dirty="0" smtClean="0"/>
              <a:t>“Very helpful!”</a:t>
            </a:r>
          </a:p>
          <a:p>
            <a:pPr marL="0" lvl="0" indent="0">
              <a:buNone/>
            </a:pPr>
            <a:endParaRPr lang="en-US" sz="2400" dirty="0" smtClean="0"/>
          </a:p>
          <a:p>
            <a:pPr lvl="0"/>
            <a:r>
              <a:rPr lang="en-US" sz="2400" i="1" dirty="0" smtClean="0"/>
              <a:t>“I have been pleased so far in this experience. Thank you!”</a:t>
            </a:r>
          </a:p>
          <a:p>
            <a:pPr marL="0" lvl="0" indent="0">
              <a:buNone/>
            </a:pPr>
            <a:endParaRPr lang="en-US" sz="2400" dirty="0" smtClean="0"/>
          </a:p>
          <a:p>
            <a:pPr lvl="0"/>
            <a:r>
              <a:rPr lang="en-US" sz="2400" i="1" dirty="0" smtClean="0"/>
              <a:t>“Thank you so much for all your help.</a:t>
            </a:r>
            <a:r>
              <a:rPr lang="en-US" sz="2400" i="1" dirty="0"/>
              <a:t> </a:t>
            </a:r>
            <a:r>
              <a:rPr lang="en-US" sz="2400" i="1" dirty="0" smtClean="0"/>
              <a:t>I believe this assessment was the turning point that my family needed. Thanks again.” </a:t>
            </a:r>
            <a:endParaRPr lang="en-US" dirty="0"/>
          </a:p>
        </p:txBody>
      </p:sp>
      <p:sp>
        <p:nvSpPr>
          <p:cNvPr id="10" name="Text Placeholder 9"/>
          <p:cNvSpPr>
            <a:spLocks noGrp="1"/>
          </p:cNvSpPr>
          <p:nvPr>
            <p:ph type="body" sz="quarter" idx="3"/>
          </p:nvPr>
        </p:nvSpPr>
        <p:spPr>
          <a:xfrm>
            <a:off x="4694634" y="1595474"/>
            <a:ext cx="3887391" cy="823912"/>
          </a:xfrm>
        </p:spPr>
        <p:txBody>
          <a:bodyPr>
            <a:normAutofit/>
          </a:bodyPr>
          <a:lstStyle/>
          <a:p>
            <a:r>
              <a:rPr lang="en-US" sz="2400" dirty="0" smtClean="0"/>
              <a:t>Survey Ratings: </a:t>
            </a:r>
            <a:endParaRPr lang="en-US" sz="2400" dirty="0"/>
          </a:p>
        </p:txBody>
      </p:sp>
      <p:sp>
        <p:nvSpPr>
          <p:cNvPr id="11" name="Content Placeholder 10"/>
          <p:cNvSpPr>
            <a:spLocks noGrp="1"/>
          </p:cNvSpPr>
          <p:nvPr>
            <p:ph sz="quarter" idx="4"/>
          </p:nvPr>
        </p:nvSpPr>
        <p:spPr>
          <a:xfrm>
            <a:off x="4629150" y="2505075"/>
            <a:ext cx="4343400" cy="3684588"/>
          </a:xfrm>
        </p:spPr>
        <p:txBody>
          <a:bodyPr>
            <a:normAutofit fontScale="55000" lnSpcReduction="20000"/>
          </a:bodyPr>
          <a:lstStyle/>
          <a:p>
            <a:pPr fontAlgn="b"/>
            <a:r>
              <a:rPr lang="en-US" sz="3600" dirty="0"/>
              <a:t>Time </a:t>
            </a:r>
            <a:r>
              <a:rPr lang="en-US" sz="3600" dirty="0" smtClean="0"/>
              <a:t>convenient			4.7</a:t>
            </a:r>
            <a:endParaRPr lang="en-US" sz="3600" dirty="0"/>
          </a:p>
          <a:p>
            <a:pPr fontAlgn="b"/>
            <a:r>
              <a:rPr lang="en-US" sz="3600" dirty="0"/>
              <a:t>Place </a:t>
            </a:r>
            <a:r>
              <a:rPr lang="en-US" sz="3600" dirty="0" smtClean="0"/>
              <a:t>convenient			4.8</a:t>
            </a:r>
            <a:endParaRPr lang="en-US" sz="3600" dirty="0"/>
          </a:p>
          <a:p>
            <a:pPr fontAlgn="b"/>
            <a:r>
              <a:rPr lang="en-US" sz="3600" dirty="0"/>
              <a:t>Process </a:t>
            </a:r>
            <a:r>
              <a:rPr lang="en-US" sz="3600" dirty="0" smtClean="0"/>
              <a:t>explained			4.7</a:t>
            </a:r>
            <a:endParaRPr lang="en-US" sz="3600" dirty="0"/>
          </a:p>
          <a:p>
            <a:pPr fontAlgn="b"/>
            <a:r>
              <a:rPr lang="en-US" sz="3600" dirty="0"/>
              <a:t>Expressed my </a:t>
            </a:r>
            <a:r>
              <a:rPr lang="en-US" sz="3600" dirty="0" smtClean="0"/>
              <a:t>views	</a:t>
            </a:r>
            <a:r>
              <a:rPr lang="en-US" sz="3600" dirty="0"/>
              <a:t>	</a:t>
            </a:r>
            <a:r>
              <a:rPr lang="en-US" sz="3600" dirty="0" smtClean="0"/>
              <a:t>4.7</a:t>
            </a:r>
            <a:endParaRPr lang="en-US" sz="3600" dirty="0"/>
          </a:p>
          <a:p>
            <a:pPr fontAlgn="b"/>
            <a:r>
              <a:rPr lang="en-US" sz="3600" dirty="0"/>
              <a:t>Took my views into </a:t>
            </a:r>
            <a:r>
              <a:rPr lang="en-US" sz="3600" dirty="0" smtClean="0"/>
              <a:t>account	4.7</a:t>
            </a:r>
            <a:endParaRPr lang="en-US" sz="3600" dirty="0"/>
          </a:p>
          <a:p>
            <a:pPr fontAlgn="b"/>
            <a:r>
              <a:rPr lang="en-US" sz="3600" dirty="0"/>
              <a:t>Treated with </a:t>
            </a:r>
            <a:r>
              <a:rPr lang="en-US" sz="3600" dirty="0" smtClean="0"/>
              <a:t>respect		4.9</a:t>
            </a:r>
            <a:endParaRPr lang="en-US" sz="3600" dirty="0"/>
          </a:p>
          <a:p>
            <a:pPr fontAlgn="b"/>
            <a:r>
              <a:rPr lang="en-US" sz="3600" dirty="0"/>
              <a:t>Role taken </a:t>
            </a:r>
            <a:r>
              <a:rPr lang="en-US" sz="3600" dirty="0" smtClean="0"/>
              <a:t>seriously		4.9</a:t>
            </a:r>
            <a:endParaRPr lang="en-US" sz="3600" dirty="0"/>
          </a:p>
          <a:p>
            <a:pPr fontAlgn="b"/>
            <a:r>
              <a:rPr lang="en-US" sz="3600" dirty="0"/>
              <a:t>Recommend to </a:t>
            </a:r>
            <a:r>
              <a:rPr lang="en-US" sz="3600" dirty="0" smtClean="0"/>
              <a:t>others		4.7</a:t>
            </a:r>
            <a:endParaRPr lang="en-US" sz="3600" dirty="0"/>
          </a:p>
          <a:p>
            <a:endParaRPr lang="en-US" dirty="0" smtClean="0"/>
          </a:p>
          <a:p>
            <a:endParaRPr lang="en-US" dirty="0"/>
          </a:p>
          <a:p>
            <a:pPr marL="0" indent="0">
              <a:buNone/>
            </a:pPr>
            <a:r>
              <a:rPr lang="en-US" sz="2900" dirty="0" smtClean="0"/>
              <a:t>* 5 Point scale with 5 being the highest rating</a:t>
            </a:r>
            <a:endParaRPr lang="en-US" sz="2900" dirty="0"/>
          </a:p>
        </p:txBody>
      </p:sp>
      <p:sp>
        <p:nvSpPr>
          <p:cNvPr id="6" name="Content Placeholder 2">
            <a:extLst>
              <a:ext uri="{FF2B5EF4-FFF2-40B4-BE49-F238E27FC236}">
                <a16:creationId xmlns:a16="http://schemas.microsoft.com/office/drawing/2014/main" id="{FA82527A-A8D9-45F2-B628-0AB7877DB324}"/>
              </a:ext>
            </a:extLst>
          </p:cNvPr>
          <p:cNvSpPr txBox="1">
            <a:spLocks/>
          </p:cNvSpPr>
          <p:nvPr/>
        </p:nvSpPr>
        <p:spPr>
          <a:xfrm>
            <a:off x="3691807" y="2787786"/>
            <a:ext cx="4919455" cy="310198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endParaRPr lang="en-US" dirty="0"/>
          </a:p>
          <a:p>
            <a:endParaRPr lang="en-US" dirty="0"/>
          </a:p>
        </p:txBody>
      </p:sp>
    </p:spTree>
    <p:extLst>
      <p:ext uri="{BB962C8B-B14F-4D97-AF65-F5344CB8AC3E}">
        <p14:creationId xmlns:p14="http://schemas.microsoft.com/office/powerpoint/2010/main" val="3235134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484584" y="114300"/>
            <a:ext cx="8449866" cy="3056658"/>
          </a:xfrm>
        </p:spPr>
        <p:txBody>
          <a:bodyPr/>
          <a:lstStyle/>
          <a:p>
            <a:pPr algn="ctr"/>
            <a:r>
              <a:rPr lang="en-US" sz="6600" dirty="0" smtClean="0">
                <a:solidFill>
                  <a:schemeClr val="accent1"/>
                </a:solidFill>
              </a:rPr>
              <a:t>2020 </a:t>
            </a:r>
            <a:r>
              <a:rPr lang="en-US" sz="6600" b="1" dirty="0" smtClean="0">
                <a:solidFill>
                  <a:schemeClr val="accent1"/>
                </a:solidFill>
              </a:rPr>
              <a:t>Dual Status Youth </a:t>
            </a:r>
            <a:r>
              <a:rPr lang="en-US" dirty="0" smtClean="0"/>
              <a:t/>
            </a:r>
            <a:br>
              <a:rPr lang="en-US" dirty="0" smtClean="0"/>
            </a:br>
            <a:r>
              <a:rPr lang="en-US" dirty="0"/>
              <a:t/>
            </a:r>
            <a:br>
              <a:rPr lang="en-US" dirty="0"/>
            </a:br>
            <a:endParaRPr lang="en-US" dirty="0"/>
          </a:p>
        </p:txBody>
      </p:sp>
      <p:sp>
        <p:nvSpPr>
          <p:cNvPr id="10" name="Text Placeholder 9"/>
          <p:cNvSpPr>
            <a:spLocks noGrp="1"/>
          </p:cNvSpPr>
          <p:nvPr>
            <p:ph type="body" idx="1"/>
          </p:nvPr>
        </p:nvSpPr>
        <p:spPr/>
        <p:txBody>
          <a:bodyPr>
            <a:normAutofit fontScale="25000" lnSpcReduction="20000"/>
          </a:bodyPr>
          <a:lstStyle/>
          <a:p>
            <a:pPr algn="ctr"/>
            <a:endParaRPr lang="en-US" sz="3600" dirty="0"/>
          </a:p>
          <a:p>
            <a:pPr algn="ctr"/>
            <a:endParaRPr lang="en-US" sz="3600" dirty="0"/>
          </a:p>
          <a:p>
            <a:pPr algn="ctr"/>
            <a:endParaRPr lang="en-US" sz="3600" dirty="0"/>
          </a:p>
          <a:p>
            <a:pPr algn="ctr"/>
            <a:endParaRPr lang="en-US" sz="3600" dirty="0"/>
          </a:p>
          <a:p>
            <a:pPr algn="ctr"/>
            <a:endParaRPr lang="en-US" sz="3600" dirty="0"/>
          </a:p>
          <a:p>
            <a:pPr algn="ctr"/>
            <a:r>
              <a:rPr lang="en-US" sz="12800" dirty="0"/>
              <a:t>INVOLVED:</a:t>
            </a:r>
            <a:endParaRPr lang="en-US" sz="12800" dirty="0"/>
          </a:p>
        </p:txBody>
      </p:sp>
      <p:sp>
        <p:nvSpPr>
          <p:cNvPr id="11" name="Content Placeholder 10"/>
          <p:cNvSpPr>
            <a:spLocks noGrp="1"/>
          </p:cNvSpPr>
          <p:nvPr>
            <p:ph sz="half" idx="2"/>
          </p:nvPr>
        </p:nvSpPr>
        <p:spPr/>
        <p:txBody>
          <a:bodyPr/>
          <a:lstStyle/>
          <a:p>
            <a:pPr marL="0" indent="0" algn="ctr">
              <a:buNone/>
            </a:pPr>
            <a:r>
              <a:rPr lang="en-US" sz="7200" dirty="0"/>
              <a:t>473</a:t>
            </a:r>
          </a:p>
          <a:p>
            <a:endParaRPr lang="en-US" dirty="0"/>
          </a:p>
        </p:txBody>
      </p:sp>
      <p:sp>
        <p:nvSpPr>
          <p:cNvPr id="12" name="Text Placeholder 11"/>
          <p:cNvSpPr>
            <a:spLocks noGrp="1"/>
          </p:cNvSpPr>
          <p:nvPr>
            <p:ph type="body" sz="quarter" idx="3"/>
          </p:nvPr>
        </p:nvSpPr>
        <p:spPr/>
        <p:txBody>
          <a:bodyPr/>
          <a:lstStyle/>
          <a:p>
            <a:pPr algn="ctr"/>
            <a:r>
              <a:rPr lang="en-US" sz="3300" dirty="0"/>
              <a:t>IDENTIFIED:</a:t>
            </a:r>
            <a:endParaRPr lang="en-US" sz="3300" dirty="0"/>
          </a:p>
        </p:txBody>
      </p:sp>
      <p:sp>
        <p:nvSpPr>
          <p:cNvPr id="13" name="Content Placeholder 12"/>
          <p:cNvSpPr>
            <a:spLocks noGrp="1"/>
          </p:cNvSpPr>
          <p:nvPr>
            <p:ph sz="quarter" idx="4"/>
          </p:nvPr>
        </p:nvSpPr>
        <p:spPr/>
        <p:txBody>
          <a:bodyPr>
            <a:normAutofit/>
          </a:bodyPr>
          <a:lstStyle/>
          <a:p>
            <a:pPr marL="0" indent="0" algn="ctr">
              <a:buNone/>
            </a:pPr>
            <a:r>
              <a:rPr lang="en-US" sz="7200" dirty="0"/>
              <a:t>563</a:t>
            </a:r>
            <a:endParaRPr lang="en-US" sz="7200" dirty="0"/>
          </a:p>
        </p:txBody>
      </p:sp>
      <p:sp>
        <p:nvSpPr>
          <p:cNvPr id="14" name="Rounded Rectangle 13"/>
          <p:cNvSpPr/>
          <p:nvPr/>
        </p:nvSpPr>
        <p:spPr>
          <a:xfrm>
            <a:off x="1716697" y="4260171"/>
            <a:ext cx="4932218" cy="113444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Total : 1096</a:t>
            </a:r>
            <a:endParaRPr lang="en-US" sz="6000" dirty="0"/>
          </a:p>
        </p:txBody>
      </p:sp>
    </p:spTree>
    <p:extLst>
      <p:ext uri="{BB962C8B-B14F-4D97-AF65-F5344CB8AC3E}">
        <p14:creationId xmlns:p14="http://schemas.microsoft.com/office/powerpoint/2010/main" val="358836063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pPr algn="ctr"/>
            <a:r>
              <a:rPr lang="en-US" dirty="0" smtClean="0"/>
              <a:t>2020 Dual Status Youth:</a:t>
            </a:r>
            <a:endParaRPr lang="en-US" dirty="0"/>
          </a:p>
        </p:txBody>
      </p:sp>
      <p:graphicFrame>
        <p:nvGraphicFramePr>
          <p:cNvPr id="14" name="Content Placeholder 13"/>
          <p:cNvGraphicFramePr>
            <a:graphicFrameLocks noGrp="1"/>
          </p:cNvGraphicFramePr>
          <p:nvPr>
            <p:ph sz="half" idx="1"/>
            <p:extLst/>
          </p:nvPr>
        </p:nvGraphicFramePr>
        <p:xfrm>
          <a:off x="270165" y="2406253"/>
          <a:ext cx="3692236" cy="31468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ontent Placeholder 21"/>
          <p:cNvGraphicFramePr>
            <a:graphicFrameLocks noGrp="1"/>
          </p:cNvGraphicFramePr>
          <p:nvPr>
            <p:ph sz="half" idx="2"/>
            <p:extLst/>
          </p:nvPr>
        </p:nvGraphicFramePr>
        <p:xfrm>
          <a:off x="3962400" y="2402682"/>
          <a:ext cx="5036344" cy="315039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075104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773184" y="228600"/>
            <a:ext cx="10823713" cy="6476999"/>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pic>
        <p:nvPicPr>
          <p:cNvPr id="2" name="Picture 1"/>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7323" y="-182883"/>
            <a:ext cx="10048240" cy="7010401"/>
          </a:xfrm>
          <a:prstGeom prst="rect">
            <a:avLst/>
          </a:prstGeom>
        </p:spPr>
      </p:pic>
      <p:sp>
        <p:nvSpPr>
          <p:cNvPr id="7" name="Content Placeholder 2">
            <a:extLst>
              <a:ext uri="{FF2B5EF4-FFF2-40B4-BE49-F238E27FC236}">
                <a16:creationId xmlns:a16="http://schemas.microsoft.com/office/drawing/2014/main" id="{2F1734AA-87FB-47D1-B68A-0BE21FCE59DA}"/>
              </a:ext>
            </a:extLst>
          </p:cNvPr>
          <p:cNvSpPr txBox="1">
            <a:spLocks/>
          </p:cNvSpPr>
          <p:nvPr/>
        </p:nvSpPr>
        <p:spPr>
          <a:xfrm>
            <a:off x="228600" y="3071807"/>
            <a:ext cx="5727951" cy="50102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b="1" dirty="0"/>
              <a:t>For additional information, please contact:</a:t>
            </a:r>
            <a:endParaRPr lang="en-US" dirty="0"/>
          </a:p>
          <a:p>
            <a:endParaRPr lang="en-US" dirty="0"/>
          </a:p>
        </p:txBody>
      </p:sp>
      <p:sp>
        <p:nvSpPr>
          <p:cNvPr id="8" name="Content Placeholder 2">
            <a:extLst>
              <a:ext uri="{FF2B5EF4-FFF2-40B4-BE49-F238E27FC236}">
                <a16:creationId xmlns:a16="http://schemas.microsoft.com/office/drawing/2014/main" id="{2F1734AA-87FB-47D1-B68A-0BE21FCE59DA}"/>
              </a:ext>
            </a:extLst>
          </p:cNvPr>
          <p:cNvSpPr txBox="1">
            <a:spLocks/>
          </p:cNvSpPr>
          <p:nvPr/>
        </p:nvSpPr>
        <p:spPr>
          <a:xfrm>
            <a:off x="133726" y="3436196"/>
            <a:ext cx="5822825" cy="550232"/>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0000"/>
              </a:lnSpc>
            </a:pPr>
            <a:r>
              <a:rPr lang="en-US" sz="2100" b="1" dirty="0">
                <a:solidFill>
                  <a:schemeClr val="accent1"/>
                </a:solidFill>
              </a:rPr>
              <a:t>Heather </a:t>
            </a:r>
            <a:r>
              <a:rPr lang="en-US" sz="2100" b="1" dirty="0" err="1">
                <a:solidFill>
                  <a:schemeClr val="accent1"/>
                </a:solidFill>
              </a:rPr>
              <a:t>Traynor</a:t>
            </a:r>
            <a:r>
              <a:rPr lang="en-US" sz="2100" b="1" dirty="0">
                <a:solidFill>
                  <a:schemeClr val="accent1"/>
                </a:solidFill>
              </a:rPr>
              <a:t>, </a:t>
            </a:r>
            <a:r>
              <a:rPr lang="en-US" sz="1700" b="1" dirty="0">
                <a:solidFill>
                  <a:schemeClr val="accent1"/>
                </a:solidFill>
              </a:rPr>
              <a:t>Court Improvement Program Coordinator                      </a:t>
            </a:r>
            <a:r>
              <a:rPr lang="en-US" dirty="0"/>
              <a:t> </a:t>
            </a:r>
          </a:p>
          <a:p>
            <a:endParaRPr lang="en-US" dirty="0"/>
          </a:p>
        </p:txBody>
      </p:sp>
      <p:sp>
        <p:nvSpPr>
          <p:cNvPr id="9" name="Content Placeholder 2">
            <a:extLst>
              <a:ext uri="{FF2B5EF4-FFF2-40B4-BE49-F238E27FC236}">
                <a16:creationId xmlns:a16="http://schemas.microsoft.com/office/drawing/2014/main" id="{2F1734AA-87FB-47D1-B68A-0BE21FCE59DA}"/>
              </a:ext>
            </a:extLst>
          </p:cNvPr>
          <p:cNvSpPr txBox="1">
            <a:spLocks/>
          </p:cNvSpPr>
          <p:nvPr/>
        </p:nvSpPr>
        <p:spPr>
          <a:xfrm>
            <a:off x="152401" y="3771559"/>
            <a:ext cx="5709920" cy="42736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900" dirty="0"/>
              <a:t>(701) 328-4287 or </a:t>
            </a:r>
            <a:r>
              <a:rPr lang="en-US" sz="1900" dirty="0" smtClean="0"/>
              <a:t>HTraynor@ndcourts.gov</a:t>
            </a:r>
            <a:endParaRPr lang="en-US" sz="1900" dirty="0"/>
          </a:p>
        </p:txBody>
      </p:sp>
      <p:sp>
        <p:nvSpPr>
          <p:cNvPr id="10" name="Content Placeholder 2">
            <a:extLst>
              <a:ext uri="{FF2B5EF4-FFF2-40B4-BE49-F238E27FC236}">
                <a16:creationId xmlns:a16="http://schemas.microsoft.com/office/drawing/2014/main" id="{2F1734AA-87FB-47D1-B68A-0BE21FCE59DA}"/>
              </a:ext>
            </a:extLst>
          </p:cNvPr>
          <p:cNvSpPr txBox="1">
            <a:spLocks/>
          </p:cNvSpPr>
          <p:nvPr/>
        </p:nvSpPr>
        <p:spPr>
          <a:xfrm>
            <a:off x="152400" y="4846612"/>
            <a:ext cx="5709920" cy="342889"/>
          </a:xfrm>
          <a:prstGeom prst="rect">
            <a:avLst/>
          </a:prstGeom>
        </p:spPr>
        <p:txBody>
          <a:bodyPr vert="horz" lIns="91440" tIns="45720" rIns="91440" bIns="45720" rtlCol="0" anchor="t">
            <a:normAutofit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700" dirty="0"/>
              <a:t> </a:t>
            </a:r>
            <a:endParaRPr lang="en-US" dirty="0"/>
          </a:p>
        </p:txBody>
      </p:sp>
      <p:sp>
        <p:nvSpPr>
          <p:cNvPr id="11" name="Content Placeholder 2">
            <a:extLst>
              <a:ext uri="{FF2B5EF4-FFF2-40B4-BE49-F238E27FC236}">
                <a16:creationId xmlns:a16="http://schemas.microsoft.com/office/drawing/2014/main" id="{2F1734AA-87FB-47D1-B68A-0BE21FCE59DA}"/>
              </a:ext>
            </a:extLst>
          </p:cNvPr>
          <p:cNvSpPr txBox="1">
            <a:spLocks/>
          </p:cNvSpPr>
          <p:nvPr/>
        </p:nvSpPr>
        <p:spPr>
          <a:xfrm>
            <a:off x="133725" y="4444006"/>
            <a:ext cx="5728595" cy="500411"/>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US" sz="1900" dirty="0"/>
          </a:p>
        </p:txBody>
      </p:sp>
      <p:sp>
        <p:nvSpPr>
          <p:cNvPr id="12" name="Content Placeholder 2">
            <a:extLst>
              <a:ext uri="{FF2B5EF4-FFF2-40B4-BE49-F238E27FC236}">
                <a16:creationId xmlns:a16="http://schemas.microsoft.com/office/drawing/2014/main" id="{2F1734AA-87FB-47D1-B68A-0BE21FCE59DA}"/>
              </a:ext>
            </a:extLst>
          </p:cNvPr>
          <p:cNvSpPr txBox="1">
            <a:spLocks/>
          </p:cNvSpPr>
          <p:nvPr/>
        </p:nvSpPr>
        <p:spPr>
          <a:xfrm>
            <a:off x="133727" y="5015960"/>
            <a:ext cx="5728593" cy="487375"/>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r>
              <a:rPr lang="en-US" sz="1900" dirty="0"/>
              <a:t> </a:t>
            </a:r>
            <a:r>
              <a:rPr lang="en-US" dirty="0"/>
              <a:t> </a:t>
            </a:r>
          </a:p>
        </p:txBody>
      </p:sp>
      <p:sp>
        <p:nvSpPr>
          <p:cNvPr id="13" name="Content Placeholder 2">
            <a:extLst>
              <a:ext uri="{FF2B5EF4-FFF2-40B4-BE49-F238E27FC236}">
                <a16:creationId xmlns:a16="http://schemas.microsoft.com/office/drawing/2014/main" id="{2F1734AA-87FB-47D1-B68A-0BE21FCE59DA}"/>
              </a:ext>
            </a:extLst>
          </p:cNvPr>
          <p:cNvSpPr txBox="1">
            <a:spLocks/>
          </p:cNvSpPr>
          <p:nvPr/>
        </p:nvSpPr>
        <p:spPr>
          <a:xfrm>
            <a:off x="133726" y="4179805"/>
            <a:ext cx="5728594" cy="418457"/>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pPr>
            <a:endParaRPr lang="en-US" dirty="0"/>
          </a:p>
        </p:txBody>
      </p:sp>
    </p:spTree>
    <p:extLst>
      <p:ext uri="{BB962C8B-B14F-4D97-AF65-F5344CB8AC3E}">
        <p14:creationId xmlns:p14="http://schemas.microsoft.com/office/powerpoint/2010/main" val="2080433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184" y="3522340"/>
            <a:ext cx="4242816" cy="3716707"/>
          </a:xfrm>
          <a:prstGeom prst="rect">
            <a:avLst/>
          </a:prstGeom>
        </p:spPr>
      </p:pic>
      <p:pic>
        <p:nvPicPr>
          <p:cNvPr id="48" name="Hand Black Marker" hidden="1"/>
          <p:cNvPicPr>
            <a:picLocks noChangeAspect="1"/>
          </p:cNvPicPr>
          <p:nvPr/>
        </p:nvPicPr>
        <p:blipFill rotWithShape="1">
          <a:blip r:embed="rId4"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a:off x="-782724" y="589247"/>
            <a:ext cx="10212018" cy="1009768"/>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730605" y="625862"/>
            <a:ext cx="7772400" cy="718487"/>
          </a:xfrm>
        </p:spPr>
        <p:txBody>
          <a:bodyPr>
            <a:normAutofit/>
          </a:bodyPr>
          <a:lstStyle/>
          <a:p>
            <a:r>
              <a:rPr lang="en-US" sz="3800" dirty="0">
                <a:solidFill>
                  <a:schemeClr val="bg1"/>
                </a:solidFill>
                <a:latin typeface="Gill Sans MT" panose="020B0502020104020203" pitchFamily="34" charset="0"/>
              </a:rPr>
              <a:t>Complex Needs of this Population…</a:t>
            </a:r>
          </a:p>
        </p:txBody>
      </p:sp>
      <p:sp>
        <p:nvSpPr>
          <p:cNvPr id="7" name="TextBox 6"/>
          <p:cNvSpPr txBox="1"/>
          <p:nvPr/>
        </p:nvSpPr>
        <p:spPr>
          <a:xfrm>
            <a:off x="358445" y="1686956"/>
            <a:ext cx="8785555" cy="4893647"/>
          </a:xfrm>
          <a:prstGeom prst="rect">
            <a:avLst/>
          </a:prstGeom>
          <a:noFill/>
        </p:spPr>
        <p:txBody>
          <a:bodyPr wrap="square" rtlCol="0">
            <a:spAutoFit/>
          </a:bodyPr>
          <a:lstStyle/>
          <a:p>
            <a:pPr>
              <a:buSzPct val="144000"/>
            </a:pPr>
            <a:r>
              <a:rPr lang="en-US" sz="2200" dirty="0"/>
              <a:t>Have experienced complex trauma</a:t>
            </a:r>
          </a:p>
          <a:p>
            <a:pPr>
              <a:buSzPct val="144000"/>
            </a:pPr>
            <a:r>
              <a:rPr lang="en-US" sz="2000" dirty="0"/>
              <a:t>	</a:t>
            </a:r>
            <a:r>
              <a:rPr lang="en-US" sz="2000" b="1" dirty="0">
                <a:solidFill>
                  <a:schemeClr val="accent1">
                    <a:lumMod val="75000"/>
                  </a:schemeClr>
                </a:solidFill>
              </a:rPr>
              <a:t>~</a:t>
            </a:r>
            <a:r>
              <a:rPr lang="en-US" sz="2000" dirty="0"/>
              <a:t>Repeated or prolonged trauma at significantly higher rates than others.</a:t>
            </a:r>
          </a:p>
          <a:p>
            <a:endParaRPr lang="en-US" sz="2000" dirty="0"/>
          </a:p>
          <a:p>
            <a:r>
              <a:rPr lang="en-US" sz="2200" dirty="0"/>
              <a:t>Complex trauma is associated with behavioral problems that can bring youth into the juvenile justice delinquency system.</a:t>
            </a:r>
          </a:p>
          <a:p>
            <a:endParaRPr lang="en-US" sz="2200" dirty="0"/>
          </a:p>
          <a:p>
            <a:r>
              <a:rPr lang="en-US" sz="2200" dirty="0"/>
              <a:t>Child maltreatment has been shown to increase the likelihood of arrest as a juvenile by 59% and as an adult by 28%.</a:t>
            </a:r>
          </a:p>
          <a:p>
            <a:endParaRPr lang="en-US" sz="2000" dirty="0"/>
          </a:p>
          <a:p>
            <a:r>
              <a:rPr lang="en-US" sz="2200" dirty="0"/>
              <a:t>Maltreated children tend to be</a:t>
            </a:r>
            <a:r>
              <a:rPr lang="en-US" sz="2000" dirty="0"/>
              <a:t>:</a:t>
            </a:r>
          </a:p>
          <a:p>
            <a:pPr lvl="1"/>
            <a:r>
              <a:rPr lang="en-US" sz="2000" b="1" dirty="0">
                <a:solidFill>
                  <a:schemeClr val="accent1">
                    <a:lumMod val="75000"/>
                  </a:schemeClr>
                </a:solidFill>
              </a:rPr>
              <a:t>~</a:t>
            </a:r>
            <a:r>
              <a:rPr lang="en-US" sz="2000" dirty="0"/>
              <a:t>Younger at first arrest</a:t>
            </a:r>
          </a:p>
          <a:p>
            <a:pPr lvl="1"/>
            <a:r>
              <a:rPr lang="en-US" sz="2000" b="1" dirty="0">
                <a:solidFill>
                  <a:schemeClr val="accent1">
                    <a:lumMod val="75000"/>
                  </a:schemeClr>
                </a:solidFill>
              </a:rPr>
              <a:t>~</a:t>
            </a:r>
            <a:r>
              <a:rPr lang="en-US" sz="2000" dirty="0"/>
              <a:t>Commit more offenses </a:t>
            </a:r>
          </a:p>
          <a:p>
            <a:pPr lvl="1"/>
            <a:r>
              <a:rPr lang="en-US" sz="2000" b="1" dirty="0">
                <a:solidFill>
                  <a:schemeClr val="accent1">
                    <a:lumMod val="75000"/>
                  </a:schemeClr>
                </a:solidFill>
              </a:rPr>
              <a:t>~</a:t>
            </a:r>
            <a:r>
              <a:rPr lang="en-US" sz="2000" dirty="0"/>
              <a:t>Experience more frequent arrests</a:t>
            </a:r>
          </a:p>
          <a:p>
            <a:endParaRPr lang="en-US" sz="2000" dirty="0"/>
          </a:p>
          <a:p>
            <a:endParaRPr lang="en-US" dirty="0"/>
          </a:p>
        </p:txBody>
      </p:sp>
      <p:pic>
        <p:nvPicPr>
          <p:cNvPr id="6" name="Picture 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771" y="1686956"/>
            <a:ext cx="407682" cy="465390"/>
          </a:xfrm>
          <a:prstGeom prst="rect">
            <a:avLst/>
          </a:prstGeom>
        </p:spPr>
      </p:pic>
      <p:pic>
        <p:nvPicPr>
          <p:cNvPr id="8" name="Picture 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771" y="2620732"/>
            <a:ext cx="407682" cy="465390"/>
          </a:xfrm>
          <a:prstGeom prst="rect">
            <a:avLst/>
          </a:prstGeom>
        </p:spPr>
      </p:pic>
      <p:pic>
        <p:nvPicPr>
          <p:cNvPr id="9" name="Picture 8"/>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771" y="3631350"/>
            <a:ext cx="407682" cy="465390"/>
          </a:xfrm>
          <a:prstGeom prst="rect">
            <a:avLst/>
          </a:prstGeom>
        </p:spPr>
      </p:pic>
      <p:pic>
        <p:nvPicPr>
          <p:cNvPr id="10" name="Picture 9"/>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97771" y="4619224"/>
            <a:ext cx="407682" cy="465390"/>
          </a:xfrm>
          <a:prstGeom prst="rect">
            <a:avLst/>
          </a:prstGeom>
        </p:spPr>
      </p:pic>
    </p:spTree>
    <p:extLst>
      <p:ext uri="{BB962C8B-B14F-4D97-AF65-F5344CB8AC3E}">
        <p14:creationId xmlns:p14="http://schemas.microsoft.com/office/powerpoint/2010/main" val="1382392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9" name="Rectangle 28"/>
          <p:cNvSpPr/>
          <p:nvPr/>
        </p:nvSpPr>
        <p:spPr>
          <a:xfrm>
            <a:off x="0" y="2832898"/>
            <a:ext cx="9144000" cy="152089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8" name="Hand Black Marker" hidden="1"/>
          <p:cNvPicPr>
            <a:picLocks noChangeAspect="1"/>
          </p:cNvPicPr>
          <p:nvPr/>
        </p:nvPicPr>
        <p:blipFill rotWithShape="1">
          <a:blip r:embed="rId2" cstate="print">
            <a:extLst>
              <a:ext uri="{28A0092B-C50C-407E-A947-70E740481C1C}">
                <a14:useLocalDpi xmlns:a14="http://schemas.microsoft.com/office/drawing/2010/main" val="0"/>
              </a:ext>
            </a:extLst>
          </a:blip>
          <a:srcRect b="37131"/>
          <a:stretch/>
        </p:blipFill>
        <p:spPr>
          <a:xfrm>
            <a:off x="5751823" y="3282110"/>
            <a:ext cx="4434530" cy="2732164"/>
          </a:xfrm>
          <a:prstGeom prst="rect">
            <a:avLst/>
          </a:prstGeom>
          <a:effectLst>
            <a:outerShdw blurRad="254000" dist="76200" dir="8100000" algn="tr" rotWithShape="0">
              <a:prstClr val="black">
                <a:alpha val="30000"/>
              </a:prstClr>
            </a:outerShdw>
          </a:effectLst>
        </p:spPr>
      </p:pic>
      <p:sp>
        <p:nvSpPr>
          <p:cNvPr id="51" name="Rectangle 50"/>
          <p:cNvSpPr/>
          <p:nvPr/>
        </p:nvSpPr>
        <p:spPr>
          <a:xfrm>
            <a:off x="5338794" y="2185933"/>
            <a:ext cx="1941494" cy="756041"/>
          </a:xfrm>
          <a:prstGeom prst="rect">
            <a:avLst/>
          </a:prstGeom>
          <a:ln w="0">
            <a:noFill/>
          </a:ln>
        </p:spPr>
        <p:txBody>
          <a:bodyPr wrap="none">
            <a:spAutoFit/>
          </a:bodyPr>
          <a:lstStyle/>
          <a:p>
            <a:r>
              <a:rPr lang="en-US" sz="4313" spc="-173" dirty="0">
                <a:ln w="38100">
                  <a:noFill/>
                </a:ln>
                <a:solidFill>
                  <a:schemeClr val="accent1"/>
                </a:solidFill>
                <a:latin typeface="Trebuchet MS" panose="020B0603020202020204" pitchFamily="34" charset="0"/>
              </a:rPr>
              <a:t>ASANTE</a:t>
            </a:r>
          </a:p>
        </p:txBody>
      </p:sp>
      <p:sp>
        <p:nvSpPr>
          <p:cNvPr id="53" name="Rectangle 52"/>
          <p:cNvSpPr/>
          <p:nvPr/>
        </p:nvSpPr>
        <p:spPr>
          <a:xfrm>
            <a:off x="5121109" y="4303087"/>
            <a:ext cx="1350694" cy="610552"/>
          </a:xfrm>
          <a:prstGeom prst="rect">
            <a:avLst/>
          </a:prstGeom>
          <a:ln w="0">
            <a:noFill/>
          </a:ln>
        </p:spPr>
        <p:txBody>
          <a:bodyPr wrap="none">
            <a:noAutofit/>
          </a:bodyPr>
          <a:lstStyle/>
          <a:p>
            <a:r>
              <a:rPr lang="en-US" sz="3191" b="1" spc="-173" dirty="0">
                <a:ln w="38100">
                  <a:noFill/>
                </a:ln>
                <a:solidFill>
                  <a:schemeClr val="accent1"/>
                </a:solidFill>
                <a:latin typeface="Trebuchet MS" panose="020B0603020202020204" pitchFamily="34" charset="0"/>
              </a:rPr>
              <a:t>GRAZIE</a:t>
            </a:r>
          </a:p>
        </p:txBody>
      </p:sp>
      <p:sp>
        <p:nvSpPr>
          <p:cNvPr id="58" name="Rectangle 57"/>
          <p:cNvSpPr/>
          <p:nvPr/>
        </p:nvSpPr>
        <p:spPr>
          <a:xfrm>
            <a:off x="6393069" y="4343775"/>
            <a:ext cx="1243225" cy="424090"/>
          </a:xfrm>
          <a:prstGeom prst="rect">
            <a:avLst/>
          </a:prstGeom>
          <a:ln w="0">
            <a:noFill/>
          </a:ln>
        </p:spPr>
        <p:txBody>
          <a:bodyPr wrap="none">
            <a:spAutoFit/>
          </a:bodyPr>
          <a:lstStyle/>
          <a:p>
            <a:r>
              <a:rPr lang="en-US" sz="2156" b="1" spc="-43" dirty="0">
                <a:ln w="38100">
                  <a:noFill/>
                </a:ln>
                <a:solidFill>
                  <a:schemeClr val="tx1">
                    <a:lumMod val="75000"/>
                    <a:lumOff val="25000"/>
                  </a:schemeClr>
                </a:solidFill>
                <a:latin typeface="Trebuchet MS" panose="020B0603020202020204" pitchFamily="34" charset="0"/>
              </a:rPr>
              <a:t>MAHALO</a:t>
            </a:r>
          </a:p>
        </p:txBody>
      </p:sp>
      <p:sp>
        <p:nvSpPr>
          <p:cNvPr id="61" name="Rectangle 60"/>
          <p:cNvSpPr/>
          <p:nvPr/>
        </p:nvSpPr>
        <p:spPr>
          <a:xfrm>
            <a:off x="1570237" y="4306430"/>
            <a:ext cx="1743328" cy="592470"/>
          </a:xfrm>
          <a:prstGeom prst="rect">
            <a:avLst/>
          </a:prstGeom>
          <a:ln w="0">
            <a:noFill/>
          </a:ln>
        </p:spPr>
        <p:txBody>
          <a:bodyPr wrap="square">
            <a:spAutoFit/>
          </a:bodyPr>
          <a:lstStyle/>
          <a:p>
            <a:pPr>
              <a:lnSpc>
                <a:spcPts val="3881"/>
              </a:lnSpc>
            </a:pPr>
            <a:r>
              <a:rPr lang="en-US" sz="3019" kern="1600" spc="-147" dirty="0">
                <a:ln w="38100">
                  <a:noFill/>
                </a:ln>
                <a:solidFill>
                  <a:schemeClr val="accent1"/>
                </a:solidFill>
                <a:latin typeface="Trebuchet MS" panose="020B0603020202020204" pitchFamily="34" charset="0"/>
              </a:rPr>
              <a:t>DANKE JE</a:t>
            </a:r>
            <a:endParaRPr lang="en-US" sz="3019" b="1" kern="1600" spc="-147" dirty="0">
              <a:ln w="38100">
                <a:noFill/>
              </a:ln>
              <a:solidFill>
                <a:schemeClr val="accent1"/>
              </a:solidFill>
              <a:latin typeface="Trebuchet MS" panose="020B0603020202020204" pitchFamily="34" charset="0"/>
            </a:endParaRPr>
          </a:p>
        </p:txBody>
      </p:sp>
      <p:sp>
        <p:nvSpPr>
          <p:cNvPr id="65" name="Rectangle 64"/>
          <p:cNvSpPr/>
          <p:nvPr/>
        </p:nvSpPr>
        <p:spPr>
          <a:xfrm rot="16200000">
            <a:off x="2400973" y="4948807"/>
            <a:ext cx="1809341" cy="592470"/>
          </a:xfrm>
          <a:prstGeom prst="rect">
            <a:avLst/>
          </a:prstGeom>
          <a:ln w="0">
            <a:noFill/>
          </a:ln>
        </p:spPr>
        <p:txBody>
          <a:bodyPr wrap="none">
            <a:spAutoFit/>
          </a:bodyPr>
          <a:lstStyle/>
          <a:p>
            <a:pPr>
              <a:lnSpc>
                <a:spcPts val="3881"/>
              </a:lnSpc>
            </a:pPr>
            <a:r>
              <a:rPr lang="en-US" sz="2588" kern="1600" spc="-147" dirty="0">
                <a:ln w="38100">
                  <a:noFill/>
                </a:ln>
                <a:solidFill>
                  <a:schemeClr val="accent2"/>
                </a:solidFill>
                <a:latin typeface="Trebuchet MS" panose="020B0603020202020204" pitchFamily="34" charset="0"/>
              </a:rPr>
              <a:t>SALAMAT PO</a:t>
            </a:r>
            <a:endParaRPr lang="en-US" sz="2588" b="1" kern="1600" spc="-147" dirty="0">
              <a:ln w="38100">
                <a:noFill/>
              </a:ln>
              <a:solidFill>
                <a:schemeClr val="accent2"/>
              </a:solidFill>
              <a:latin typeface="Trebuchet MS" panose="020B0603020202020204" pitchFamily="34" charset="0"/>
            </a:endParaRPr>
          </a:p>
        </p:txBody>
      </p:sp>
      <p:sp>
        <p:nvSpPr>
          <p:cNvPr id="66" name="Rectangle 65"/>
          <p:cNvSpPr/>
          <p:nvPr/>
        </p:nvSpPr>
        <p:spPr>
          <a:xfrm rot="16200000">
            <a:off x="4359921" y="1776354"/>
            <a:ext cx="1603196" cy="592470"/>
          </a:xfrm>
          <a:prstGeom prst="rect">
            <a:avLst/>
          </a:prstGeom>
          <a:ln w="0">
            <a:noFill/>
          </a:ln>
        </p:spPr>
        <p:txBody>
          <a:bodyPr wrap="none">
            <a:spAutoFit/>
          </a:bodyPr>
          <a:lstStyle/>
          <a:p>
            <a:pPr>
              <a:lnSpc>
                <a:spcPts val="3881"/>
              </a:lnSpc>
            </a:pPr>
            <a:r>
              <a:rPr lang="en-US" sz="2588" kern="1600" spc="-147" dirty="0">
                <a:ln w="38100">
                  <a:noFill/>
                </a:ln>
                <a:solidFill>
                  <a:schemeClr val="tx1">
                    <a:lumMod val="75000"/>
                    <a:lumOff val="25000"/>
                  </a:schemeClr>
                </a:solidFill>
                <a:latin typeface="Trebuchet MS" panose="020B0603020202020204" pitchFamily="34" charset="0"/>
              </a:rPr>
              <a:t>STRENGTH</a:t>
            </a:r>
            <a:endParaRPr lang="en-US" sz="2588" b="1" kern="1600" spc="-147" dirty="0">
              <a:ln w="38100">
                <a:noFill/>
              </a:ln>
              <a:solidFill>
                <a:schemeClr val="tx1">
                  <a:lumMod val="75000"/>
                  <a:lumOff val="25000"/>
                </a:schemeClr>
              </a:solidFill>
              <a:latin typeface="Trebuchet MS" panose="020B0603020202020204" pitchFamily="34" charset="0"/>
            </a:endParaRPr>
          </a:p>
        </p:txBody>
      </p:sp>
      <p:sp>
        <p:nvSpPr>
          <p:cNvPr id="67" name="Rectangle 66"/>
          <p:cNvSpPr/>
          <p:nvPr/>
        </p:nvSpPr>
        <p:spPr>
          <a:xfrm>
            <a:off x="5379438" y="2109857"/>
            <a:ext cx="580928" cy="291490"/>
          </a:xfrm>
          <a:prstGeom prst="rect">
            <a:avLst/>
          </a:prstGeom>
          <a:ln w="0">
            <a:noFill/>
          </a:ln>
        </p:spPr>
        <p:txBody>
          <a:bodyPr wrap="none">
            <a:spAutoFit/>
          </a:bodyPr>
          <a:lstStyle/>
          <a:p>
            <a:r>
              <a:rPr lang="en-US" sz="1294" b="1" dirty="0">
                <a:ln w="38100">
                  <a:noFill/>
                </a:ln>
                <a:solidFill>
                  <a:schemeClr val="tx1">
                    <a:lumMod val="75000"/>
                    <a:lumOff val="25000"/>
                  </a:schemeClr>
                </a:solidFill>
                <a:latin typeface="Trebuchet MS" panose="020B0603020202020204" pitchFamily="34" charset="0"/>
              </a:rPr>
              <a:t>TAKK</a:t>
            </a:r>
          </a:p>
        </p:txBody>
      </p:sp>
      <p:sp>
        <p:nvSpPr>
          <p:cNvPr id="68" name="Rectangle 67"/>
          <p:cNvSpPr/>
          <p:nvPr/>
        </p:nvSpPr>
        <p:spPr>
          <a:xfrm>
            <a:off x="2210882" y="2287961"/>
            <a:ext cx="1444819" cy="623248"/>
          </a:xfrm>
          <a:prstGeom prst="rect">
            <a:avLst/>
          </a:prstGeom>
          <a:ln w="0">
            <a:noFill/>
          </a:ln>
        </p:spPr>
        <p:txBody>
          <a:bodyPr wrap="none">
            <a:spAutoFit/>
          </a:bodyPr>
          <a:lstStyle/>
          <a:p>
            <a:r>
              <a:rPr lang="en-US" sz="3450" b="1" spc="-173" dirty="0">
                <a:ln w="38100">
                  <a:noFill/>
                </a:ln>
                <a:solidFill>
                  <a:schemeClr val="bg1">
                    <a:lumMod val="50000"/>
                  </a:schemeClr>
                </a:solidFill>
                <a:latin typeface="Trebuchet MS" panose="020B0603020202020204" pitchFamily="34" charset="0"/>
              </a:rPr>
              <a:t>XIE </a:t>
            </a:r>
            <a:r>
              <a:rPr lang="en-US" sz="3450" b="1" spc="-173" dirty="0" err="1">
                <a:ln w="38100">
                  <a:noFill/>
                </a:ln>
                <a:solidFill>
                  <a:schemeClr val="bg1">
                    <a:lumMod val="50000"/>
                  </a:schemeClr>
                </a:solidFill>
                <a:latin typeface="Trebuchet MS" panose="020B0603020202020204" pitchFamily="34" charset="0"/>
              </a:rPr>
              <a:t>XIE</a:t>
            </a:r>
            <a:endParaRPr lang="en-US" sz="3450" b="1" spc="-173" dirty="0">
              <a:ln w="38100">
                <a:noFill/>
              </a:ln>
              <a:solidFill>
                <a:schemeClr val="bg1">
                  <a:lumMod val="50000"/>
                </a:schemeClr>
              </a:solidFill>
              <a:latin typeface="Trebuchet MS" panose="020B0603020202020204" pitchFamily="34" charset="0"/>
            </a:endParaRPr>
          </a:p>
        </p:txBody>
      </p:sp>
      <p:sp>
        <p:nvSpPr>
          <p:cNvPr id="69" name="Rectangle 68"/>
          <p:cNvSpPr/>
          <p:nvPr/>
        </p:nvSpPr>
        <p:spPr>
          <a:xfrm>
            <a:off x="5372079" y="2031524"/>
            <a:ext cx="779381" cy="198516"/>
          </a:xfrm>
          <a:prstGeom prst="rect">
            <a:avLst/>
          </a:prstGeom>
          <a:ln w="0">
            <a:noFill/>
          </a:ln>
        </p:spPr>
        <p:txBody>
          <a:bodyPr wrap="none">
            <a:spAutoFit/>
          </a:bodyPr>
          <a:lstStyle/>
          <a:p>
            <a:r>
              <a:rPr lang="en-US" sz="690" b="1" dirty="0">
                <a:ln w="38100">
                  <a:noFill/>
                </a:ln>
                <a:solidFill>
                  <a:schemeClr val="accent2"/>
                </a:solidFill>
                <a:latin typeface="Trebuchet MS" panose="020B0603020202020204" pitchFamily="34" charset="0"/>
              </a:rPr>
              <a:t>FALEMINDERIT</a:t>
            </a:r>
          </a:p>
        </p:txBody>
      </p:sp>
      <p:sp>
        <p:nvSpPr>
          <p:cNvPr id="70" name="Rectangle 69"/>
          <p:cNvSpPr/>
          <p:nvPr/>
        </p:nvSpPr>
        <p:spPr>
          <a:xfrm rot="16200000">
            <a:off x="3994184" y="1382408"/>
            <a:ext cx="1772408" cy="463973"/>
          </a:xfrm>
          <a:prstGeom prst="rect">
            <a:avLst/>
          </a:prstGeom>
          <a:ln w="0">
            <a:noFill/>
          </a:ln>
        </p:spPr>
        <p:txBody>
          <a:bodyPr wrap="none">
            <a:spAutoFit/>
          </a:bodyPr>
          <a:lstStyle/>
          <a:p>
            <a:r>
              <a:rPr lang="en-US" sz="2415" b="1" dirty="0">
                <a:ln w="38100">
                  <a:noFill/>
                </a:ln>
                <a:solidFill>
                  <a:schemeClr val="accent1"/>
                </a:solidFill>
                <a:latin typeface="Trebuchet MS" panose="020B0603020202020204" pitchFamily="34" charset="0"/>
              </a:rPr>
              <a:t>EFHARISTO</a:t>
            </a:r>
          </a:p>
        </p:txBody>
      </p:sp>
      <p:sp>
        <p:nvSpPr>
          <p:cNvPr id="71" name="Rectangle 70"/>
          <p:cNvSpPr/>
          <p:nvPr/>
        </p:nvSpPr>
        <p:spPr>
          <a:xfrm rot="16200000">
            <a:off x="4450154" y="5165095"/>
            <a:ext cx="1531188" cy="592470"/>
          </a:xfrm>
          <a:prstGeom prst="rect">
            <a:avLst/>
          </a:prstGeom>
          <a:ln w="0">
            <a:noFill/>
          </a:ln>
        </p:spPr>
        <p:txBody>
          <a:bodyPr wrap="none">
            <a:spAutoFit/>
          </a:bodyPr>
          <a:lstStyle/>
          <a:p>
            <a:pPr>
              <a:lnSpc>
                <a:spcPts val="3881"/>
              </a:lnSpc>
            </a:pPr>
            <a:r>
              <a:rPr lang="en-US" sz="1553" b="1" kern="1600" dirty="0">
                <a:ln w="38100">
                  <a:noFill/>
                </a:ln>
                <a:solidFill>
                  <a:schemeClr val="tx1">
                    <a:lumMod val="65000"/>
                    <a:lumOff val="35000"/>
                  </a:schemeClr>
                </a:solidFill>
                <a:latin typeface="Trebuchet MS" panose="020B0603020202020204" pitchFamily="34" charset="0"/>
              </a:rPr>
              <a:t>FALEMINDERIT</a:t>
            </a:r>
          </a:p>
        </p:txBody>
      </p:sp>
      <p:sp>
        <p:nvSpPr>
          <p:cNvPr id="72" name="Rectangle 71"/>
          <p:cNvSpPr/>
          <p:nvPr/>
        </p:nvSpPr>
        <p:spPr>
          <a:xfrm>
            <a:off x="2909698" y="1925683"/>
            <a:ext cx="849400" cy="317908"/>
          </a:xfrm>
          <a:prstGeom prst="rect">
            <a:avLst/>
          </a:prstGeom>
          <a:ln w="0">
            <a:noFill/>
          </a:ln>
        </p:spPr>
        <p:txBody>
          <a:bodyPr wrap="none">
            <a:spAutoFit/>
          </a:bodyPr>
          <a:lstStyle/>
          <a:p>
            <a:r>
              <a:rPr lang="en-US" sz="1466" b="1" spc="-35" dirty="0">
                <a:ln w="38100">
                  <a:noFill/>
                </a:ln>
                <a:solidFill>
                  <a:schemeClr val="accent1">
                    <a:lumMod val="60000"/>
                    <a:lumOff val="40000"/>
                  </a:schemeClr>
                </a:solidFill>
                <a:latin typeface="Trebuchet MS" panose="020B0603020202020204" pitchFamily="34" charset="0"/>
              </a:rPr>
              <a:t>PALDIES</a:t>
            </a:r>
          </a:p>
        </p:txBody>
      </p:sp>
      <p:sp>
        <p:nvSpPr>
          <p:cNvPr id="73" name="Rectangle 72"/>
          <p:cNvSpPr/>
          <p:nvPr/>
        </p:nvSpPr>
        <p:spPr>
          <a:xfrm>
            <a:off x="1743055" y="2084468"/>
            <a:ext cx="963854" cy="424090"/>
          </a:xfrm>
          <a:prstGeom prst="rect">
            <a:avLst/>
          </a:prstGeom>
          <a:ln w="0">
            <a:noFill/>
          </a:ln>
        </p:spPr>
        <p:txBody>
          <a:bodyPr wrap="none">
            <a:spAutoFit/>
          </a:bodyPr>
          <a:lstStyle/>
          <a:p>
            <a:r>
              <a:rPr lang="en-US" sz="2156" b="1" spc="-43" dirty="0">
                <a:ln w="38100">
                  <a:noFill/>
                </a:ln>
                <a:solidFill>
                  <a:schemeClr val="tx1">
                    <a:lumMod val="75000"/>
                    <a:lumOff val="25000"/>
                  </a:schemeClr>
                </a:solidFill>
                <a:latin typeface="Trebuchet MS" panose="020B0603020202020204" pitchFamily="34" charset="0"/>
              </a:rPr>
              <a:t>KIITOS</a:t>
            </a:r>
          </a:p>
        </p:txBody>
      </p:sp>
      <p:sp>
        <p:nvSpPr>
          <p:cNvPr id="74" name="Rectangle 73"/>
          <p:cNvSpPr/>
          <p:nvPr/>
        </p:nvSpPr>
        <p:spPr>
          <a:xfrm>
            <a:off x="3461494" y="4244490"/>
            <a:ext cx="1848263" cy="848822"/>
          </a:xfrm>
          <a:prstGeom prst="rect">
            <a:avLst/>
          </a:prstGeom>
          <a:ln w="0">
            <a:noFill/>
          </a:ln>
        </p:spPr>
        <p:txBody>
          <a:bodyPr wrap="none">
            <a:spAutoFit/>
          </a:bodyPr>
          <a:lstStyle/>
          <a:p>
            <a:r>
              <a:rPr lang="en-US" sz="4916" b="1" spc="-173" dirty="0">
                <a:ln w="38100">
                  <a:noFill/>
                </a:ln>
                <a:solidFill>
                  <a:schemeClr val="accent1"/>
                </a:solidFill>
                <a:latin typeface="Trebuchet MS" panose="020B0603020202020204" pitchFamily="34" charset="0"/>
              </a:rPr>
              <a:t>MERCI</a:t>
            </a:r>
          </a:p>
        </p:txBody>
      </p:sp>
      <p:sp>
        <p:nvSpPr>
          <p:cNvPr id="75" name="Rectangle 74"/>
          <p:cNvSpPr/>
          <p:nvPr/>
        </p:nvSpPr>
        <p:spPr>
          <a:xfrm>
            <a:off x="3561925" y="4955304"/>
            <a:ext cx="1575613" cy="341141"/>
          </a:xfrm>
          <a:prstGeom prst="rect">
            <a:avLst/>
          </a:prstGeom>
          <a:ln w="0">
            <a:noFill/>
          </a:ln>
        </p:spPr>
        <p:txBody>
          <a:bodyPr wrap="none">
            <a:prstTxWarp prst="textPlain">
              <a:avLst/>
            </a:prstTxWarp>
            <a:spAutoFit/>
          </a:bodyPr>
          <a:lstStyle/>
          <a:p>
            <a:r>
              <a:rPr lang="en-US" sz="2156" b="1" spc="-43" dirty="0">
                <a:ln w="38100">
                  <a:noFill/>
                </a:ln>
                <a:solidFill>
                  <a:schemeClr val="bg1">
                    <a:lumMod val="65000"/>
                  </a:schemeClr>
                </a:solidFill>
                <a:latin typeface="Trebuchet MS" panose="020B0603020202020204" pitchFamily="34" charset="0"/>
              </a:rPr>
              <a:t>GRACIAS</a:t>
            </a:r>
          </a:p>
        </p:txBody>
      </p:sp>
      <p:sp>
        <p:nvSpPr>
          <p:cNvPr id="76" name="Rectangle 75"/>
          <p:cNvSpPr/>
          <p:nvPr/>
        </p:nvSpPr>
        <p:spPr>
          <a:xfrm>
            <a:off x="2558087" y="2070127"/>
            <a:ext cx="1224374" cy="437492"/>
          </a:xfrm>
          <a:prstGeom prst="rect">
            <a:avLst/>
          </a:prstGeom>
          <a:ln w="0">
            <a:noFill/>
          </a:ln>
        </p:spPr>
        <p:txBody>
          <a:bodyPr wrap="none">
            <a:spAutoFit/>
          </a:bodyPr>
          <a:lstStyle/>
          <a:p>
            <a:r>
              <a:rPr lang="en-US" sz="2243" b="1" spc="-43" dirty="0">
                <a:ln w="38100">
                  <a:noFill/>
                </a:ln>
                <a:solidFill>
                  <a:schemeClr val="bg1">
                    <a:lumMod val="65000"/>
                  </a:schemeClr>
                </a:solidFill>
                <a:latin typeface="Trebuchet MS" panose="020B0603020202020204" pitchFamily="34" charset="0"/>
              </a:rPr>
              <a:t>SPASIBO</a:t>
            </a:r>
          </a:p>
        </p:txBody>
      </p:sp>
      <p:sp>
        <p:nvSpPr>
          <p:cNvPr id="77" name="Rectangle 76"/>
          <p:cNvSpPr/>
          <p:nvPr/>
        </p:nvSpPr>
        <p:spPr>
          <a:xfrm>
            <a:off x="5384374" y="4711425"/>
            <a:ext cx="998991" cy="424090"/>
          </a:xfrm>
          <a:prstGeom prst="rect">
            <a:avLst/>
          </a:prstGeom>
          <a:ln w="0">
            <a:noFill/>
          </a:ln>
        </p:spPr>
        <p:txBody>
          <a:bodyPr wrap="none">
            <a:spAutoFit/>
          </a:bodyPr>
          <a:lstStyle/>
          <a:p>
            <a:r>
              <a:rPr lang="en-US" sz="2156" b="1" spc="-43" dirty="0">
                <a:ln w="38100">
                  <a:noFill/>
                </a:ln>
                <a:solidFill>
                  <a:schemeClr val="accent2"/>
                </a:solidFill>
                <a:latin typeface="Trebuchet MS" panose="020B0603020202020204" pitchFamily="34" charset="0"/>
              </a:rPr>
              <a:t>HVALA</a:t>
            </a:r>
          </a:p>
        </p:txBody>
      </p:sp>
      <p:sp>
        <p:nvSpPr>
          <p:cNvPr id="78" name="Rectangle 77"/>
          <p:cNvSpPr/>
          <p:nvPr/>
        </p:nvSpPr>
        <p:spPr>
          <a:xfrm rot="16200000">
            <a:off x="4631618" y="5494457"/>
            <a:ext cx="856901" cy="331309"/>
          </a:xfrm>
          <a:prstGeom prst="rect">
            <a:avLst/>
          </a:prstGeom>
          <a:ln w="0">
            <a:noFill/>
          </a:ln>
        </p:spPr>
        <p:txBody>
          <a:bodyPr wrap="none">
            <a:spAutoFit/>
          </a:bodyPr>
          <a:lstStyle/>
          <a:p>
            <a:r>
              <a:rPr lang="en-US" sz="1553" b="1" spc="-43" dirty="0">
                <a:ln w="38100">
                  <a:noFill/>
                </a:ln>
                <a:solidFill>
                  <a:schemeClr val="tx1">
                    <a:lumMod val="75000"/>
                    <a:lumOff val="25000"/>
                  </a:schemeClr>
                </a:solidFill>
                <a:latin typeface="Trebuchet MS" panose="020B0603020202020204" pitchFamily="34" charset="0"/>
              </a:rPr>
              <a:t>DANK U</a:t>
            </a:r>
          </a:p>
        </p:txBody>
      </p:sp>
      <p:sp>
        <p:nvSpPr>
          <p:cNvPr id="79" name="Rectangle 78"/>
          <p:cNvSpPr/>
          <p:nvPr/>
        </p:nvSpPr>
        <p:spPr>
          <a:xfrm>
            <a:off x="4268000" y="5265123"/>
            <a:ext cx="903169" cy="355545"/>
          </a:xfrm>
          <a:prstGeom prst="rect">
            <a:avLst/>
          </a:prstGeom>
          <a:ln w="0">
            <a:noFill/>
          </a:ln>
        </p:spPr>
        <p:txBody>
          <a:bodyPr wrap="none">
            <a:noAutofit/>
          </a:bodyPr>
          <a:lstStyle/>
          <a:p>
            <a:r>
              <a:rPr lang="en-US" sz="1121" dirty="0">
                <a:ln w="38100">
                  <a:noFill/>
                </a:ln>
                <a:solidFill>
                  <a:schemeClr val="accent1"/>
                </a:solidFill>
                <a:latin typeface="Trebuchet MS" panose="020B0603020202020204" pitchFamily="34" charset="0"/>
              </a:rPr>
              <a:t>TRUGERE</a:t>
            </a:r>
          </a:p>
        </p:txBody>
      </p:sp>
      <p:sp>
        <p:nvSpPr>
          <p:cNvPr id="80" name="Rectangle 79"/>
          <p:cNvSpPr/>
          <p:nvPr/>
        </p:nvSpPr>
        <p:spPr>
          <a:xfrm>
            <a:off x="2034450" y="4688451"/>
            <a:ext cx="903169" cy="355545"/>
          </a:xfrm>
          <a:prstGeom prst="rect">
            <a:avLst/>
          </a:prstGeom>
          <a:ln w="0">
            <a:noFill/>
          </a:ln>
        </p:spPr>
        <p:txBody>
          <a:bodyPr wrap="none">
            <a:noAutofit/>
          </a:bodyPr>
          <a:lstStyle/>
          <a:p>
            <a:r>
              <a:rPr lang="en-US" sz="1121" dirty="0">
                <a:ln w="38100">
                  <a:noFill/>
                </a:ln>
                <a:solidFill>
                  <a:schemeClr val="accent1"/>
                </a:solidFill>
                <a:latin typeface="Trebuchet MS" panose="020B0603020202020204" pitchFamily="34" charset="0"/>
              </a:rPr>
              <a:t>KAMSA HAMNIDA</a:t>
            </a:r>
          </a:p>
        </p:txBody>
      </p:sp>
      <p:sp>
        <p:nvSpPr>
          <p:cNvPr id="81" name="Rectangle 80"/>
          <p:cNvSpPr/>
          <p:nvPr/>
        </p:nvSpPr>
        <p:spPr>
          <a:xfrm rot="16200000">
            <a:off x="2354234" y="5150881"/>
            <a:ext cx="1273105" cy="592470"/>
          </a:xfrm>
          <a:prstGeom prst="rect">
            <a:avLst/>
          </a:prstGeom>
          <a:ln w="0">
            <a:noFill/>
          </a:ln>
        </p:spPr>
        <p:txBody>
          <a:bodyPr wrap="none">
            <a:spAutoFit/>
          </a:bodyPr>
          <a:lstStyle/>
          <a:p>
            <a:pPr>
              <a:lnSpc>
                <a:spcPts val="3881"/>
              </a:lnSpc>
            </a:pPr>
            <a:r>
              <a:rPr lang="en-US" sz="1380" b="1" kern="1600" dirty="0">
                <a:ln w="38100">
                  <a:noFill/>
                </a:ln>
                <a:solidFill>
                  <a:schemeClr val="tx1">
                    <a:lumMod val="65000"/>
                    <a:lumOff val="35000"/>
                  </a:schemeClr>
                </a:solidFill>
                <a:latin typeface="Trebuchet MS" panose="020B0603020202020204" pitchFamily="34" charset="0"/>
              </a:rPr>
              <a:t>NGIYABONGA</a:t>
            </a:r>
          </a:p>
        </p:txBody>
      </p:sp>
      <p:sp>
        <p:nvSpPr>
          <p:cNvPr id="82" name="Rectangle 81"/>
          <p:cNvSpPr/>
          <p:nvPr/>
        </p:nvSpPr>
        <p:spPr>
          <a:xfrm>
            <a:off x="1753977" y="1969265"/>
            <a:ext cx="880369" cy="264816"/>
          </a:xfrm>
          <a:prstGeom prst="rect">
            <a:avLst/>
          </a:prstGeom>
          <a:ln w="0">
            <a:noFill/>
          </a:ln>
        </p:spPr>
        <p:txBody>
          <a:bodyPr wrap="none">
            <a:spAutoFit/>
          </a:bodyPr>
          <a:lstStyle/>
          <a:p>
            <a:r>
              <a:rPr lang="en-US" sz="1121" b="1" dirty="0">
                <a:ln w="38100">
                  <a:noFill/>
                </a:ln>
                <a:solidFill>
                  <a:schemeClr val="tx1">
                    <a:lumMod val="75000"/>
                    <a:lumOff val="25000"/>
                  </a:schemeClr>
                </a:solidFill>
                <a:latin typeface="Trebuchet MS" panose="020B0603020202020204" pitchFamily="34" charset="0"/>
              </a:rPr>
              <a:t>OBRIGADO</a:t>
            </a:r>
          </a:p>
        </p:txBody>
      </p:sp>
      <p:sp>
        <p:nvSpPr>
          <p:cNvPr id="83" name="Rectangle 82"/>
          <p:cNvSpPr/>
          <p:nvPr/>
        </p:nvSpPr>
        <p:spPr>
          <a:xfrm rot="16200000">
            <a:off x="1002562" y="3433612"/>
            <a:ext cx="1546834" cy="369332"/>
          </a:xfrm>
          <a:prstGeom prst="rect">
            <a:avLst/>
          </a:prstGeom>
          <a:ln w="0">
            <a:noFill/>
          </a:ln>
        </p:spPr>
        <p:txBody>
          <a:bodyPr wrap="none">
            <a:spAutoFit/>
          </a:bodyPr>
          <a:lstStyle/>
          <a:p>
            <a:r>
              <a:rPr lang="en-US" b="1" dirty="0">
                <a:ln w="38100">
                  <a:noFill/>
                </a:ln>
                <a:solidFill>
                  <a:schemeClr val="accent2">
                    <a:lumMod val="60000"/>
                    <a:lumOff val="40000"/>
                  </a:schemeClr>
                </a:solidFill>
                <a:latin typeface="Trebuchet MS" panose="020B0603020202020204" pitchFamily="34" charset="0"/>
              </a:rPr>
              <a:t>GRATIAS TIBI</a:t>
            </a:r>
          </a:p>
        </p:txBody>
      </p:sp>
      <p:sp>
        <p:nvSpPr>
          <p:cNvPr id="84" name="Rectangle 83"/>
          <p:cNvSpPr/>
          <p:nvPr/>
        </p:nvSpPr>
        <p:spPr>
          <a:xfrm>
            <a:off x="6387230" y="4596244"/>
            <a:ext cx="1307995" cy="251898"/>
          </a:xfrm>
          <a:prstGeom prst="rect">
            <a:avLst/>
          </a:prstGeom>
          <a:ln w="0">
            <a:noFill/>
          </a:ln>
        </p:spPr>
        <p:txBody>
          <a:bodyPr wrap="none">
            <a:noAutofit/>
          </a:bodyPr>
          <a:lstStyle/>
          <a:p>
            <a:r>
              <a:rPr lang="en-US" sz="1208" b="1" dirty="0">
                <a:ln w="38100">
                  <a:noFill/>
                </a:ln>
                <a:solidFill>
                  <a:schemeClr val="accent1"/>
                </a:solidFill>
                <a:latin typeface="Trebuchet MS" panose="020B0603020202020204" pitchFamily="34" charset="0"/>
              </a:rPr>
              <a:t>TERIMA KASISH</a:t>
            </a:r>
          </a:p>
        </p:txBody>
      </p:sp>
      <p:sp>
        <p:nvSpPr>
          <p:cNvPr id="85" name="Rectangle 84"/>
          <p:cNvSpPr/>
          <p:nvPr/>
        </p:nvSpPr>
        <p:spPr>
          <a:xfrm>
            <a:off x="7472736" y="4391473"/>
            <a:ext cx="662361" cy="264816"/>
          </a:xfrm>
          <a:prstGeom prst="rect">
            <a:avLst/>
          </a:prstGeom>
          <a:ln w="0">
            <a:noFill/>
          </a:ln>
        </p:spPr>
        <p:txBody>
          <a:bodyPr wrap="none">
            <a:spAutoFit/>
          </a:bodyPr>
          <a:lstStyle/>
          <a:p>
            <a:r>
              <a:rPr lang="en-US" sz="1121" b="1" dirty="0">
                <a:ln w="38100">
                  <a:noFill/>
                </a:ln>
                <a:solidFill>
                  <a:schemeClr val="bg1">
                    <a:lumMod val="75000"/>
                  </a:schemeClr>
                </a:solidFill>
                <a:latin typeface="Trebuchet MS" panose="020B0603020202020204" pitchFamily="34" charset="0"/>
              </a:rPr>
              <a:t>DEKUJI</a:t>
            </a:r>
          </a:p>
        </p:txBody>
      </p:sp>
      <p:sp>
        <p:nvSpPr>
          <p:cNvPr id="86" name="Rectangle 85"/>
          <p:cNvSpPr/>
          <p:nvPr/>
        </p:nvSpPr>
        <p:spPr>
          <a:xfrm>
            <a:off x="7127869" y="3579443"/>
            <a:ext cx="1203819" cy="266895"/>
          </a:xfrm>
          <a:prstGeom prst="rect">
            <a:avLst/>
          </a:prstGeom>
          <a:ln w="0">
            <a:noFill/>
          </a:ln>
        </p:spPr>
        <p:txBody>
          <a:bodyPr wrap="none">
            <a:prstTxWarp prst="textPlain">
              <a:avLst/>
            </a:prstTxWarp>
            <a:spAutoFit/>
          </a:bodyPr>
          <a:lstStyle/>
          <a:p>
            <a:r>
              <a:rPr lang="en-US" sz="1553" b="1" spc="86" dirty="0">
                <a:ln w="38100">
                  <a:noFill/>
                </a:ln>
                <a:solidFill>
                  <a:schemeClr val="accent2"/>
                </a:solidFill>
                <a:latin typeface="Trebuchet MS" panose="020B0603020202020204" pitchFamily="34" charset="0"/>
              </a:rPr>
              <a:t>ARIGATO</a:t>
            </a:r>
          </a:p>
        </p:txBody>
      </p:sp>
      <p:sp>
        <p:nvSpPr>
          <p:cNvPr id="87" name="Rectangle 86"/>
          <p:cNvSpPr/>
          <p:nvPr/>
        </p:nvSpPr>
        <p:spPr>
          <a:xfrm rot="16200000">
            <a:off x="3160991" y="1343952"/>
            <a:ext cx="1691489" cy="623248"/>
          </a:xfrm>
          <a:prstGeom prst="rect">
            <a:avLst/>
          </a:prstGeom>
          <a:ln w="0">
            <a:noFill/>
          </a:ln>
        </p:spPr>
        <p:txBody>
          <a:bodyPr wrap="none">
            <a:spAutoFit/>
          </a:bodyPr>
          <a:lstStyle/>
          <a:p>
            <a:r>
              <a:rPr lang="en-US" sz="3450" b="1" dirty="0">
                <a:ln w="38100">
                  <a:noFill/>
                </a:ln>
                <a:solidFill>
                  <a:schemeClr val="tx1">
                    <a:lumMod val="75000"/>
                    <a:lumOff val="25000"/>
                  </a:schemeClr>
                </a:solidFill>
                <a:latin typeface="Trebuchet MS" panose="020B0603020202020204" pitchFamily="34" charset="0"/>
              </a:rPr>
              <a:t>DANKIE</a:t>
            </a:r>
          </a:p>
        </p:txBody>
      </p:sp>
      <p:sp>
        <p:nvSpPr>
          <p:cNvPr id="88" name="Rectangle 87"/>
          <p:cNvSpPr/>
          <p:nvPr/>
        </p:nvSpPr>
        <p:spPr>
          <a:xfrm rot="16200000">
            <a:off x="3267261" y="1831082"/>
            <a:ext cx="962123" cy="304699"/>
          </a:xfrm>
          <a:prstGeom prst="rect">
            <a:avLst/>
          </a:prstGeom>
          <a:ln w="0">
            <a:noFill/>
          </a:ln>
        </p:spPr>
        <p:txBody>
          <a:bodyPr wrap="none">
            <a:spAutoFit/>
          </a:bodyPr>
          <a:lstStyle/>
          <a:p>
            <a:r>
              <a:rPr lang="en-US" sz="1380" b="1" dirty="0">
                <a:ln w="38100">
                  <a:noFill/>
                </a:ln>
                <a:solidFill>
                  <a:srgbClr val="A6A6A6"/>
                </a:solidFill>
                <a:latin typeface="Trebuchet MS" panose="020B0603020202020204" pitchFamily="34" charset="0"/>
              </a:rPr>
              <a:t>SHUKRAN</a:t>
            </a:r>
          </a:p>
        </p:txBody>
      </p:sp>
      <p:sp>
        <p:nvSpPr>
          <p:cNvPr id="89" name="Rectangle 88"/>
          <p:cNvSpPr/>
          <p:nvPr/>
        </p:nvSpPr>
        <p:spPr>
          <a:xfrm rot="16200000">
            <a:off x="3981391" y="2029135"/>
            <a:ext cx="558166" cy="264816"/>
          </a:xfrm>
          <a:prstGeom prst="rect">
            <a:avLst/>
          </a:prstGeom>
          <a:ln w="0">
            <a:noFill/>
          </a:ln>
        </p:spPr>
        <p:txBody>
          <a:bodyPr wrap="none">
            <a:spAutoFit/>
          </a:bodyPr>
          <a:lstStyle/>
          <a:p>
            <a:r>
              <a:rPr lang="en-US" sz="1121" b="1" dirty="0">
                <a:ln w="38100">
                  <a:noFill/>
                </a:ln>
                <a:solidFill>
                  <a:schemeClr val="tx1">
                    <a:lumMod val="75000"/>
                    <a:lumOff val="25000"/>
                  </a:schemeClr>
                </a:solidFill>
                <a:latin typeface="Trebuchet MS" panose="020B0603020202020204" pitchFamily="34" charset="0"/>
              </a:rPr>
              <a:t>TODA</a:t>
            </a:r>
          </a:p>
        </p:txBody>
      </p:sp>
      <p:sp>
        <p:nvSpPr>
          <p:cNvPr id="90" name="Rectangle 89"/>
          <p:cNvSpPr/>
          <p:nvPr/>
        </p:nvSpPr>
        <p:spPr>
          <a:xfrm rot="16200000">
            <a:off x="2935467" y="1282284"/>
            <a:ext cx="1076453" cy="291358"/>
          </a:xfrm>
          <a:prstGeom prst="rect">
            <a:avLst/>
          </a:prstGeom>
          <a:ln w="0">
            <a:noFill/>
          </a:ln>
        </p:spPr>
        <p:txBody>
          <a:bodyPr wrap="none">
            <a:prstTxWarp prst="textPlain">
              <a:avLst/>
            </a:prstTxWarp>
            <a:spAutoFit/>
          </a:bodyPr>
          <a:lstStyle/>
          <a:p>
            <a:r>
              <a:rPr lang="en-US" sz="1725" b="1" dirty="0">
                <a:ln w="38100">
                  <a:noFill/>
                </a:ln>
                <a:solidFill>
                  <a:schemeClr val="accent2">
                    <a:lumMod val="40000"/>
                    <a:lumOff val="60000"/>
                  </a:schemeClr>
                </a:solidFill>
                <a:latin typeface="Trebuchet MS" panose="020B0603020202020204" pitchFamily="34" charset="0"/>
              </a:rPr>
              <a:t>DO JEH</a:t>
            </a:r>
          </a:p>
        </p:txBody>
      </p:sp>
      <p:sp>
        <p:nvSpPr>
          <p:cNvPr id="91" name="Rectangle 90"/>
          <p:cNvSpPr/>
          <p:nvPr/>
        </p:nvSpPr>
        <p:spPr>
          <a:xfrm rot="16200000">
            <a:off x="2594803" y="1503770"/>
            <a:ext cx="885179" cy="238399"/>
          </a:xfrm>
          <a:prstGeom prst="rect">
            <a:avLst/>
          </a:prstGeom>
          <a:ln w="0">
            <a:noFill/>
          </a:ln>
        </p:spPr>
        <p:txBody>
          <a:bodyPr wrap="none">
            <a:spAutoFit/>
          </a:bodyPr>
          <a:lstStyle/>
          <a:p>
            <a:r>
              <a:rPr lang="en-US" sz="949" b="1" dirty="0">
                <a:ln w="38100">
                  <a:noFill/>
                </a:ln>
                <a:solidFill>
                  <a:schemeClr val="accent1"/>
                </a:solidFill>
                <a:latin typeface="Trebuchet MS" panose="020B0603020202020204" pitchFamily="34" charset="0"/>
              </a:rPr>
              <a:t>CHOUKRANE</a:t>
            </a:r>
          </a:p>
        </p:txBody>
      </p:sp>
      <p:sp>
        <p:nvSpPr>
          <p:cNvPr id="92" name="Rectangle 91"/>
          <p:cNvSpPr/>
          <p:nvPr/>
        </p:nvSpPr>
        <p:spPr>
          <a:xfrm>
            <a:off x="1083549" y="2444205"/>
            <a:ext cx="1106349" cy="320296"/>
          </a:xfrm>
          <a:prstGeom prst="rect">
            <a:avLst/>
          </a:prstGeom>
          <a:ln w="0">
            <a:noFill/>
          </a:ln>
        </p:spPr>
        <p:txBody>
          <a:bodyPr wrap="none">
            <a:prstTxWarp prst="textPlain">
              <a:avLst/>
            </a:prstTxWarp>
            <a:spAutoFit/>
          </a:bodyPr>
          <a:lstStyle/>
          <a:p>
            <a:r>
              <a:rPr lang="en-US" sz="1725" b="1" dirty="0">
                <a:ln w="38100">
                  <a:noFill/>
                </a:ln>
                <a:solidFill>
                  <a:schemeClr val="bg1">
                    <a:lumMod val="75000"/>
                  </a:schemeClr>
                </a:solidFill>
                <a:latin typeface="Trebuchet MS" panose="020B0603020202020204" pitchFamily="34" charset="0"/>
              </a:rPr>
              <a:t>DZIEKUJE</a:t>
            </a:r>
          </a:p>
        </p:txBody>
      </p:sp>
      <p:sp>
        <p:nvSpPr>
          <p:cNvPr id="93" name="Rectangle 92"/>
          <p:cNvSpPr/>
          <p:nvPr/>
        </p:nvSpPr>
        <p:spPr>
          <a:xfrm>
            <a:off x="860122" y="2948450"/>
            <a:ext cx="777813" cy="214024"/>
          </a:xfrm>
          <a:prstGeom prst="rect">
            <a:avLst/>
          </a:prstGeom>
          <a:ln w="0">
            <a:noFill/>
          </a:ln>
        </p:spPr>
        <p:txBody>
          <a:bodyPr wrap="none">
            <a:prstTxWarp prst="textPlain">
              <a:avLst/>
            </a:prstTxWarp>
            <a:spAutoFit/>
          </a:bodyPr>
          <a:lstStyle/>
          <a:p>
            <a:r>
              <a:rPr lang="en-US" sz="1725" b="1" dirty="0">
                <a:ln w="38100">
                  <a:noFill/>
                </a:ln>
                <a:solidFill>
                  <a:schemeClr val="accent1">
                    <a:lumMod val="20000"/>
                    <a:lumOff val="80000"/>
                  </a:schemeClr>
                </a:solidFill>
                <a:latin typeface="Trebuchet MS" panose="020B0603020202020204" pitchFamily="34" charset="0"/>
              </a:rPr>
              <a:t>NA GODE</a:t>
            </a:r>
          </a:p>
        </p:txBody>
      </p:sp>
      <p:sp>
        <p:nvSpPr>
          <p:cNvPr id="94" name="Rectangle 93"/>
          <p:cNvSpPr/>
          <p:nvPr/>
        </p:nvSpPr>
        <p:spPr>
          <a:xfrm>
            <a:off x="934202" y="3124374"/>
            <a:ext cx="800540" cy="317908"/>
          </a:xfrm>
          <a:prstGeom prst="rect">
            <a:avLst/>
          </a:prstGeom>
          <a:ln w="0">
            <a:noFill/>
          </a:ln>
        </p:spPr>
        <p:txBody>
          <a:bodyPr wrap="none">
            <a:spAutoFit/>
          </a:bodyPr>
          <a:lstStyle/>
          <a:p>
            <a:r>
              <a:rPr lang="en-US" sz="1466" b="1" spc="-35" dirty="0">
                <a:ln w="38100">
                  <a:noFill/>
                </a:ln>
                <a:solidFill>
                  <a:schemeClr val="accent1">
                    <a:lumMod val="50000"/>
                  </a:schemeClr>
                </a:solidFill>
                <a:latin typeface="Trebuchet MS" panose="020B0603020202020204" pitchFamily="34" charset="0"/>
              </a:rPr>
              <a:t>DO JEH</a:t>
            </a:r>
          </a:p>
        </p:txBody>
      </p:sp>
      <p:sp>
        <p:nvSpPr>
          <p:cNvPr id="95" name="Rectangle 94"/>
          <p:cNvSpPr/>
          <p:nvPr/>
        </p:nvSpPr>
        <p:spPr>
          <a:xfrm rot="16200000">
            <a:off x="2654034" y="5129855"/>
            <a:ext cx="506179" cy="108952"/>
          </a:xfrm>
          <a:prstGeom prst="rect">
            <a:avLst/>
          </a:prstGeom>
          <a:ln w="0">
            <a:noFill/>
          </a:ln>
        </p:spPr>
        <p:txBody>
          <a:bodyPr wrap="none">
            <a:prstTxWarp prst="textPlain">
              <a:avLst/>
            </a:prstTxWarp>
            <a:spAutoFit/>
          </a:bodyPr>
          <a:lstStyle/>
          <a:p>
            <a:r>
              <a:rPr lang="en-US" sz="1725" b="1" dirty="0">
                <a:ln w="38100">
                  <a:noFill/>
                </a:ln>
                <a:solidFill>
                  <a:schemeClr val="bg1">
                    <a:lumMod val="65000"/>
                  </a:schemeClr>
                </a:solidFill>
                <a:latin typeface="Trebuchet MS" panose="020B0603020202020204" pitchFamily="34" charset="0"/>
              </a:rPr>
              <a:t>BALIKA</a:t>
            </a:r>
          </a:p>
        </p:txBody>
      </p:sp>
      <p:sp>
        <p:nvSpPr>
          <p:cNvPr id="96" name="Rectangle 95"/>
          <p:cNvSpPr/>
          <p:nvPr/>
        </p:nvSpPr>
        <p:spPr>
          <a:xfrm>
            <a:off x="7059559" y="2958583"/>
            <a:ext cx="1290617" cy="569562"/>
          </a:xfrm>
          <a:prstGeom prst="rect">
            <a:avLst/>
          </a:prstGeom>
          <a:ln w="0">
            <a:noFill/>
          </a:ln>
        </p:spPr>
        <p:txBody>
          <a:bodyPr wrap="none">
            <a:prstTxWarp prst="textPlain">
              <a:avLst/>
            </a:prstTxWarp>
            <a:spAutoFit/>
          </a:bodyPr>
          <a:lstStyle/>
          <a:p>
            <a:r>
              <a:rPr lang="en-US" sz="1725" b="1" dirty="0">
                <a:ln w="38100">
                  <a:noFill/>
                </a:ln>
                <a:solidFill>
                  <a:schemeClr val="accent1">
                    <a:lumMod val="20000"/>
                    <a:lumOff val="80000"/>
                  </a:schemeClr>
                </a:solidFill>
                <a:latin typeface="Trebuchet MS" panose="020B0603020202020204" pitchFamily="34" charset="0"/>
              </a:rPr>
              <a:t>YOU</a:t>
            </a:r>
          </a:p>
        </p:txBody>
      </p:sp>
      <p:sp>
        <p:nvSpPr>
          <p:cNvPr id="97" name="Rectangle 96"/>
          <p:cNvSpPr/>
          <p:nvPr/>
        </p:nvSpPr>
        <p:spPr>
          <a:xfrm>
            <a:off x="3587618" y="2286549"/>
            <a:ext cx="1518301" cy="623248"/>
          </a:xfrm>
          <a:prstGeom prst="rect">
            <a:avLst/>
          </a:prstGeom>
          <a:ln w="0">
            <a:noFill/>
          </a:ln>
        </p:spPr>
        <p:txBody>
          <a:bodyPr wrap="none">
            <a:spAutoFit/>
          </a:bodyPr>
          <a:lstStyle/>
          <a:p>
            <a:r>
              <a:rPr lang="en-US" sz="3450" b="1" spc="-173" dirty="0">
                <a:ln w="38100">
                  <a:noFill/>
                </a:ln>
                <a:solidFill>
                  <a:schemeClr val="accent2"/>
                </a:solidFill>
                <a:latin typeface="Trebuchet MS" panose="020B0603020202020204" pitchFamily="34" charset="0"/>
              </a:rPr>
              <a:t>DEKUJI</a:t>
            </a:r>
          </a:p>
        </p:txBody>
      </p:sp>
      <p:sp>
        <p:nvSpPr>
          <p:cNvPr id="98" name="Rectangle 97"/>
          <p:cNvSpPr/>
          <p:nvPr/>
        </p:nvSpPr>
        <p:spPr>
          <a:xfrm>
            <a:off x="7154433" y="3897015"/>
            <a:ext cx="1179303" cy="341141"/>
          </a:xfrm>
          <a:prstGeom prst="rect">
            <a:avLst/>
          </a:prstGeom>
          <a:ln w="0">
            <a:noFill/>
          </a:ln>
        </p:spPr>
        <p:txBody>
          <a:bodyPr wrap="none">
            <a:prstTxWarp prst="textPlain">
              <a:avLst/>
            </a:prstTxWarp>
            <a:spAutoFit/>
          </a:bodyPr>
          <a:lstStyle/>
          <a:p>
            <a:r>
              <a:rPr lang="en-US" sz="2156" b="1" spc="-43" dirty="0">
                <a:ln w="38100">
                  <a:noFill/>
                </a:ln>
                <a:solidFill>
                  <a:schemeClr val="accent2">
                    <a:lumMod val="60000"/>
                    <a:lumOff val="40000"/>
                  </a:schemeClr>
                </a:solidFill>
                <a:latin typeface="Trebuchet MS" panose="020B0603020202020204" pitchFamily="34" charset="0"/>
              </a:rPr>
              <a:t>SPASIBO</a:t>
            </a:r>
          </a:p>
        </p:txBody>
      </p:sp>
      <p:sp>
        <p:nvSpPr>
          <p:cNvPr id="99" name="Rectangle 98"/>
          <p:cNvSpPr/>
          <p:nvPr/>
        </p:nvSpPr>
        <p:spPr>
          <a:xfrm rot="16200000">
            <a:off x="2600825" y="1307702"/>
            <a:ext cx="1201599" cy="159890"/>
          </a:xfrm>
          <a:prstGeom prst="rect">
            <a:avLst/>
          </a:prstGeom>
          <a:ln w="0">
            <a:noFill/>
          </a:ln>
        </p:spPr>
        <p:txBody>
          <a:bodyPr wrap="none">
            <a:prstTxWarp prst="textPlain">
              <a:avLst/>
            </a:prstTxWarp>
            <a:spAutoFit/>
          </a:bodyPr>
          <a:lstStyle/>
          <a:p>
            <a:r>
              <a:rPr lang="en-US" sz="1725" b="1" dirty="0">
                <a:ln w="38100">
                  <a:noFill/>
                </a:ln>
                <a:solidFill>
                  <a:schemeClr val="tx1">
                    <a:lumMod val="75000"/>
                    <a:lumOff val="25000"/>
                  </a:schemeClr>
                </a:solidFill>
                <a:latin typeface="Trebuchet MS" panose="020B0603020202020204" pitchFamily="34" charset="0"/>
              </a:rPr>
              <a:t>ARRIGATO</a:t>
            </a:r>
          </a:p>
        </p:txBody>
      </p:sp>
      <p:sp>
        <p:nvSpPr>
          <p:cNvPr id="100" name="Rectangle 99"/>
          <p:cNvSpPr/>
          <p:nvPr/>
        </p:nvSpPr>
        <p:spPr>
          <a:xfrm>
            <a:off x="4147189" y="1823581"/>
            <a:ext cx="478016" cy="198516"/>
          </a:xfrm>
          <a:prstGeom prst="rect">
            <a:avLst/>
          </a:prstGeom>
          <a:ln w="0">
            <a:noFill/>
          </a:ln>
        </p:spPr>
        <p:txBody>
          <a:bodyPr wrap="none">
            <a:spAutoFit/>
          </a:bodyPr>
          <a:lstStyle/>
          <a:p>
            <a:r>
              <a:rPr lang="en-US" sz="690" b="1" dirty="0">
                <a:ln w="38100">
                  <a:noFill/>
                </a:ln>
                <a:solidFill>
                  <a:schemeClr val="accent2"/>
                </a:solidFill>
                <a:latin typeface="Trebuchet MS" panose="020B0603020202020204" pitchFamily="34" charset="0"/>
              </a:rPr>
              <a:t>SUKRIA</a:t>
            </a:r>
          </a:p>
        </p:txBody>
      </p:sp>
      <p:sp>
        <p:nvSpPr>
          <p:cNvPr id="101" name="Rectangle 100"/>
          <p:cNvSpPr/>
          <p:nvPr/>
        </p:nvSpPr>
        <p:spPr>
          <a:xfrm>
            <a:off x="1954047" y="2965288"/>
            <a:ext cx="5128100" cy="1266532"/>
          </a:xfrm>
          <a:prstGeom prst="rect">
            <a:avLst/>
          </a:prstGeom>
          <a:ln w="0">
            <a:noFill/>
          </a:ln>
        </p:spPr>
        <p:txBody>
          <a:bodyPr wrap="none">
            <a:prstTxWarp prst="textPlain">
              <a:avLst/>
            </a:prstTxWarp>
            <a:spAutoFit/>
          </a:bodyPr>
          <a:lstStyle/>
          <a:p>
            <a:r>
              <a:rPr lang="en-US" sz="14663" spc="-345" dirty="0">
                <a:ln w="31750">
                  <a:solidFill>
                    <a:schemeClr val="bg1"/>
                  </a:solidFill>
                </a:ln>
                <a:solidFill>
                  <a:schemeClr val="bg1"/>
                </a:solidFill>
                <a:latin typeface="Trebuchet MS" panose="020B0603020202020204" pitchFamily="34" charset="0"/>
              </a:rPr>
              <a:t>THANK</a:t>
            </a:r>
          </a:p>
        </p:txBody>
      </p:sp>
    </p:spTree>
    <p:extLst>
      <p:ext uri="{BB962C8B-B14F-4D97-AF65-F5344CB8AC3E}">
        <p14:creationId xmlns:p14="http://schemas.microsoft.com/office/powerpoint/2010/main" val="2221846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1" y="143750"/>
            <a:ext cx="5515661" cy="1052725"/>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301612" y="443062"/>
            <a:ext cx="4028845" cy="576254"/>
          </a:xfrm>
        </p:spPr>
        <p:txBody>
          <a:bodyPr>
            <a:noAutofit/>
          </a:bodyPr>
          <a:lstStyle/>
          <a:p>
            <a:r>
              <a:rPr lang="en-US" sz="4800" dirty="0">
                <a:solidFill>
                  <a:schemeClr val="bg1"/>
                </a:solidFill>
                <a:latin typeface="Gill Sans MT" panose="020B0502020104020203" pitchFamily="34" charset="0"/>
              </a:rPr>
              <a:t>Outcomes…</a:t>
            </a:r>
          </a:p>
        </p:txBody>
      </p:sp>
      <p:pic>
        <p:nvPicPr>
          <p:cNvPr id="6" name="Picture 5"/>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16718" y="2904013"/>
            <a:ext cx="407682" cy="465390"/>
          </a:xfrm>
          <a:prstGeom prst="rect">
            <a:avLst/>
          </a:prstGeom>
        </p:spPr>
      </p:pic>
      <p:sp>
        <p:nvSpPr>
          <p:cNvPr id="8" name="Content Placeholder 2">
            <a:extLst>
              <a:ext uri="{FF2B5EF4-FFF2-40B4-BE49-F238E27FC236}">
                <a16:creationId xmlns:a16="http://schemas.microsoft.com/office/drawing/2014/main" id="{3DCD1F2A-C581-4015-9E27-E4F54317FA23}"/>
              </a:ext>
            </a:extLst>
          </p:cNvPr>
          <p:cNvSpPr txBox="1">
            <a:spLocks/>
          </p:cNvSpPr>
          <p:nvPr/>
        </p:nvSpPr>
        <p:spPr>
          <a:xfrm>
            <a:off x="636632" y="2949800"/>
            <a:ext cx="3579100" cy="21261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t>DSY are removed from their homes more frequently.</a:t>
            </a:r>
          </a:p>
          <a:p>
            <a:pPr marL="0" indent="0">
              <a:buFont typeface="Arial" panose="020B0604020202020204" pitchFamily="34" charset="0"/>
              <a:buNone/>
            </a:pPr>
            <a:endParaRPr lang="en-US" sz="900" dirty="0"/>
          </a:p>
          <a:p>
            <a:pPr marL="0" indent="0">
              <a:buFont typeface="Arial" panose="020B0604020202020204" pitchFamily="34" charset="0"/>
              <a:buNone/>
            </a:pPr>
            <a:r>
              <a:rPr lang="en-US" sz="2200" dirty="0"/>
              <a:t>Detained more frequently.</a:t>
            </a:r>
          </a:p>
          <a:p>
            <a:pPr marL="0" indent="0">
              <a:buFont typeface="Arial" panose="020B0604020202020204" pitchFamily="34" charset="0"/>
              <a:buNone/>
            </a:pPr>
            <a:endParaRPr lang="en-US" sz="1000" dirty="0"/>
          </a:p>
          <a:p>
            <a:pPr marL="0" indent="0">
              <a:buFont typeface="Arial" panose="020B0604020202020204" pitchFamily="34" charset="0"/>
              <a:buNone/>
            </a:pPr>
            <a:r>
              <a:rPr lang="en-US" sz="2200" dirty="0"/>
              <a:t>Stay in detention for longer periods of time.</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2440" y="443062"/>
            <a:ext cx="7315201" cy="6320433"/>
          </a:xfrm>
          <a:prstGeom prst="rect">
            <a:avLst/>
          </a:prstGeom>
        </p:spPr>
      </p:pic>
      <p:sp>
        <p:nvSpPr>
          <p:cNvPr id="9" name="Content Placeholder 3">
            <a:extLst>
              <a:ext uri="{FF2B5EF4-FFF2-40B4-BE49-F238E27FC236}">
                <a16:creationId xmlns:a16="http://schemas.microsoft.com/office/drawing/2014/main" id="{4597A43C-1885-4EC1-932C-8C2EFC9B06AE}"/>
              </a:ext>
            </a:extLst>
          </p:cNvPr>
          <p:cNvSpPr txBox="1">
            <a:spLocks/>
          </p:cNvSpPr>
          <p:nvPr/>
        </p:nvSpPr>
        <p:spPr>
          <a:xfrm>
            <a:off x="5084064" y="3377336"/>
            <a:ext cx="3862428" cy="1501901"/>
          </a:xfrm>
          <a:prstGeom prst="rect">
            <a:avLst/>
          </a:prstGeom>
        </p:spPr>
        <p:txBody>
          <a:bodyPr vert="horz" lIns="91440" tIns="45720" rIns="91440" bIns="45720" rtlCol="0" anchor="t">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t>Impact on educational, employment and self-sufficiency. </a:t>
            </a:r>
          </a:p>
          <a:p>
            <a:pPr marL="0" indent="0">
              <a:buNone/>
            </a:pPr>
            <a:endParaRPr lang="en-US" sz="1400" dirty="0"/>
          </a:p>
          <a:p>
            <a:pPr marL="0" indent="0">
              <a:buNone/>
            </a:pPr>
            <a:r>
              <a:rPr lang="en-US" dirty="0"/>
              <a:t>Greater reliance on public systems.</a:t>
            </a:r>
          </a:p>
        </p:txBody>
      </p:sp>
      <p:sp>
        <p:nvSpPr>
          <p:cNvPr id="10" name="TextBox 9">
            <a:extLst>
              <a:ext uri="{FF2B5EF4-FFF2-40B4-BE49-F238E27FC236}">
                <a16:creationId xmlns:a16="http://schemas.microsoft.com/office/drawing/2014/main" id="{68DADA67-9682-4FBE-9E5D-786A5692746B}"/>
              </a:ext>
            </a:extLst>
          </p:cNvPr>
          <p:cNvSpPr txBox="1"/>
          <p:nvPr/>
        </p:nvSpPr>
        <p:spPr>
          <a:xfrm>
            <a:off x="301612" y="6117164"/>
            <a:ext cx="8309112" cy="646331"/>
          </a:xfrm>
          <a:prstGeom prst="rect">
            <a:avLst/>
          </a:prstGeom>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Child Welfare and Juvenile Justice Systems are not typically designed to coordinate, share info and collaborate to assure effective delivery of services.</a:t>
            </a:r>
          </a:p>
        </p:txBody>
      </p:sp>
      <p:pic>
        <p:nvPicPr>
          <p:cNvPr id="11" name="Picture 10"/>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9029" y="4517702"/>
            <a:ext cx="407682" cy="465390"/>
          </a:xfrm>
          <a:prstGeom prst="rect">
            <a:avLst/>
          </a:prstGeom>
        </p:spPr>
      </p:pic>
      <p:pic>
        <p:nvPicPr>
          <p:cNvPr id="12" name="Picture 11"/>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99029" y="3845221"/>
            <a:ext cx="407682" cy="465390"/>
          </a:xfrm>
          <a:prstGeom prst="rect">
            <a:avLst/>
          </a:prstGeom>
        </p:spPr>
      </p:pic>
      <p:pic>
        <p:nvPicPr>
          <p:cNvPr id="13" name="Pictur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80223" y="4075404"/>
            <a:ext cx="407682" cy="465390"/>
          </a:xfrm>
          <a:prstGeom prst="rect">
            <a:avLst/>
          </a:prstGeom>
        </p:spPr>
      </p:pic>
      <p:pic>
        <p:nvPicPr>
          <p:cNvPr id="14" name="Pictur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880223" y="3271571"/>
            <a:ext cx="407682" cy="465390"/>
          </a:xfrm>
          <a:prstGeom prst="rect">
            <a:avLst/>
          </a:prstGeom>
        </p:spPr>
      </p:pic>
    </p:spTree>
    <p:extLst>
      <p:ext uri="{BB962C8B-B14F-4D97-AF65-F5344CB8AC3E}">
        <p14:creationId xmlns:p14="http://schemas.microsoft.com/office/powerpoint/2010/main" val="2183970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757239" y="4357688"/>
            <a:ext cx="10672761" cy="2088768"/>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128588" y="5417756"/>
            <a:ext cx="4957763" cy="576254"/>
          </a:xfrm>
        </p:spPr>
        <p:txBody>
          <a:bodyPr>
            <a:noAutofit/>
          </a:bodyPr>
          <a:lstStyle/>
          <a:p>
            <a:r>
              <a:rPr lang="en-US" sz="4400" dirty="0">
                <a:solidFill>
                  <a:schemeClr val="bg1"/>
                </a:solidFill>
                <a:latin typeface="Gill Sans MT" panose="020B0502020104020203" pitchFamily="34" charset="0"/>
              </a:rPr>
              <a:t>ND’S Dual Status Youth Initiative</a:t>
            </a:r>
          </a:p>
        </p:txBody>
      </p:sp>
      <p:graphicFrame>
        <p:nvGraphicFramePr>
          <p:cNvPr id="14" name="Diagram 5">
            <a:extLst>
              <a:ext uri="{FF2B5EF4-FFF2-40B4-BE49-F238E27FC236}">
                <a16:creationId xmlns:a16="http://schemas.microsoft.com/office/drawing/2014/main" id="{8A94CACC-D159-44F3-A8CF-2668393B3C13}"/>
              </a:ext>
            </a:extLst>
          </p:cNvPr>
          <p:cNvGraphicFramePr>
            <a:graphicFrameLocks/>
          </p:cNvGraphicFramePr>
          <p:nvPr>
            <p:extLst>
              <p:ext uri="{D42A27DB-BD31-4B8C-83A1-F6EECF244321}">
                <p14:modId xmlns:p14="http://schemas.microsoft.com/office/powerpoint/2010/main" val="1254171446"/>
              </p:ext>
            </p:extLst>
          </p:nvPr>
        </p:nvGraphicFramePr>
        <p:xfrm>
          <a:off x="328613" y="435767"/>
          <a:ext cx="5629275" cy="34694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17223" y="266699"/>
            <a:ext cx="5164931" cy="7115175"/>
          </a:xfrm>
          <a:prstGeom prst="rect">
            <a:avLst/>
          </a:prstGeom>
        </p:spPr>
      </p:pic>
    </p:spTree>
    <p:extLst>
      <p:ext uri="{BB962C8B-B14F-4D97-AF65-F5344CB8AC3E}">
        <p14:creationId xmlns:p14="http://schemas.microsoft.com/office/powerpoint/2010/main" val="68764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223116" y="1432629"/>
            <a:ext cx="9468715" cy="1658716"/>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5586" y="81570"/>
            <a:ext cx="4114800" cy="6930206"/>
          </a:xfrm>
          <a:prstGeom prst="rect">
            <a:avLst/>
          </a:prstGeom>
        </p:spPr>
      </p:pic>
      <p:sp>
        <p:nvSpPr>
          <p:cNvPr id="5" name="Title 4"/>
          <p:cNvSpPr>
            <a:spLocks noGrp="1"/>
          </p:cNvSpPr>
          <p:nvPr>
            <p:ph type="ctrTitle"/>
          </p:nvPr>
        </p:nvSpPr>
        <p:spPr>
          <a:xfrm>
            <a:off x="182880" y="1688971"/>
            <a:ext cx="5461574" cy="632491"/>
          </a:xfrm>
        </p:spPr>
        <p:txBody>
          <a:bodyPr>
            <a:noAutofit/>
          </a:bodyPr>
          <a:lstStyle/>
          <a:p>
            <a:r>
              <a:rPr lang="en-US" sz="4400" dirty="0">
                <a:solidFill>
                  <a:schemeClr val="bg1"/>
                </a:solidFill>
                <a:latin typeface="Gill Sans MT" panose="020B0502020104020203" pitchFamily="34" charset="0"/>
              </a:rPr>
              <a:t>ND’S Dual Status</a:t>
            </a:r>
          </a:p>
        </p:txBody>
      </p:sp>
      <p:sp>
        <p:nvSpPr>
          <p:cNvPr id="9" name="Content Placeholder 3">
            <a:extLst>
              <a:ext uri="{FF2B5EF4-FFF2-40B4-BE49-F238E27FC236}">
                <a16:creationId xmlns:a16="http://schemas.microsoft.com/office/drawing/2014/main" id="{34301CF0-AF62-449B-9855-948FC5FDCF3B}"/>
              </a:ext>
            </a:extLst>
          </p:cNvPr>
          <p:cNvSpPr txBox="1">
            <a:spLocks/>
          </p:cNvSpPr>
          <p:nvPr/>
        </p:nvSpPr>
        <p:spPr>
          <a:xfrm>
            <a:off x="271463" y="3259576"/>
            <a:ext cx="7872412" cy="406849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3200" dirty="0"/>
              <a:t>ND Supreme Court</a:t>
            </a:r>
          </a:p>
          <a:p>
            <a:pPr marL="457200" lvl="1" indent="0">
              <a:buNone/>
            </a:pPr>
            <a:r>
              <a:rPr lang="en-US" sz="3200" dirty="0"/>
              <a:t>ND Department of Human Services</a:t>
            </a:r>
          </a:p>
          <a:p>
            <a:pPr marL="457200" lvl="1" indent="0">
              <a:buNone/>
            </a:pPr>
            <a:r>
              <a:rPr lang="en-US" sz="3200" dirty="0"/>
              <a:t>ND Division of Juvenile Services</a:t>
            </a:r>
          </a:p>
          <a:p>
            <a:pPr marL="457200" lvl="1" indent="0">
              <a:buNone/>
            </a:pPr>
            <a:r>
              <a:rPr lang="en-US" sz="3200" dirty="0"/>
              <a:t>ND Juvenile Justice State Advisory Group</a:t>
            </a:r>
          </a:p>
          <a:p>
            <a:pPr marL="457200" lvl="1" indent="0">
              <a:buNone/>
            </a:pPr>
            <a:r>
              <a:rPr lang="en-US" sz="3200" dirty="0"/>
              <a:t>Robert F Kennedy National Resource Center for Juvenile Justice</a:t>
            </a:r>
          </a:p>
        </p:txBody>
      </p:sp>
      <p:pic>
        <p:nvPicPr>
          <p:cNvPr id="12" name="Picture 11"/>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8625" y="3157716"/>
            <a:ext cx="539143" cy="615460"/>
          </a:xfrm>
          <a:prstGeom prst="rect">
            <a:avLst/>
          </a:prstGeom>
        </p:spPr>
      </p:pic>
      <p:pic>
        <p:nvPicPr>
          <p:cNvPr id="15" name="Picture 14"/>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8623" y="3681073"/>
            <a:ext cx="539143" cy="615460"/>
          </a:xfrm>
          <a:prstGeom prst="rect">
            <a:avLst/>
          </a:prstGeom>
        </p:spPr>
      </p:pic>
      <p:pic>
        <p:nvPicPr>
          <p:cNvPr id="16" name="Picture 15"/>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45782" y="4204430"/>
            <a:ext cx="539143" cy="615460"/>
          </a:xfrm>
          <a:prstGeom prst="rect">
            <a:avLst/>
          </a:prstGeom>
        </p:spPr>
      </p:pic>
      <p:pic>
        <p:nvPicPr>
          <p:cNvPr id="17" name="Picture 16"/>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34367" y="4737602"/>
            <a:ext cx="539143" cy="615460"/>
          </a:xfrm>
          <a:prstGeom prst="rect">
            <a:avLst/>
          </a:prstGeom>
        </p:spPr>
      </p:pic>
      <p:pic>
        <p:nvPicPr>
          <p:cNvPr id="18" name="Picture 17"/>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28624" y="5234646"/>
            <a:ext cx="539143" cy="615460"/>
          </a:xfrm>
          <a:prstGeom prst="rect">
            <a:avLst/>
          </a:prstGeom>
        </p:spPr>
      </p:pic>
      <p:sp>
        <p:nvSpPr>
          <p:cNvPr id="19" name="Title 4"/>
          <p:cNvSpPr txBox="1">
            <a:spLocks/>
          </p:cNvSpPr>
          <p:nvPr/>
        </p:nvSpPr>
        <p:spPr>
          <a:xfrm>
            <a:off x="-440531" y="2268566"/>
            <a:ext cx="9296400" cy="57625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a:solidFill>
                  <a:schemeClr val="bg1"/>
                </a:solidFill>
                <a:latin typeface="Gill Sans MT" panose="020B0502020104020203" pitchFamily="34" charset="0"/>
              </a:rPr>
              <a:t>Youth Initiative</a:t>
            </a:r>
          </a:p>
        </p:txBody>
      </p:sp>
    </p:spTree>
    <p:extLst>
      <p:ext uri="{BB962C8B-B14F-4D97-AF65-F5344CB8AC3E}">
        <p14:creationId xmlns:p14="http://schemas.microsoft.com/office/powerpoint/2010/main" val="1136116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276225" y="328736"/>
            <a:ext cx="8562977" cy="1819275"/>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pPr algn="ctr"/>
            <a:endParaRPr lang="en-US" sz="1400" dirty="0"/>
          </a:p>
        </p:txBody>
      </p:sp>
      <p:sp>
        <p:nvSpPr>
          <p:cNvPr id="5" name="Title 4"/>
          <p:cNvSpPr>
            <a:spLocks noGrp="1"/>
          </p:cNvSpPr>
          <p:nvPr>
            <p:ph type="ctrTitle"/>
          </p:nvPr>
        </p:nvSpPr>
        <p:spPr>
          <a:xfrm>
            <a:off x="2170275" y="1439534"/>
            <a:ext cx="6007655" cy="576254"/>
          </a:xfrm>
        </p:spPr>
        <p:txBody>
          <a:bodyPr>
            <a:noAutofit/>
          </a:bodyPr>
          <a:lstStyle/>
          <a:p>
            <a:pPr algn="l"/>
            <a:r>
              <a:rPr lang="en-US" dirty="0" smtClean="0">
                <a:solidFill>
                  <a:schemeClr val="bg1"/>
                </a:solidFill>
                <a:latin typeface="+mn-lt"/>
              </a:rPr>
              <a:t>Who are Dual Status Youth?</a:t>
            </a:r>
            <a:endParaRPr lang="en-US" dirty="0">
              <a:solidFill>
                <a:schemeClr val="bg1"/>
              </a:solidFill>
              <a:latin typeface="+mn-lt"/>
            </a:endParaRPr>
          </a:p>
        </p:txBody>
      </p:sp>
      <p:sp>
        <p:nvSpPr>
          <p:cNvPr id="7" name="Content Placeholder 2">
            <a:extLst>
              <a:ext uri="{FF2B5EF4-FFF2-40B4-BE49-F238E27FC236}">
                <a16:creationId xmlns:a16="http://schemas.microsoft.com/office/drawing/2014/main" id="{0F0068BE-4CAA-4942-91BE-7B6F45FC855E}"/>
              </a:ext>
            </a:extLst>
          </p:cNvPr>
          <p:cNvSpPr txBox="1">
            <a:spLocks/>
          </p:cNvSpPr>
          <p:nvPr/>
        </p:nvSpPr>
        <p:spPr>
          <a:xfrm>
            <a:off x="66675" y="2015788"/>
            <a:ext cx="9077325" cy="3207803"/>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p>
          <a:p>
            <a:pPr marL="285750" indent="-285750"/>
            <a:r>
              <a:rPr lang="en-US" i="1" dirty="0"/>
              <a:t>Dual status youth are youth who have been involved in both the child welfare and juvenile justice systems in North Dakota. This includes youth who have active involvement in one system with concurrent involvement and/or history in the other system within one year.</a:t>
            </a:r>
            <a:endParaRPr lang="en-US" dirty="0"/>
          </a:p>
          <a:p>
            <a:pPr marL="285750" indent="-285750"/>
            <a:endParaRPr lang="en-US" dirty="0"/>
          </a:p>
          <a:p>
            <a:pPr marL="285750" indent="-285750"/>
            <a:endParaRPr lang="en-US" dirty="0"/>
          </a:p>
          <a:p>
            <a:endParaRPr lang="en-US" dirty="0"/>
          </a:p>
          <a:p>
            <a:endParaRPr lang="en-US" dirty="0"/>
          </a:p>
        </p:txBody>
      </p:sp>
      <p:sp>
        <p:nvSpPr>
          <p:cNvPr id="2" name="TextBox 1"/>
          <p:cNvSpPr txBox="1"/>
          <p:nvPr/>
        </p:nvSpPr>
        <p:spPr>
          <a:xfrm>
            <a:off x="276225" y="4391561"/>
            <a:ext cx="8867775" cy="1815882"/>
          </a:xfrm>
          <a:prstGeom prst="rect">
            <a:avLst/>
          </a:prstGeom>
          <a:noFill/>
        </p:spPr>
        <p:txBody>
          <a:bodyPr wrap="square" rtlCol="0">
            <a:spAutoFit/>
          </a:bodyPr>
          <a:lstStyle/>
          <a:p>
            <a:pPr algn="ctr"/>
            <a:r>
              <a:rPr lang="en-US" sz="2400" i="1" dirty="0"/>
              <a:t>**NOTE: This includes youth with </a:t>
            </a:r>
            <a:r>
              <a:rPr lang="en-US" sz="2400" i="1" u="sng" dirty="0"/>
              <a:t>open</a:t>
            </a:r>
            <a:r>
              <a:rPr lang="en-US" sz="2400" i="1" dirty="0"/>
              <a:t> CPS assessment or In Home/foster care case management (Child Welfare) and an </a:t>
            </a:r>
            <a:r>
              <a:rPr lang="en-US" sz="2400" i="1" u="sng" dirty="0"/>
              <a:t>open</a:t>
            </a:r>
            <a:r>
              <a:rPr lang="en-US" sz="2400" i="1" dirty="0"/>
              <a:t> unruly/delinquent </a:t>
            </a:r>
          </a:p>
          <a:p>
            <a:pPr algn="ctr"/>
            <a:r>
              <a:rPr lang="en-US" sz="2400" i="1" dirty="0"/>
              <a:t>    referral, probation or DJS custody (Juvenile Court). </a:t>
            </a:r>
          </a:p>
          <a:p>
            <a:pPr algn="ctr"/>
            <a:r>
              <a:rPr lang="en-US" sz="1600" i="1" dirty="0"/>
              <a:t>           </a:t>
            </a:r>
            <a:endParaRPr lang="en-US" sz="1600" dirty="0"/>
          </a:p>
        </p:txBody>
      </p:sp>
    </p:spTree>
    <p:extLst>
      <p:ext uri="{BB962C8B-B14F-4D97-AF65-F5344CB8AC3E}">
        <p14:creationId xmlns:p14="http://schemas.microsoft.com/office/powerpoint/2010/main" val="4084845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solidFill>
            <a:schemeClr val="bg2"/>
          </a:solidFill>
        </p:spPr>
        <p:txBody>
          <a:bodyPr/>
          <a:lstStyle/>
          <a:p>
            <a:pPr marL="0" indent="0" algn="ctr">
              <a:buNone/>
            </a:pPr>
            <a:r>
              <a:rPr lang="en-US" dirty="0" smtClean="0"/>
              <a:t> </a:t>
            </a:r>
            <a:r>
              <a:rPr lang="en-US" dirty="0"/>
              <a:t>Roles and responsibilities of the DSY Liaison include</a:t>
            </a:r>
            <a:r>
              <a:rPr lang="en-US" dirty="0" smtClean="0"/>
              <a:t>:</a:t>
            </a:r>
          </a:p>
          <a:p>
            <a:pPr marL="0" indent="0" algn="ctr">
              <a:buNone/>
            </a:pPr>
            <a:endParaRPr lang="en-US" dirty="0" smtClean="0"/>
          </a:p>
          <a:p>
            <a:pPr lvl="0">
              <a:buFont typeface="Wingdings" panose="05000000000000000000" pitchFamily="2" charset="2"/>
              <a:buChar char="Ø"/>
            </a:pPr>
            <a:r>
              <a:rPr lang="en-US" dirty="0"/>
              <a:t>Serving as a point of contact (along with designee) for dual status youth notifications</a:t>
            </a:r>
            <a:endParaRPr lang="en-US" b="1" dirty="0"/>
          </a:p>
          <a:p>
            <a:pPr lvl="0">
              <a:buFont typeface="Wingdings" panose="05000000000000000000" pitchFamily="2" charset="2"/>
              <a:buChar char="Ø"/>
            </a:pPr>
            <a:r>
              <a:rPr lang="en-US" dirty="0"/>
              <a:t>Developing a clear understating of the DSYI practice and protocol</a:t>
            </a:r>
            <a:endParaRPr lang="en-US" b="1" dirty="0"/>
          </a:p>
          <a:p>
            <a:pPr lvl="0">
              <a:buFont typeface="Wingdings" panose="05000000000000000000" pitchFamily="2" charset="2"/>
              <a:buChar char="Ø"/>
            </a:pPr>
            <a:r>
              <a:rPr lang="en-US" dirty="0"/>
              <a:t>Helping to clarify policies and practice to agency staff</a:t>
            </a:r>
            <a:endParaRPr lang="en-US" b="1" dirty="0"/>
          </a:p>
          <a:p>
            <a:pPr lvl="0">
              <a:buFont typeface="Wingdings" panose="05000000000000000000" pitchFamily="2" charset="2"/>
              <a:buChar char="Ø"/>
            </a:pPr>
            <a:r>
              <a:rPr lang="en-US" dirty="0"/>
              <a:t>Attending any trainings and be local Champion on DSYI</a:t>
            </a:r>
            <a:endParaRPr lang="en-US" b="1" dirty="0"/>
          </a:p>
          <a:p>
            <a:pPr lvl="0">
              <a:buFont typeface="Wingdings" panose="05000000000000000000" pitchFamily="2" charset="2"/>
              <a:buChar char="Ø"/>
            </a:pPr>
            <a:r>
              <a:rPr lang="en-US" dirty="0"/>
              <a:t>Participating in quarterly DSYI workgroup meetings to discuss practice and protocol</a:t>
            </a:r>
            <a:endParaRPr lang="en-US" b="1" dirty="0"/>
          </a:p>
          <a:p>
            <a:pPr lvl="0">
              <a:buFont typeface="Wingdings" panose="05000000000000000000" pitchFamily="2" charset="2"/>
              <a:buChar char="Ø"/>
            </a:pPr>
            <a:r>
              <a:rPr lang="en-US" dirty="0"/>
              <a:t>Ensuring that child welfare agency staff and juvenile court officers have a full understanding of their role and responsibilities when working with dual status youth</a:t>
            </a:r>
            <a:endParaRPr lang="en-US" b="1" dirty="0"/>
          </a:p>
          <a:p>
            <a:pPr marL="0" indent="0">
              <a:buNone/>
            </a:pPr>
            <a:endParaRPr lang="en-US" b="1" dirty="0"/>
          </a:p>
          <a:p>
            <a:endParaRPr lang="en-US" dirty="0"/>
          </a:p>
        </p:txBody>
      </p:sp>
      <p:sp>
        <p:nvSpPr>
          <p:cNvPr id="4" name="Rounded Rectangle 3"/>
          <p:cNvSpPr/>
          <p:nvPr/>
        </p:nvSpPr>
        <p:spPr>
          <a:xfrm>
            <a:off x="628650" y="365126"/>
            <a:ext cx="7886700" cy="13255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t>Zone and Court Dual Status Youth Liaisons </a:t>
            </a:r>
            <a:endParaRPr lang="en-US" sz="4800" b="1" dirty="0"/>
          </a:p>
        </p:txBody>
      </p:sp>
    </p:spTree>
    <p:extLst>
      <p:ext uri="{BB962C8B-B14F-4D97-AF65-F5344CB8AC3E}">
        <p14:creationId xmlns:p14="http://schemas.microsoft.com/office/powerpoint/2010/main" val="32780940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gs>
            <a:gs pos="47000">
              <a:schemeClr val="bg1">
                <a:lumMod val="90000"/>
              </a:schemeClr>
            </a:gs>
            <a:gs pos="100000">
              <a:schemeClr val="bg1">
                <a:lumMod val="73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48" name="Hand Black Marker" hidden="1"/>
          <p:cNvPicPr>
            <a:picLocks noChangeAspect="1"/>
          </p:cNvPicPr>
          <p:nvPr/>
        </p:nvPicPr>
        <p:blipFill rotWithShape="1">
          <a:blip r:embed="rId3" cstate="print">
            <a:extLst>
              <a:ext uri="{28A0092B-C50C-407E-A947-70E740481C1C}">
                <a14:useLocalDpi xmlns:a14="http://schemas.microsoft.com/office/drawing/2010/main" val="0"/>
              </a:ext>
            </a:extLst>
          </a:blip>
          <a:srcRect b="37131"/>
          <a:stretch/>
        </p:blipFill>
        <p:spPr>
          <a:xfrm>
            <a:off x="5487418" y="3282110"/>
            <a:ext cx="4434530" cy="2732164"/>
          </a:xfrm>
          <a:prstGeom prst="rect">
            <a:avLst/>
          </a:prstGeom>
          <a:effectLst>
            <a:outerShdw blurRad="254000" dist="76200" dir="8100000" algn="tr" rotWithShape="0">
              <a:prstClr val="black">
                <a:alpha val="30000"/>
              </a:prstClr>
            </a:outerShdw>
          </a:effectLst>
        </p:spPr>
      </p:pic>
      <p:sp>
        <p:nvSpPr>
          <p:cNvPr id="154" name="form"/>
          <p:cNvSpPr>
            <a:spLocks noEditPoints="1"/>
          </p:cNvSpPr>
          <p:nvPr/>
        </p:nvSpPr>
        <p:spPr bwMode="auto">
          <a:xfrm rot="10800000">
            <a:off x="-689271" y="406505"/>
            <a:ext cx="10823713" cy="1278007"/>
          </a:xfrm>
          <a:custGeom>
            <a:avLst/>
            <a:gdLst>
              <a:gd name="T0" fmla="*/ 2355 w 2543"/>
              <a:gd name="T1" fmla="*/ 498 h 644"/>
              <a:gd name="T2" fmla="*/ 2299 w 2543"/>
              <a:gd name="T3" fmla="*/ 442 h 644"/>
              <a:gd name="T4" fmla="*/ 2372 w 2543"/>
              <a:gd name="T5" fmla="*/ 402 h 644"/>
              <a:gd name="T6" fmla="*/ 2437 w 2543"/>
              <a:gd name="T7" fmla="*/ 369 h 644"/>
              <a:gd name="T8" fmla="*/ 2446 w 2543"/>
              <a:gd name="T9" fmla="*/ 321 h 644"/>
              <a:gd name="T10" fmla="*/ 2500 w 2543"/>
              <a:gd name="T11" fmla="*/ 281 h 644"/>
              <a:gd name="T12" fmla="*/ 2540 w 2543"/>
              <a:gd name="T13" fmla="*/ 231 h 644"/>
              <a:gd name="T14" fmla="*/ 2364 w 2543"/>
              <a:gd name="T15" fmla="*/ 207 h 644"/>
              <a:gd name="T16" fmla="*/ 2327 w 2543"/>
              <a:gd name="T17" fmla="*/ 191 h 644"/>
              <a:gd name="T18" fmla="*/ 2324 w 2543"/>
              <a:gd name="T19" fmla="*/ 171 h 644"/>
              <a:gd name="T20" fmla="*/ 2402 w 2543"/>
              <a:gd name="T21" fmla="*/ 163 h 644"/>
              <a:gd name="T22" fmla="*/ 2409 w 2543"/>
              <a:gd name="T23" fmla="*/ 149 h 644"/>
              <a:gd name="T24" fmla="*/ 2473 w 2543"/>
              <a:gd name="T25" fmla="*/ 139 h 644"/>
              <a:gd name="T26" fmla="*/ 2260 w 2543"/>
              <a:gd name="T27" fmla="*/ 108 h 644"/>
              <a:gd name="T28" fmla="*/ 1695 w 2543"/>
              <a:gd name="T29" fmla="*/ 52 h 644"/>
              <a:gd name="T30" fmla="*/ 1547 w 2543"/>
              <a:gd name="T31" fmla="*/ 20 h 644"/>
              <a:gd name="T32" fmla="*/ 1507 w 2543"/>
              <a:gd name="T33" fmla="*/ 19 h 644"/>
              <a:gd name="T34" fmla="*/ 1442 w 2543"/>
              <a:gd name="T35" fmla="*/ 7 h 644"/>
              <a:gd name="T36" fmla="*/ 1125 w 2543"/>
              <a:gd name="T37" fmla="*/ 35 h 644"/>
              <a:gd name="T38" fmla="*/ 1012 w 2543"/>
              <a:gd name="T39" fmla="*/ 89 h 644"/>
              <a:gd name="T40" fmla="*/ 785 w 2543"/>
              <a:gd name="T41" fmla="*/ 101 h 644"/>
              <a:gd name="T42" fmla="*/ 677 w 2543"/>
              <a:gd name="T43" fmla="*/ 91 h 644"/>
              <a:gd name="T44" fmla="*/ 397 w 2543"/>
              <a:gd name="T45" fmla="*/ 134 h 644"/>
              <a:gd name="T46" fmla="*/ 232 w 2543"/>
              <a:gd name="T47" fmla="*/ 190 h 644"/>
              <a:gd name="T48" fmla="*/ 358 w 2543"/>
              <a:gd name="T49" fmla="*/ 236 h 644"/>
              <a:gd name="T50" fmla="*/ 259 w 2543"/>
              <a:gd name="T51" fmla="*/ 306 h 644"/>
              <a:gd name="T52" fmla="*/ 176 w 2543"/>
              <a:gd name="T53" fmla="*/ 327 h 644"/>
              <a:gd name="T54" fmla="*/ 160 w 2543"/>
              <a:gd name="T55" fmla="*/ 366 h 644"/>
              <a:gd name="T56" fmla="*/ 168 w 2543"/>
              <a:gd name="T57" fmla="*/ 390 h 644"/>
              <a:gd name="T58" fmla="*/ 584 w 2543"/>
              <a:gd name="T59" fmla="*/ 461 h 644"/>
              <a:gd name="T60" fmla="*/ 571 w 2543"/>
              <a:gd name="T61" fmla="*/ 477 h 644"/>
              <a:gd name="T62" fmla="*/ 445 w 2543"/>
              <a:gd name="T63" fmla="*/ 480 h 644"/>
              <a:gd name="T64" fmla="*/ 423 w 2543"/>
              <a:gd name="T65" fmla="*/ 499 h 644"/>
              <a:gd name="T66" fmla="*/ 434 w 2543"/>
              <a:gd name="T67" fmla="*/ 511 h 644"/>
              <a:gd name="T68" fmla="*/ 581 w 2543"/>
              <a:gd name="T69" fmla="*/ 540 h 644"/>
              <a:gd name="T70" fmla="*/ 950 w 2543"/>
              <a:gd name="T71" fmla="*/ 563 h 644"/>
              <a:gd name="T72" fmla="*/ 949 w 2543"/>
              <a:gd name="T73" fmla="*/ 574 h 644"/>
              <a:gd name="T74" fmla="*/ 775 w 2543"/>
              <a:gd name="T75" fmla="*/ 590 h 644"/>
              <a:gd name="T76" fmla="*/ 804 w 2543"/>
              <a:gd name="T77" fmla="*/ 601 h 644"/>
              <a:gd name="T78" fmla="*/ 875 w 2543"/>
              <a:gd name="T79" fmla="*/ 613 h 644"/>
              <a:gd name="T80" fmla="*/ 1386 w 2543"/>
              <a:gd name="T81" fmla="*/ 618 h 644"/>
              <a:gd name="T82" fmla="*/ 1764 w 2543"/>
              <a:gd name="T83" fmla="*/ 565 h 644"/>
              <a:gd name="T84" fmla="*/ 1890 w 2543"/>
              <a:gd name="T85" fmla="*/ 578 h 644"/>
              <a:gd name="T86" fmla="*/ 1919 w 2543"/>
              <a:gd name="T87" fmla="*/ 573 h 644"/>
              <a:gd name="T88" fmla="*/ 1977 w 2543"/>
              <a:gd name="T89" fmla="*/ 588 h 644"/>
              <a:gd name="T90" fmla="*/ 2005 w 2543"/>
              <a:gd name="T91" fmla="*/ 602 h 644"/>
              <a:gd name="T92" fmla="*/ 2245 w 2543"/>
              <a:gd name="T93" fmla="*/ 602 h 644"/>
              <a:gd name="T94" fmla="*/ 2302 w 2543"/>
              <a:gd name="T95" fmla="*/ 411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43" h="644">
                <a:moveTo>
                  <a:pt x="2480" y="565"/>
                </a:moveTo>
                <a:cubicBezTo>
                  <a:pt x="2480" y="559"/>
                  <a:pt x="2481" y="547"/>
                  <a:pt x="2475" y="547"/>
                </a:cubicBezTo>
                <a:cubicBezTo>
                  <a:pt x="2440" y="539"/>
                  <a:pt x="2399" y="549"/>
                  <a:pt x="2383" y="524"/>
                </a:cubicBezTo>
                <a:cubicBezTo>
                  <a:pt x="2377" y="518"/>
                  <a:pt x="2372" y="499"/>
                  <a:pt x="2355" y="498"/>
                </a:cubicBezTo>
                <a:cubicBezTo>
                  <a:pt x="2361" y="499"/>
                  <a:pt x="2367" y="499"/>
                  <a:pt x="2372" y="499"/>
                </a:cubicBezTo>
                <a:cubicBezTo>
                  <a:pt x="2373" y="493"/>
                  <a:pt x="2373" y="481"/>
                  <a:pt x="2373" y="481"/>
                </a:cubicBezTo>
                <a:cubicBezTo>
                  <a:pt x="2350" y="474"/>
                  <a:pt x="2322" y="466"/>
                  <a:pt x="2299" y="459"/>
                </a:cubicBezTo>
                <a:cubicBezTo>
                  <a:pt x="2299" y="459"/>
                  <a:pt x="2299" y="448"/>
                  <a:pt x="2299" y="442"/>
                </a:cubicBezTo>
                <a:cubicBezTo>
                  <a:pt x="2345" y="435"/>
                  <a:pt x="2390" y="427"/>
                  <a:pt x="2434" y="413"/>
                </a:cubicBezTo>
                <a:cubicBezTo>
                  <a:pt x="2407" y="413"/>
                  <a:pt x="2386" y="407"/>
                  <a:pt x="2361" y="416"/>
                </a:cubicBezTo>
                <a:cubicBezTo>
                  <a:pt x="2360" y="412"/>
                  <a:pt x="2359" y="404"/>
                  <a:pt x="2354" y="403"/>
                </a:cubicBezTo>
                <a:cubicBezTo>
                  <a:pt x="2361" y="403"/>
                  <a:pt x="2367" y="403"/>
                  <a:pt x="2372" y="402"/>
                </a:cubicBezTo>
                <a:cubicBezTo>
                  <a:pt x="2372" y="396"/>
                  <a:pt x="2372" y="384"/>
                  <a:pt x="2373" y="378"/>
                </a:cubicBezTo>
                <a:cubicBezTo>
                  <a:pt x="2361" y="377"/>
                  <a:pt x="2361" y="377"/>
                  <a:pt x="2361" y="377"/>
                </a:cubicBezTo>
                <a:cubicBezTo>
                  <a:pt x="2362" y="365"/>
                  <a:pt x="2362" y="365"/>
                  <a:pt x="2362" y="365"/>
                </a:cubicBezTo>
                <a:cubicBezTo>
                  <a:pt x="2389" y="366"/>
                  <a:pt x="2412" y="368"/>
                  <a:pt x="2437" y="369"/>
                </a:cubicBezTo>
                <a:cubicBezTo>
                  <a:pt x="2438" y="363"/>
                  <a:pt x="2438" y="357"/>
                  <a:pt x="2432" y="356"/>
                </a:cubicBezTo>
                <a:cubicBezTo>
                  <a:pt x="2455" y="358"/>
                  <a:pt x="2484" y="365"/>
                  <a:pt x="2508" y="354"/>
                </a:cubicBezTo>
                <a:cubicBezTo>
                  <a:pt x="2514" y="348"/>
                  <a:pt x="2509" y="330"/>
                  <a:pt x="2492" y="323"/>
                </a:cubicBezTo>
                <a:cubicBezTo>
                  <a:pt x="2475" y="322"/>
                  <a:pt x="2463" y="322"/>
                  <a:pt x="2446" y="321"/>
                </a:cubicBezTo>
                <a:cubicBezTo>
                  <a:pt x="2446" y="309"/>
                  <a:pt x="2446" y="309"/>
                  <a:pt x="2446" y="309"/>
                </a:cubicBezTo>
                <a:cubicBezTo>
                  <a:pt x="2458" y="309"/>
                  <a:pt x="2475" y="316"/>
                  <a:pt x="2487" y="311"/>
                </a:cubicBezTo>
                <a:cubicBezTo>
                  <a:pt x="2493" y="305"/>
                  <a:pt x="2476" y="292"/>
                  <a:pt x="2482" y="286"/>
                </a:cubicBezTo>
                <a:cubicBezTo>
                  <a:pt x="2488" y="286"/>
                  <a:pt x="2494" y="287"/>
                  <a:pt x="2500" y="281"/>
                </a:cubicBezTo>
                <a:cubicBezTo>
                  <a:pt x="2483" y="280"/>
                  <a:pt x="2459" y="285"/>
                  <a:pt x="2442" y="278"/>
                </a:cubicBezTo>
                <a:cubicBezTo>
                  <a:pt x="2436" y="272"/>
                  <a:pt x="2431" y="265"/>
                  <a:pt x="2432" y="253"/>
                </a:cubicBezTo>
                <a:cubicBezTo>
                  <a:pt x="2408" y="257"/>
                  <a:pt x="2390" y="245"/>
                  <a:pt x="2375" y="225"/>
                </a:cubicBezTo>
                <a:cubicBezTo>
                  <a:pt x="2430" y="228"/>
                  <a:pt x="2485" y="231"/>
                  <a:pt x="2540" y="231"/>
                </a:cubicBezTo>
                <a:cubicBezTo>
                  <a:pt x="2512" y="228"/>
                  <a:pt x="2491" y="223"/>
                  <a:pt x="2463" y="224"/>
                </a:cubicBezTo>
                <a:cubicBezTo>
                  <a:pt x="2463" y="222"/>
                  <a:pt x="2463" y="218"/>
                  <a:pt x="2456" y="218"/>
                </a:cubicBezTo>
                <a:cubicBezTo>
                  <a:pt x="2426" y="215"/>
                  <a:pt x="2391" y="216"/>
                  <a:pt x="2367" y="213"/>
                </a:cubicBezTo>
                <a:cubicBezTo>
                  <a:pt x="2366" y="211"/>
                  <a:pt x="2365" y="209"/>
                  <a:pt x="2364" y="207"/>
                </a:cubicBezTo>
                <a:cubicBezTo>
                  <a:pt x="2360" y="199"/>
                  <a:pt x="2345" y="198"/>
                  <a:pt x="2330" y="198"/>
                </a:cubicBezTo>
                <a:cubicBezTo>
                  <a:pt x="2330" y="197"/>
                  <a:pt x="2330" y="195"/>
                  <a:pt x="2330" y="195"/>
                </a:cubicBezTo>
                <a:cubicBezTo>
                  <a:pt x="2328" y="194"/>
                  <a:pt x="2325" y="194"/>
                  <a:pt x="2323" y="194"/>
                </a:cubicBezTo>
                <a:cubicBezTo>
                  <a:pt x="2324" y="193"/>
                  <a:pt x="2325" y="192"/>
                  <a:pt x="2327" y="191"/>
                </a:cubicBezTo>
                <a:cubicBezTo>
                  <a:pt x="2323" y="192"/>
                  <a:pt x="2320" y="192"/>
                  <a:pt x="2316" y="193"/>
                </a:cubicBezTo>
                <a:cubicBezTo>
                  <a:pt x="2313" y="193"/>
                  <a:pt x="2311" y="193"/>
                  <a:pt x="2308" y="192"/>
                </a:cubicBezTo>
                <a:cubicBezTo>
                  <a:pt x="2281" y="184"/>
                  <a:pt x="2253" y="179"/>
                  <a:pt x="2225" y="174"/>
                </a:cubicBezTo>
                <a:cubicBezTo>
                  <a:pt x="2237" y="168"/>
                  <a:pt x="2295" y="171"/>
                  <a:pt x="2324" y="171"/>
                </a:cubicBezTo>
                <a:cubicBezTo>
                  <a:pt x="2324" y="169"/>
                  <a:pt x="2324" y="165"/>
                  <a:pt x="2324" y="163"/>
                </a:cubicBezTo>
                <a:cubicBezTo>
                  <a:pt x="2310" y="163"/>
                  <a:pt x="2310" y="163"/>
                  <a:pt x="2310" y="163"/>
                </a:cubicBezTo>
                <a:cubicBezTo>
                  <a:pt x="2310" y="159"/>
                  <a:pt x="2310" y="159"/>
                  <a:pt x="2310" y="159"/>
                </a:cubicBezTo>
                <a:cubicBezTo>
                  <a:pt x="2343" y="161"/>
                  <a:pt x="2371" y="162"/>
                  <a:pt x="2402" y="163"/>
                </a:cubicBezTo>
                <a:cubicBezTo>
                  <a:pt x="2402" y="161"/>
                  <a:pt x="2402" y="159"/>
                  <a:pt x="2395" y="159"/>
                </a:cubicBezTo>
                <a:cubicBezTo>
                  <a:pt x="2423" y="160"/>
                  <a:pt x="2458" y="164"/>
                  <a:pt x="2487" y="161"/>
                </a:cubicBezTo>
                <a:cubicBezTo>
                  <a:pt x="2494" y="160"/>
                  <a:pt x="2487" y="154"/>
                  <a:pt x="2466" y="151"/>
                </a:cubicBezTo>
                <a:cubicBezTo>
                  <a:pt x="2445" y="150"/>
                  <a:pt x="2431" y="150"/>
                  <a:pt x="2409" y="149"/>
                </a:cubicBezTo>
                <a:cubicBezTo>
                  <a:pt x="2410" y="145"/>
                  <a:pt x="2410" y="145"/>
                  <a:pt x="2410" y="145"/>
                </a:cubicBezTo>
                <a:cubicBezTo>
                  <a:pt x="2424" y="146"/>
                  <a:pt x="2445" y="148"/>
                  <a:pt x="2459" y="147"/>
                </a:cubicBezTo>
                <a:cubicBezTo>
                  <a:pt x="2466" y="146"/>
                  <a:pt x="2445" y="141"/>
                  <a:pt x="2452" y="140"/>
                </a:cubicBezTo>
                <a:cubicBezTo>
                  <a:pt x="2459" y="140"/>
                  <a:pt x="2466" y="140"/>
                  <a:pt x="2473" y="139"/>
                </a:cubicBezTo>
                <a:cubicBezTo>
                  <a:pt x="2452" y="138"/>
                  <a:pt x="2424" y="138"/>
                  <a:pt x="2403" y="136"/>
                </a:cubicBezTo>
                <a:cubicBezTo>
                  <a:pt x="2396" y="134"/>
                  <a:pt x="2389" y="132"/>
                  <a:pt x="2389" y="128"/>
                </a:cubicBezTo>
                <a:cubicBezTo>
                  <a:pt x="2354" y="128"/>
                  <a:pt x="2326" y="122"/>
                  <a:pt x="2305" y="112"/>
                </a:cubicBezTo>
                <a:cubicBezTo>
                  <a:pt x="2300" y="109"/>
                  <a:pt x="2279" y="108"/>
                  <a:pt x="2260" y="108"/>
                </a:cubicBezTo>
                <a:cubicBezTo>
                  <a:pt x="2141" y="94"/>
                  <a:pt x="2016" y="92"/>
                  <a:pt x="1904" y="75"/>
                </a:cubicBezTo>
                <a:cubicBezTo>
                  <a:pt x="1897" y="73"/>
                  <a:pt x="1883" y="68"/>
                  <a:pt x="1876" y="66"/>
                </a:cubicBezTo>
                <a:cubicBezTo>
                  <a:pt x="1825" y="59"/>
                  <a:pt x="1762" y="58"/>
                  <a:pt x="1709" y="58"/>
                </a:cubicBezTo>
                <a:cubicBezTo>
                  <a:pt x="1704" y="56"/>
                  <a:pt x="1699" y="53"/>
                  <a:pt x="1695" y="52"/>
                </a:cubicBezTo>
                <a:cubicBezTo>
                  <a:pt x="1678" y="44"/>
                  <a:pt x="1692" y="28"/>
                  <a:pt x="1690" y="13"/>
                </a:cubicBezTo>
                <a:cubicBezTo>
                  <a:pt x="1675" y="20"/>
                  <a:pt x="1666" y="7"/>
                  <a:pt x="1650" y="13"/>
                </a:cubicBezTo>
                <a:cubicBezTo>
                  <a:pt x="1650" y="8"/>
                  <a:pt x="1602" y="9"/>
                  <a:pt x="1578" y="11"/>
                </a:cubicBezTo>
                <a:cubicBezTo>
                  <a:pt x="1578" y="11"/>
                  <a:pt x="1571" y="17"/>
                  <a:pt x="1547" y="20"/>
                </a:cubicBezTo>
                <a:cubicBezTo>
                  <a:pt x="1539" y="21"/>
                  <a:pt x="1540" y="25"/>
                  <a:pt x="1540" y="30"/>
                </a:cubicBezTo>
                <a:cubicBezTo>
                  <a:pt x="1540" y="25"/>
                  <a:pt x="1540" y="25"/>
                  <a:pt x="1539" y="21"/>
                </a:cubicBezTo>
                <a:cubicBezTo>
                  <a:pt x="1532" y="31"/>
                  <a:pt x="1515" y="23"/>
                  <a:pt x="1508" y="29"/>
                </a:cubicBezTo>
                <a:cubicBezTo>
                  <a:pt x="1507" y="24"/>
                  <a:pt x="1507" y="24"/>
                  <a:pt x="1507" y="19"/>
                </a:cubicBezTo>
                <a:cubicBezTo>
                  <a:pt x="1492" y="31"/>
                  <a:pt x="1475" y="23"/>
                  <a:pt x="1460" y="29"/>
                </a:cubicBezTo>
                <a:cubicBezTo>
                  <a:pt x="1459" y="24"/>
                  <a:pt x="1459" y="24"/>
                  <a:pt x="1459" y="19"/>
                </a:cubicBezTo>
                <a:cubicBezTo>
                  <a:pt x="1451" y="20"/>
                  <a:pt x="1443" y="21"/>
                  <a:pt x="1443" y="16"/>
                </a:cubicBezTo>
                <a:cubicBezTo>
                  <a:pt x="1442" y="12"/>
                  <a:pt x="1442" y="12"/>
                  <a:pt x="1442" y="7"/>
                </a:cubicBezTo>
                <a:cubicBezTo>
                  <a:pt x="1433" y="3"/>
                  <a:pt x="1418" y="14"/>
                  <a:pt x="1417" y="4"/>
                </a:cubicBezTo>
                <a:cubicBezTo>
                  <a:pt x="1418" y="9"/>
                  <a:pt x="1418" y="9"/>
                  <a:pt x="1418" y="14"/>
                </a:cubicBezTo>
                <a:cubicBezTo>
                  <a:pt x="1387" y="17"/>
                  <a:pt x="1362" y="15"/>
                  <a:pt x="1338" y="13"/>
                </a:cubicBezTo>
                <a:cubicBezTo>
                  <a:pt x="1273" y="0"/>
                  <a:pt x="1195" y="18"/>
                  <a:pt x="1125" y="35"/>
                </a:cubicBezTo>
                <a:cubicBezTo>
                  <a:pt x="1117" y="36"/>
                  <a:pt x="1110" y="46"/>
                  <a:pt x="1119" y="55"/>
                </a:cubicBezTo>
                <a:cubicBezTo>
                  <a:pt x="1111" y="56"/>
                  <a:pt x="1103" y="57"/>
                  <a:pt x="1095" y="57"/>
                </a:cubicBezTo>
                <a:cubicBezTo>
                  <a:pt x="1079" y="59"/>
                  <a:pt x="1088" y="73"/>
                  <a:pt x="1073" y="74"/>
                </a:cubicBezTo>
                <a:cubicBezTo>
                  <a:pt x="1053" y="80"/>
                  <a:pt x="1032" y="85"/>
                  <a:pt x="1012" y="89"/>
                </a:cubicBezTo>
                <a:cubicBezTo>
                  <a:pt x="948" y="81"/>
                  <a:pt x="873" y="93"/>
                  <a:pt x="806" y="105"/>
                </a:cubicBezTo>
                <a:cubicBezTo>
                  <a:pt x="804" y="105"/>
                  <a:pt x="803" y="105"/>
                  <a:pt x="802" y="106"/>
                </a:cubicBezTo>
                <a:cubicBezTo>
                  <a:pt x="802" y="106"/>
                  <a:pt x="802" y="105"/>
                  <a:pt x="802" y="105"/>
                </a:cubicBezTo>
                <a:cubicBezTo>
                  <a:pt x="793" y="105"/>
                  <a:pt x="785" y="106"/>
                  <a:pt x="785" y="101"/>
                </a:cubicBezTo>
                <a:cubicBezTo>
                  <a:pt x="785" y="96"/>
                  <a:pt x="785" y="96"/>
                  <a:pt x="785" y="91"/>
                </a:cubicBezTo>
                <a:cubicBezTo>
                  <a:pt x="776" y="87"/>
                  <a:pt x="760" y="97"/>
                  <a:pt x="760" y="87"/>
                </a:cubicBezTo>
                <a:cubicBezTo>
                  <a:pt x="760" y="92"/>
                  <a:pt x="760" y="92"/>
                  <a:pt x="760" y="97"/>
                </a:cubicBezTo>
                <a:cubicBezTo>
                  <a:pt x="727" y="98"/>
                  <a:pt x="702" y="95"/>
                  <a:pt x="677" y="91"/>
                </a:cubicBezTo>
                <a:cubicBezTo>
                  <a:pt x="610" y="74"/>
                  <a:pt x="528" y="86"/>
                  <a:pt x="454" y="98"/>
                </a:cubicBezTo>
                <a:cubicBezTo>
                  <a:pt x="446" y="98"/>
                  <a:pt x="438" y="108"/>
                  <a:pt x="446" y="118"/>
                </a:cubicBezTo>
                <a:cubicBezTo>
                  <a:pt x="438" y="118"/>
                  <a:pt x="430" y="118"/>
                  <a:pt x="421" y="118"/>
                </a:cubicBezTo>
                <a:cubicBezTo>
                  <a:pt x="405" y="119"/>
                  <a:pt x="413" y="133"/>
                  <a:pt x="397" y="134"/>
                </a:cubicBezTo>
                <a:cubicBezTo>
                  <a:pt x="265" y="161"/>
                  <a:pt x="132" y="139"/>
                  <a:pt x="0" y="154"/>
                </a:cubicBezTo>
                <a:cubicBezTo>
                  <a:pt x="33" y="159"/>
                  <a:pt x="58" y="168"/>
                  <a:pt x="91" y="163"/>
                </a:cubicBezTo>
                <a:cubicBezTo>
                  <a:pt x="91" y="168"/>
                  <a:pt x="91" y="178"/>
                  <a:pt x="99" y="178"/>
                </a:cubicBezTo>
                <a:cubicBezTo>
                  <a:pt x="149" y="182"/>
                  <a:pt x="207" y="171"/>
                  <a:pt x="232" y="190"/>
                </a:cubicBezTo>
                <a:cubicBezTo>
                  <a:pt x="241" y="195"/>
                  <a:pt x="249" y="209"/>
                  <a:pt x="274" y="209"/>
                </a:cubicBezTo>
                <a:cubicBezTo>
                  <a:pt x="266" y="209"/>
                  <a:pt x="257" y="209"/>
                  <a:pt x="249" y="209"/>
                </a:cubicBezTo>
                <a:cubicBezTo>
                  <a:pt x="249" y="214"/>
                  <a:pt x="249" y="224"/>
                  <a:pt x="249" y="224"/>
                </a:cubicBezTo>
                <a:cubicBezTo>
                  <a:pt x="283" y="228"/>
                  <a:pt x="324" y="232"/>
                  <a:pt x="358" y="236"/>
                </a:cubicBezTo>
                <a:cubicBezTo>
                  <a:pt x="358" y="236"/>
                  <a:pt x="358" y="246"/>
                  <a:pt x="358" y="251"/>
                </a:cubicBezTo>
                <a:cubicBezTo>
                  <a:pt x="375" y="250"/>
                  <a:pt x="375" y="250"/>
                  <a:pt x="375" y="250"/>
                </a:cubicBezTo>
                <a:cubicBezTo>
                  <a:pt x="392" y="284"/>
                  <a:pt x="300" y="281"/>
                  <a:pt x="259" y="287"/>
                </a:cubicBezTo>
                <a:cubicBezTo>
                  <a:pt x="259" y="292"/>
                  <a:pt x="259" y="301"/>
                  <a:pt x="259" y="306"/>
                </a:cubicBezTo>
                <a:cubicBezTo>
                  <a:pt x="276" y="306"/>
                  <a:pt x="276" y="306"/>
                  <a:pt x="276" y="306"/>
                </a:cubicBezTo>
                <a:cubicBezTo>
                  <a:pt x="276" y="316"/>
                  <a:pt x="276" y="316"/>
                  <a:pt x="276" y="316"/>
                </a:cubicBezTo>
                <a:cubicBezTo>
                  <a:pt x="237" y="316"/>
                  <a:pt x="204" y="317"/>
                  <a:pt x="167" y="317"/>
                </a:cubicBezTo>
                <a:cubicBezTo>
                  <a:pt x="168" y="322"/>
                  <a:pt x="168" y="327"/>
                  <a:pt x="176" y="327"/>
                </a:cubicBezTo>
                <a:cubicBezTo>
                  <a:pt x="143" y="328"/>
                  <a:pt x="101" y="323"/>
                  <a:pt x="67" y="333"/>
                </a:cubicBezTo>
                <a:cubicBezTo>
                  <a:pt x="59" y="338"/>
                  <a:pt x="68" y="353"/>
                  <a:pt x="93" y="357"/>
                </a:cubicBezTo>
                <a:cubicBezTo>
                  <a:pt x="118" y="357"/>
                  <a:pt x="134" y="357"/>
                  <a:pt x="160" y="356"/>
                </a:cubicBezTo>
                <a:cubicBezTo>
                  <a:pt x="160" y="366"/>
                  <a:pt x="160" y="366"/>
                  <a:pt x="160" y="366"/>
                </a:cubicBezTo>
                <a:cubicBezTo>
                  <a:pt x="143" y="366"/>
                  <a:pt x="118" y="362"/>
                  <a:pt x="101" y="367"/>
                </a:cubicBezTo>
                <a:cubicBezTo>
                  <a:pt x="93" y="372"/>
                  <a:pt x="118" y="381"/>
                  <a:pt x="110" y="386"/>
                </a:cubicBezTo>
                <a:cubicBezTo>
                  <a:pt x="101" y="386"/>
                  <a:pt x="93" y="386"/>
                  <a:pt x="85" y="391"/>
                </a:cubicBezTo>
                <a:cubicBezTo>
                  <a:pt x="110" y="391"/>
                  <a:pt x="143" y="386"/>
                  <a:pt x="168" y="390"/>
                </a:cubicBezTo>
                <a:cubicBezTo>
                  <a:pt x="177" y="395"/>
                  <a:pt x="185" y="400"/>
                  <a:pt x="185" y="409"/>
                </a:cubicBezTo>
                <a:cubicBezTo>
                  <a:pt x="227" y="404"/>
                  <a:pt x="261" y="418"/>
                  <a:pt x="287" y="442"/>
                </a:cubicBezTo>
                <a:cubicBezTo>
                  <a:pt x="293" y="449"/>
                  <a:pt x="318" y="447"/>
                  <a:pt x="341" y="446"/>
                </a:cubicBezTo>
                <a:cubicBezTo>
                  <a:pt x="421" y="457"/>
                  <a:pt x="504" y="458"/>
                  <a:pt x="584" y="461"/>
                </a:cubicBezTo>
                <a:cubicBezTo>
                  <a:pt x="572" y="461"/>
                  <a:pt x="560" y="462"/>
                  <a:pt x="550" y="462"/>
                </a:cubicBezTo>
                <a:cubicBezTo>
                  <a:pt x="550" y="464"/>
                  <a:pt x="550" y="469"/>
                  <a:pt x="550" y="472"/>
                </a:cubicBezTo>
                <a:cubicBezTo>
                  <a:pt x="571" y="472"/>
                  <a:pt x="571" y="472"/>
                  <a:pt x="571" y="472"/>
                </a:cubicBezTo>
                <a:cubicBezTo>
                  <a:pt x="571" y="477"/>
                  <a:pt x="571" y="477"/>
                  <a:pt x="571" y="477"/>
                </a:cubicBezTo>
                <a:cubicBezTo>
                  <a:pt x="540" y="476"/>
                  <a:pt x="511" y="476"/>
                  <a:pt x="482" y="476"/>
                </a:cubicBezTo>
                <a:cubicBezTo>
                  <a:pt x="453" y="475"/>
                  <a:pt x="424" y="474"/>
                  <a:pt x="392" y="474"/>
                </a:cubicBezTo>
                <a:cubicBezTo>
                  <a:pt x="403" y="474"/>
                  <a:pt x="424" y="474"/>
                  <a:pt x="435" y="475"/>
                </a:cubicBezTo>
                <a:cubicBezTo>
                  <a:pt x="434" y="477"/>
                  <a:pt x="434" y="479"/>
                  <a:pt x="445" y="480"/>
                </a:cubicBezTo>
                <a:cubicBezTo>
                  <a:pt x="403" y="479"/>
                  <a:pt x="350" y="475"/>
                  <a:pt x="308" y="478"/>
                </a:cubicBezTo>
                <a:cubicBezTo>
                  <a:pt x="298" y="480"/>
                  <a:pt x="308" y="488"/>
                  <a:pt x="339" y="491"/>
                </a:cubicBezTo>
                <a:cubicBezTo>
                  <a:pt x="371" y="492"/>
                  <a:pt x="392" y="493"/>
                  <a:pt x="424" y="494"/>
                </a:cubicBezTo>
                <a:cubicBezTo>
                  <a:pt x="423" y="499"/>
                  <a:pt x="423" y="499"/>
                  <a:pt x="423" y="499"/>
                </a:cubicBezTo>
                <a:cubicBezTo>
                  <a:pt x="402" y="498"/>
                  <a:pt x="371" y="495"/>
                  <a:pt x="350" y="497"/>
                </a:cubicBezTo>
                <a:cubicBezTo>
                  <a:pt x="339" y="499"/>
                  <a:pt x="371" y="504"/>
                  <a:pt x="360" y="507"/>
                </a:cubicBezTo>
                <a:cubicBezTo>
                  <a:pt x="349" y="506"/>
                  <a:pt x="339" y="506"/>
                  <a:pt x="328" y="508"/>
                </a:cubicBezTo>
                <a:cubicBezTo>
                  <a:pt x="360" y="509"/>
                  <a:pt x="402" y="508"/>
                  <a:pt x="434" y="511"/>
                </a:cubicBezTo>
                <a:cubicBezTo>
                  <a:pt x="444" y="514"/>
                  <a:pt x="455" y="516"/>
                  <a:pt x="455" y="521"/>
                </a:cubicBezTo>
                <a:cubicBezTo>
                  <a:pt x="468" y="521"/>
                  <a:pt x="480" y="521"/>
                  <a:pt x="492" y="522"/>
                </a:cubicBezTo>
                <a:cubicBezTo>
                  <a:pt x="504" y="522"/>
                  <a:pt x="515" y="524"/>
                  <a:pt x="526" y="525"/>
                </a:cubicBezTo>
                <a:cubicBezTo>
                  <a:pt x="547" y="529"/>
                  <a:pt x="565" y="534"/>
                  <a:pt x="581" y="540"/>
                </a:cubicBezTo>
                <a:cubicBezTo>
                  <a:pt x="589" y="544"/>
                  <a:pt x="621" y="543"/>
                  <a:pt x="650" y="543"/>
                </a:cubicBezTo>
                <a:cubicBezTo>
                  <a:pt x="729" y="548"/>
                  <a:pt x="810" y="549"/>
                  <a:pt x="891" y="549"/>
                </a:cubicBezTo>
                <a:cubicBezTo>
                  <a:pt x="892" y="551"/>
                  <a:pt x="892" y="552"/>
                  <a:pt x="892" y="553"/>
                </a:cubicBezTo>
                <a:cubicBezTo>
                  <a:pt x="913" y="546"/>
                  <a:pt x="933" y="550"/>
                  <a:pt x="950" y="563"/>
                </a:cubicBezTo>
                <a:cubicBezTo>
                  <a:pt x="944" y="563"/>
                  <a:pt x="939" y="564"/>
                  <a:pt x="935" y="564"/>
                </a:cubicBezTo>
                <a:cubicBezTo>
                  <a:pt x="935" y="566"/>
                  <a:pt x="935" y="570"/>
                  <a:pt x="935" y="571"/>
                </a:cubicBezTo>
                <a:cubicBezTo>
                  <a:pt x="949" y="571"/>
                  <a:pt x="949" y="571"/>
                  <a:pt x="949" y="571"/>
                </a:cubicBezTo>
                <a:cubicBezTo>
                  <a:pt x="949" y="574"/>
                  <a:pt x="949" y="574"/>
                  <a:pt x="949" y="574"/>
                </a:cubicBezTo>
                <a:cubicBezTo>
                  <a:pt x="907" y="577"/>
                  <a:pt x="873" y="579"/>
                  <a:pt x="831" y="581"/>
                </a:cubicBezTo>
                <a:cubicBezTo>
                  <a:pt x="838" y="581"/>
                  <a:pt x="852" y="580"/>
                  <a:pt x="859" y="580"/>
                </a:cubicBezTo>
                <a:cubicBezTo>
                  <a:pt x="859" y="582"/>
                  <a:pt x="859" y="583"/>
                  <a:pt x="866" y="583"/>
                </a:cubicBezTo>
                <a:cubicBezTo>
                  <a:pt x="838" y="585"/>
                  <a:pt x="803" y="585"/>
                  <a:pt x="775" y="590"/>
                </a:cubicBezTo>
                <a:cubicBezTo>
                  <a:pt x="769" y="592"/>
                  <a:pt x="776" y="598"/>
                  <a:pt x="797" y="598"/>
                </a:cubicBezTo>
                <a:cubicBezTo>
                  <a:pt x="818" y="597"/>
                  <a:pt x="832" y="596"/>
                  <a:pt x="853" y="595"/>
                </a:cubicBezTo>
                <a:cubicBezTo>
                  <a:pt x="853" y="598"/>
                  <a:pt x="853" y="598"/>
                  <a:pt x="853" y="598"/>
                </a:cubicBezTo>
                <a:cubicBezTo>
                  <a:pt x="839" y="599"/>
                  <a:pt x="818" y="599"/>
                  <a:pt x="804" y="601"/>
                </a:cubicBezTo>
                <a:cubicBezTo>
                  <a:pt x="797" y="604"/>
                  <a:pt x="818" y="606"/>
                  <a:pt x="811" y="608"/>
                </a:cubicBezTo>
                <a:cubicBezTo>
                  <a:pt x="804" y="609"/>
                  <a:pt x="798" y="609"/>
                  <a:pt x="791" y="611"/>
                </a:cubicBezTo>
                <a:cubicBezTo>
                  <a:pt x="812" y="610"/>
                  <a:pt x="839" y="607"/>
                  <a:pt x="860" y="607"/>
                </a:cubicBezTo>
                <a:cubicBezTo>
                  <a:pt x="867" y="608"/>
                  <a:pt x="874" y="610"/>
                  <a:pt x="875" y="613"/>
                </a:cubicBezTo>
                <a:cubicBezTo>
                  <a:pt x="909" y="610"/>
                  <a:pt x="938" y="613"/>
                  <a:pt x="959" y="621"/>
                </a:cubicBezTo>
                <a:cubicBezTo>
                  <a:pt x="964" y="623"/>
                  <a:pt x="985" y="622"/>
                  <a:pt x="1004" y="620"/>
                </a:cubicBezTo>
                <a:cubicBezTo>
                  <a:pt x="1122" y="621"/>
                  <a:pt x="1246" y="609"/>
                  <a:pt x="1358" y="613"/>
                </a:cubicBezTo>
                <a:cubicBezTo>
                  <a:pt x="1365" y="614"/>
                  <a:pt x="1379" y="617"/>
                  <a:pt x="1386" y="618"/>
                </a:cubicBezTo>
                <a:cubicBezTo>
                  <a:pt x="1442" y="619"/>
                  <a:pt x="1512" y="612"/>
                  <a:pt x="1567" y="603"/>
                </a:cubicBezTo>
                <a:cubicBezTo>
                  <a:pt x="1582" y="601"/>
                  <a:pt x="1594" y="594"/>
                  <a:pt x="1603" y="588"/>
                </a:cubicBezTo>
                <a:cubicBezTo>
                  <a:pt x="1619" y="588"/>
                  <a:pt x="1635" y="587"/>
                  <a:pt x="1651" y="585"/>
                </a:cubicBezTo>
                <a:cubicBezTo>
                  <a:pt x="1690" y="581"/>
                  <a:pt x="1729" y="574"/>
                  <a:pt x="1764" y="565"/>
                </a:cubicBezTo>
                <a:cubicBezTo>
                  <a:pt x="1764" y="565"/>
                  <a:pt x="1764" y="565"/>
                  <a:pt x="1764" y="565"/>
                </a:cubicBezTo>
                <a:cubicBezTo>
                  <a:pt x="1778" y="565"/>
                  <a:pt x="1793" y="566"/>
                  <a:pt x="1809" y="566"/>
                </a:cubicBezTo>
                <a:cubicBezTo>
                  <a:pt x="1819" y="566"/>
                  <a:pt x="1829" y="565"/>
                  <a:pt x="1840" y="565"/>
                </a:cubicBezTo>
                <a:cubicBezTo>
                  <a:pt x="1846" y="571"/>
                  <a:pt x="1875" y="577"/>
                  <a:pt x="1890" y="578"/>
                </a:cubicBezTo>
                <a:cubicBezTo>
                  <a:pt x="1890" y="578"/>
                  <a:pt x="1896" y="572"/>
                  <a:pt x="1914" y="573"/>
                </a:cubicBezTo>
                <a:cubicBezTo>
                  <a:pt x="1919" y="573"/>
                  <a:pt x="1920" y="568"/>
                  <a:pt x="1920" y="562"/>
                </a:cubicBezTo>
                <a:cubicBezTo>
                  <a:pt x="1920" y="562"/>
                  <a:pt x="1920" y="562"/>
                  <a:pt x="1920" y="562"/>
                </a:cubicBezTo>
                <a:cubicBezTo>
                  <a:pt x="1920" y="567"/>
                  <a:pt x="1920" y="567"/>
                  <a:pt x="1919" y="573"/>
                </a:cubicBezTo>
                <a:cubicBezTo>
                  <a:pt x="1926" y="561"/>
                  <a:pt x="1937" y="574"/>
                  <a:pt x="1943" y="568"/>
                </a:cubicBezTo>
                <a:cubicBezTo>
                  <a:pt x="1943" y="574"/>
                  <a:pt x="1943" y="574"/>
                  <a:pt x="1942" y="580"/>
                </a:cubicBezTo>
                <a:cubicBezTo>
                  <a:pt x="1955" y="569"/>
                  <a:pt x="1966" y="582"/>
                  <a:pt x="1978" y="576"/>
                </a:cubicBezTo>
                <a:cubicBezTo>
                  <a:pt x="1977" y="582"/>
                  <a:pt x="1977" y="582"/>
                  <a:pt x="1977" y="588"/>
                </a:cubicBezTo>
                <a:cubicBezTo>
                  <a:pt x="1983" y="589"/>
                  <a:pt x="1989" y="589"/>
                  <a:pt x="1988" y="595"/>
                </a:cubicBezTo>
                <a:cubicBezTo>
                  <a:pt x="1988" y="601"/>
                  <a:pt x="1988" y="601"/>
                  <a:pt x="1988" y="607"/>
                </a:cubicBezTo>
                <a:cubicBezTo>
                  <a:pt x="1993" y="613"/>
                  <a:pt x="2005" y="602"/>
                  <a:pt x="2005" y="614"/>
                </a:cubicBezTo>
                <a:cubicBezTo>
                  <a:pt x="2005" y="608"/>
                  <a:pt x="2005" y="608"/>
                  <a:pt x="2005" y="602"/>
                </a:cubicBezTo>
                <a:cubicBezTo>
                  <a:pt x="2029" y="603"/>
                  <a:pt x="2046" y="610"/>
                  <a:pt x="2063" y="617"/>
                </a:cubicBezTo>
                <a:cubicBezTo>
                  <a:pt x="2108" y="644"/>
                  <a:pt x="2167" y="634"/>
                  <a:pt x="2220" y="625"/>
                </a:cubicBezTo>
                <a:cubicBezTo>
                  <a:pt x="2226" y="625"/>
                  <a:pt x="2232" y="613"/>
                  <a:pt x="2227" y="601"/>
                </a:cubicBezTo>
                <a:cubicBezTo>
                  <a:pt x="2233" y="601"/>
                  <a:pt x="2239" y="602"/>
                  <a:pt x="2245" y="602"/>
                </a:cubicBezTo>
                <a:cubicBezTo>
                  <a:pt x="2256" y="603"/>
                  <a:pt x="2251" y="584"/>
                  <a:pt x="2263" y="585"/>
                </a:cubicBezTo>
                <a:cubicBezTo>
                  <a:pt x="2358" y="559"/>
                  <a:pt x="2449" y="594"/>
                  <a:pt x="2543" y="581"/>
                </a:cubicBezTo>
                <a:cubicBezTo>
                  <a:pt x="2520" y="573"/>
                  <a:pt x="2503" y="560"/>
                  <a:pt x="2480" y="565"/>
                </a:cubicBezTo>
                <a:close/>
                <a:moveTo>
                  <a:pt x="2302" y="411"/>
                </a:moveTo>
                <a:cubicBezTo>
                  <a:pt x="2314" y="405"/>
                  <a:pt x="2332" y="404"/>
                  <a:pt x="2348" y="404"/>
                </a:cubicBezTo>
                <a:cubicBezTo>
                  <a:pt x="2333" y="405"/>
                  <a:pt x="2317" y="408"/>
                  <a:pt x="2302" y="411"/>
                </a:cubicBezTo>
                <a:close/>
              </a:path>
            </a:pathLst>
          </a:custGeom>
          <a:solidFill>
            <a:schemeClr val="accent1"/>
          </a:solidFill>
          <a:ln>
            <a:noFill/>
          </a:ln>
        </p:spPr>
        <p:txBody>
          <a:bodyPr vert="horz" wrap="square" lIns="78867" tIns="39434" rIns="78867" bIns="39434" numCol="1" anchor="t" anchorCtr="0" compatLnSpc="1">
            <a:prstTxWarp prst="textNoShape">
              <a:avLst/>
            </a:prstTxWarp>
          </a:bodyPr>
          <a:lstStyle/>
          <a:p>
            <a:endParaRPr lang="en-US" sz="1400" dirty="0"/>
          </a:p>
        </p:txBody>
      </p:sp>
      <p:sp>
        <p:nvSpPr>
          <p:cNvPr id="5" name="Title 4"/>
          <p:cNvSpPr>
            <a:spLocks noGrp="1"/>
          </p:cNvSpPr>
          <p:nvPr>
            <p:ph type="ctrTitle"/>
          </p:nvPr>
        </p:nvSpPr>
        <p:spPr>
          <a:xfrm>
            <a:off x="-155187" y="849490"/>
            <a:ext cx="9144000" cy="576254"/>
          </a:xfrm>
        </p:spPr>
        <p:txBody>
          <a:bodyPr>
            <a:noAutofit/>
          </a:bodyPr>
          <a:lstStyle/>
          <a:p>
            <a:r>
              <a:rPr lang="en-US" sz="5400" dirty="0">
                <a:solidFill>
                  <a:schemeClr val="bg1"/>
                </a:solidFill>
                <a:latin typeface="+mn-lt"/>
              </a:rPr>
              <a:t>Protocol</a:t>
            </a:r>
          </a:p>
        </p:txBody>
      </p:sp>
      <p:sp>
        <p:nvSpPr>
          <p:cNvPr id="6" name="Content Placeholder 2">
            <a:extLst>
              <a:ext uri="{FF2B5EF4-FFF2-40B4-BE49-F238E27FC236}">
                <a16:creationId xmlns:a16="http://schemas.microsoft.com/office/drawing/2014/main" id="{1F503E0F-2A07-4F12-9803-8FDBEEC1DE84}"/>
              </a:ext>
            </a:extLst>
          </p:cNvPr>
          <p:cNvSpPr txBox="1">
            <a:spLocks/>
          </p:cNvSpPr>
          <p:nvPr/>
        </p:nvSpPr>
        <p:spPr>
          <a:xfrm>
            <a:off x="2488019" y="2390394"/>
            <a:ext cx="6655981" cy="3101983"/>
          </a:xfrm>
          <a:prstGeom prst="rect">
            <a:avLst/>
          </a:prstGeom>
        </p:spPr>
        <p:txBody>
          <a:bodyPr vert="horz" lIns="91440" tIns="45720" rIns="91440" bIns="45720" rtlCol="0" anchor="t">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600" dirty="0"/>
              <a:t>1.Identification</a:t>
            </a:r>
          </a:p>
          <a:p>
            <a:endParaRPr lang="en-US" sz="2600" dirty="0"/>
          </a:p>
          <a:p>
            <a:r>
              <a:rPr lang="en-US" sz="3600" dirty="0"/>
              <a:t>2. Actions F</a:t>
            </a:r>
            <a:r>
              <a:rPr lang="en-US" sz="3600" dirty="0" smtClean="0"/>
              <a:t>ollowing Verification </a:t>
            </a:r>
            <a:endParaRPr lang="en-US" sz="3600" dirty="0"/>
          </a:p>
          <a:p>
            <a:r>
              <a:rPr lang="en-US" sz="3600" dirty="0"/>
              <a:t> </a:t>
            </a:r>
          </a:p>
          <a:p>
            <a:r>
              <a:rPr lang="en-US" sz="3600" dirty="0" smtClean="0"/>
              <a:t>3.Family Centered Engagement Meetings</a:t>
            </a:r>
            <a:endParaRPr lang="en-US" sz="36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87" y="1027770"/>
            <a:ext cx="3643894" cy="5830230"/>
          </a:xfrm>
          <a:prstGeom prst="rect">
            <a:avLst/>
          </a:prstGeom>
        </p:spPr>
      </p:pic>
      <p:pic>
        <p:nvPicPr>
          <p:cNvPr id="7" name="Content Placeholder 3"/>
          <p:cNvPicPr>
            <a:picLocks noChangeAspect="1"/>
          </p:cNvPicPr>
          <p:nvPr/>
        </p:nvPicPr>
        <p:blipFill rotWithShape="1">
          <a:blip r:embed="rId5" cstate="print">
            <a:extLst>
              <a:ext uri="{28A0092B-C50C-407E-A947-70E740481C1C}">
                <a14:useLocalDpi xmlns:a14="http://schemas.microsoft.com/office/drawing/2010/main" val="0"/>
              </a:ext>
            </a:extLst>
          </a:blip>
          <a:srcRect l="60382" t="7668" r="15107" b="14910"/>
          <a:stretch/>
        </p:blipFill>
        <p:spPr>
          <a:xfrm>
            <a:off x="7023954" y="77169"/>
            <a:ext cx="1879134" cy="2430450"/>
          </a:xfrm>
          <a:prstGeom prst="rect">
            <a:avLst/>
          </a:prstGeom>
        </p:spPr>
      </p:pic>
    </p:spTree>
    <p:extLst>
      <p:ext uri="{BB962C8B-B14F-4D97-AF65-F5344CB8AC3E}">
        <p14:creationId xmlns:p14="http://schemas.microsoft.com/office/powerpoint/2010/main" val="3026433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5100"/>
                                  </p:stCondLst>
                                  <p:childTnLst>
                                    <p:set>
                                      <p:cBhvr>
                                        <p:cTn id="6" dur="1" fill="hold">
                                          <p:stCondLst>
                                            <p:cond delay="0"/>
                                          </p:stCondLst>
                                        </p:cTn>
                                        <p:tgtEl>
                                          <p:spTgt spid="48"/>
                                        </p:tgtEl>
                                        <p:attrNameLst>
                                          <p:attrName>style.visibility</p:attrName>
                                        </p:attrNameLst>
                                      </p:cBhvr>
                                      <p:to>
                                        <p:strVal val="visible"/>
                                      </p:to>
                                    </p:set>
                                    <p:animEffect transition="in" filter="fade">
                                      <p:cBhvr>
                                        <p:cTn id="7" dur="1000"/>
                                        <p:tgtEl>
                                          <p:spTgt spid="48"/>
                                        </p:tgtEl>
                                      </p:cBhvr>
                                    </p:animEffect>
                                    <p:anim calcmode="lin" valueType="num">
                                      <p:cBhvr>
                                        <p:cTn id="8" dur="1000" fill="hold"/>
                                        <p:tgtEl>
                                          <p:spTgt spid="48"/>
                                        </p:tgtEl>
                                        <p:attrNameLst>
                                          <p:attrName>ppt_x</p:attrName>
                                        </p:attrNameLst>
                                      </p:cBhvr>
                                      <p:tavLst>
                                        <p:tav tm="0">
                                          <p:val>
                                            <p:strVal val="#ppt_x"/>
                                          </p:val>
                                        </p:tav>
                                        <p:tav tm="100000">
                                          <p:val>
                                            <p:strVal val="#ppt_x"/>
                                          </p:val>
                                        </p:tav>
                                      </p:tavLst>
                                    </p:anim>
                                    <p:anim calcmode="lin" valueType="num">
                                      <p:cBhvr>
                                        <p:cTn id="9"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TM04033925[[fn=Droplet]]</Template>
  <TotalTime>17153</TotalTime>
  <Words>3227</Words>
  <Application>Microsoft Office PowerPoint</Application>
  <PresentationFormat>On-screen Show (4:3)</PresentationFormat>
  <Paragraphs>397</Paragraphs>
  <Slides>30</Slides>
  <Notes>28</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30</vt:i4>
      </vt:variant>
    </vt:vector>
  </HeadingPairs>
  <TitlesOfParts>
    <vt:vector size="38" baseType="lpstr">
      <vt:lpstr>Arial</vt:lpstr>
      <vt:lpstr>Calibri</vt:lpstr>
      <vt:lpstr>Calibri Light</vt:lpstr>
      <vt:lpstr>Chewy</vt:lpstr>
      <vt:lpstr>Gill Sans MT</vt:lpstr>
      <vt:lpstr>Trebuchet MS</vt:lpstr>
      <vt:lpstr>Wingdings</vt:lpstr>
      <vt:lpstr>Office Theme</vt:lpstr>
      <vt:lpstr>PowerPoint Presentation</vt:lpstr>
      <vt:lpstr>Dual Status Youth Initiative</vt:lpstr>
      <vt:lpstr>Complex Needs of this Population…</vt:lpstr>
      <vt:lpstr>Outcomes…</vt:lpstr>
      <vt:lpstr>ND’S Dual Status Youth Initiative</vt:lpstr>
      <vt:lpstr>ND’S Dual Status</vt:lpstr>
      <vt:lpstr>Who are Dual Status Youth?</vt:lpstr>
      <vt:lpstr>PowerPoint Presentation</vt:lpstr>
      <vt:lpstr>Protocol</vt:lpstr>
      <vt:lpstr>      Identification</vt:lpstr>
      <vt:lpstr>    Documentation </vt:lpstr>
      <vt:lpstr>Action Steps Following Verification of a Dual Status Youth:</vt:lpstr>
      <vt:lpstr>Information Shared Between Agencies</vt:lpstr>
      <vt:lpstr>Information Shared between Agencies</vt:lpstr>
      <vt:lpstr>Referral to Family Centered Engagement (FCE) Meetings  </vt:lpstr>
      <vt:lpstr>Reduce the number of  children entering foster care</vt:lpstr>
      <vt:lpstr>  </vt:lpstr>
      <vt:lpstr>What to do when you are notified of a DSY and it is a subsequent referral/child welfare involvement  </vt:lpstr>
      <vt:lpstr>Timeline to  FCE </vt:lpstr>
      <vt:lpstr>Goals of the FCE Meetings </vt:lpstr>
      <vt:lpstr>Suggested list of who should be invited to an FCE</vt:lpstr>
      <vt:lpstr>Suggested List for FCE Attendee's continued…</vt:lpstr>
      <vt:lpstr>Suggested List for FCE</vt:lpstr>
      <vt:lpstr>Suggested List for FCE</vt:lpstr>
      <vt:lpstr>   What happens after an initial FCE?</vt:lpstr>
      <vt:lpstr>Parental Views on FCEs</vt:lpstr>
      <vt:lpstr>2020 Dual Status Youth   </vt:lpstr>
      <vt:lpstr>2020 Dual Status Youth:</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PresenterMedia.com</dc:creator>
  <cp:lastModifiedBy>Traynor, Heather</cp:lastModifiedBy>
  <cp:revision>273</cp:revision>
  <dcterms:created xsi:type="dcterms:W3CDTF">2016-10-31T20:13:07Z</dcterms:created>
  <dcterms:modified xsi:type="dcterms:W3CDTF">2021-02-24T22:10:38Z</dcterms:modified>
</cp:coreProperties>
</file>